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9"/>
  </p:notesMasterIdLst>
  <p:sldIdLst>
    <p:sldId id="391" r:id="rId2"/>
    <p:sldId id="537" r:id="rId3"/>
    <p:sldId id="418" r:id="rId4"/>
    <p:sldId id="544" r:id="rId5"/>
    <p:sldId id="471" r:id="rId6"/>
    <p:sldId id="487" r:id="rId7"/>
    <p:sldId id="482" r:id="rId8"/>
    <p:sldId id="484" r:id="rId9"/>
    <p:sldId id="485" r:id="rId10"/>
    <p:sldId id="486" r:id="rId11"/>
    <p:sldId id="506" r:id="rId12"/>
    <p:sldId id="488" r:id="rId13"/>
    <p:sldId id="456" r:id="rId14"/>
    <p:sldId id="490" r:id="rId15"/>
    <p:sldId id="496" r:id="rId16"/>
    <p:sldId id="492" r:id="rId17"/>
    <p:sldId id="491" r:id="rId18"/>
    <p:sldId id="494" r:id="rId19"/>
    <p:sldId id="497" r:id="rId20"/>
    <p:sldId id="495" r:id="rId21"/>
    <p:sldId id="498" r:id="rId22"/>
    <p:sldId id="500" r:id="rId23"/>
    <p:sldId id="501" r:id="rId24"/>
    <p:sldId id="502" r:id="rId25"/>
    <p:sldId id="503" r:id="rId26"/>
    <p:sldId id="504" r:id="rId27"/>
    <p:sldId id="507" r:id="rId28"/>
    <p:sldId id="508" r:id="rId29"/>
    <p:sldId id="509" r:id="rId30"/>
    <p:sldId id="510" r:id="rId31"/>
    <p:sldId id="511" r:id="rId32"/>
    <p:sldId id="512" r:id="rId33"/>
    <p:sldId id="513" r:id="rId34"/>
    <p:sldId id="514" r:id="rId35"/>
    <p:sldId id="515" r:id="rId36"/>
    <p:sldId id="527" r:id="rId37"/>
    <p:sldId id="516" r:id="rId38"/>
    <p:sldId id="517" r:id="rId39"/>
    <p:sldId id="518" r:id="rId40"/>
    <p:sldId id="519" r:id="rId41"/>
    <p:sldId id="520" r:id="rId42"/>
    <p:sldId id="521" r:id="rId43"/>
    <p:sldId id="522" r:id="rId44"/>
    <p:sldId id="523" r:id="rId45"/>
    <p:sldId id="524" r:id="rId46"/>
    <p:sldId id="530" r:id="rId47"/>
    <p:sldId id="529" r:id="rId48"/>
    <p:sldId id="531" r:id="rId49"/>
    <p:sldId id="532" r:id="rId50"/>
    <p:sldId id="533" r:id="rId51"/>
    <p:sldId id="535" r:id="rId52"/>
    <p:sldId id="534" r:id="rId53"/>
    <p:sldId id="536" r:id="rId54"/>
    <p:sldId id="538" r:id="rId55"/>
    <p:sldId id="539" r:id="rId56"/>
    <p:sldId id="540" r:id="rId57"/>
    <p:sldId id="543" r:id="rId58"/>
    <p:sldId id="541" r:id="rId59"/>
    <p:sldId id="546" r:id="rId60"/>
    <p:sldId id="542" r:id="rId61"/>
    <p:sldId id="549" r:id="rId62"/>
    <p:sldId id="550" r:id="rId63"/>
    <p:sldId id="547" r:id="rId64"/>
    <p:sldId id="548" r:id="rId65"/>
    <p:sldId id="545" r:id="rId66"/>
    <p:sldId id="552" r:id="rId67"/>
    <p:sldId id="551" r:id="rId68"/>
    <p:sldId id="553" r:id="rId69"/>
    <p:sldId id="554" r:id="rId70"/>
    <p:sldId id="555" r:id="rId71"/>
    <p:sldId id="556" r:id="rId72"/>
    <p:sldId id="489" r:id="rId73"/>
    <p:sldId id="528" r:id="rId74"/>
    <p:sldId id="499" r:id="rId75"/>
    <p:sldId id="505" r:id="rId76"/>
    <p:sldId id="493" r:id="rId77"/>
    <p:sldId id="480" r:id="rId78"/>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88224"/>
    <a:srgbClr val="0DD5E0"/>
    <a:srgbClr val="2D2D2D"/>
    <a:srgbClr val="E00D86"/>
    <a:srgbClr val="262626"/>
    <a:srgbClr val="5C3A3B"/>
    <a:srgbClr val="0DE07D"/>
    <a:srgbClr val="3EE70D"/>
    <a:srgbClr val="E9E2DB"/>
    <a:srgbClr val="6D7A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024" autoAdjust="0"/>
    <p:restoredTop sz="78208" autoAdjust="0"/>
  </p:normalViewPr>
  <p:slideViewPr>
    <p:cSldViewPr snapToGrid="0">
      <p:cViewPr varScale="1">
        <p:scale>
          <a:sx n="83" d="100"/>
          <a:sy n="83" d="100"/>
        </p:scale>
        <p:origin x="654" y="78"/>
      </p:cViewPr>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63A4D60-1B03-4312-9BAA-B4C32F53C11E}" type="datetimeFigureOut">
              <a:rPr lang="fr-FR" smtClean="0"/>
              <a:t>12/04/2023</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0E9140C-2C58-4C46-BC63-4348D42211EC}" type="slidenum">
              <a:rPr lang="fr-FR" smtClean="0"/>
              <a:t>‹#›</a:t>
            </a:fld>
            <a:endParaRPr lang="fr-FR"/>
          </a:p>
        </p:txBody>
      </p:sp>
    </p:spTree>
    <p:extLst>
      <p:ext uri="{BB962C8B-B14F-4D97-AF65-F5344CB8AC3E}">
        <p14:creationId xmlns:p14="http://schemas.microsoft.com/office/powerpoint/2010/main" val="32823984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b="0" dirty="0" err="1">
                <a:solidFill>
                  <a:srgbClr val="D4D4D4"/>
                </a:solidFill>
                <a:effectLst/>
                <a:latin typeface="Consolas" panose="020B0609020204030204" pitchFamily="49" charset="0"/>
              </a:rPr>
              <a:t>Wahou</a:t>
            </a:r>
            <a:r>
              <a:rPr lang="fr-FR" b="0" dirty="0">
                <a:solidFill>
                  <a:srgbClr val="D4D4D4"/>
                </a:solidFill>
                <a:effectLst/>
                <a:latin typeface="Consolas" panose="020B0609020204030204" pitchFamily="49" charset="0"/>
              </a:rPr>
              <a:t>, cela fait vraiment plaisir de voir que vous êtes aussi nombreux à avoir été intéressés par ce sujet 👍 </a:t>
            </a:r>
          </a:p>
          <a:p>
            <a:r>
              <a:rPr lang="fr-FR" b="0" dirty="0">
                <a:solidFill>
                  <a:srgbClr val="D4D4D4"/>
                </a:solidFill>
                <a:effectLst/>
                <a:latin typeface="Consolas" panose="020B0609020204030204" pitchFamily="49" charset="0"/>
              </a:rPr>
              <a:t>Quand j'ai vu le nombre de like sur l'application, je vous garantis que cela fait chaud au </a:t>
            </a:r>
            <a:r>
              <a:rPr lang="fr-FR" b="0" dirty="0" err="1">
                <a:solidFill>
                  <a:srgbClr val="D4D4D4"/>
                </a:solidFill>
                <a:effectLst/>
                <a:latin typeface="Consolas" panose="020B0609020204030204" pitchFamily="49" charset="0"/>
              </a:rPr>
              <a:t>coeur</a:t>
            </a:r>
            <a:r>
              <a:rPr lang="fr-FR" b="0" dirty="0">
                <a:solidFill>
                  <a:srgbClr val="D4D4D4"/>
                </a:solidFill>
                <a:effectLst/>
                <a:latin typeface="Consolas" panose="020B0609020204030204" pitchFamily="49" charset="0"/>
              </a:rPr>
              <a:t>.</a:t>
            </a:r>
          </a:p>
          <a:p>
            <a:br>
              <a:rPr lang="fr-FR" b="0" dirty="0">
                <a:solidFill>
                  <a:srgbClr val="D4D4D4"/>
                </a:solidFill>
                <a:effectLst/>
                <a:latin typeface="Consolas" panose="020B0609020204030204" pitchFamily="49" charset="0"/>
              </a:rPr>
            </a:br>
            <a:r>
              <a:rPr lang="fr-FR" b="0" dirty="0">
                <a:solidFill>
                  <a:srgbClr val="D4D4D4"/>
                </a:solidFill>
                <a:effectLst/>
                <a:latin typeface="Consolas" panose="020B0609020204030204" pitchFamily="49" charset="0"/>
              </a:rPr>
              <a:t>Donc bonjour à toutes et à tous,</a:t>
            </a:r>
          </a:p>
          <a:p>
            <a:br>
              <a:rPr lang="fr-FR" b="0" dirty="0">
                <a:solidFill>
                  <a:srgbClr val="D4D4D4"/>
                </a:solidFill>
                <a:effectLst/>
                <a:latin typeface="Consolas" panose="020B0609020204030204" pitchFamily="49" charset="0"/>
              </a:rPr>
            </a:br>
            <a:r>
              <a:rPr lang="fr-FR" b="0" dirty="0">
                <a:solidFill>
                  <a:srgbClr val="D4D4D4"/>
                </a:solidFill>
                <a:effectLst/>
                <a:latin typeface="Consolas" panose="020B0609020204030204" pitchFamily="49" charset="0"/>
              </a:rPr>
              <a:t>Et bienvenue à ce talk où il va être question de </a:t>
            </a:r>
            <a:r>
              <a:rPr lang="fr-FR" b="1" dirty="0">
                <a:solidFill>
                  <a:srgbClr val="D4D4D4"/>
                </a:solidFill>
                <a:effectLst/>
                <a:latin typeface="Consolas" panose="020B0609020204030204" pitchFamily="49" charset="0"/>
              </a:rPr>
              <a:t>conteneurisation</a:t>
            </a:r>
            <a:r>
              <a:rPr lang="fr-FR" b="0" dirty="0">
                <a:solidFill>
                  <a:srgbClr val="D4D4D4"/>
                </a:solidFill>
                <a:effectLst/>
                <a:latin typeface="Consolas" panose="020B0609020204030204" pitchFamily="49" charset="0"/>
              </a:rPr>
              <a:t>, et plus particulièrement de </a:t>
            </a:r>
            <a:r>
              <a:rPr lang="fr-FR" b="1" dirty="0">
                <a:solidFill>
                  <a:srgbClr val="D4D4D4"/>
                </a:solidFill>
                <a:effectLst/>
                <a:latin typeface="Consolas" panose="020B0609020204030204" pitchFamily="49" charset="0"/>
              </a:rPr>
              <a:t>l'histoire et l'évolution de cette dernière depuis ses débuts</a:t>
            </a:r>
            <a:r>
              <a:rPr lang="fr-FR" b="0" dirty="0">
                <a:solidFill>
                  <a:srgbClr val="D4D4D4"/>
                </a:solidFill>
                <a:effectLst/>
                <a:latin typeface="Consolas" panose="020B0609020204030204" pitchFamily="49" charset="0"/>
              </a:rPr>
              <a:t>, il y a </a:t>
            </a:r>
            <a:r>
              <a:rPr lang="fr-FR" b="0" dirty="0" err="1">
                <a:solidFill>
                  <a:srgbClr val="D4D4D4"/>
                </a:solidFill>
                <a:effectLst/>
                <a:latin typeface="Consolas" panose="020B0609020204030204" pitchFamily="49" charset="0"/>
              </a:rPr>
              <a:t>bieeennnnnnn</a:t>
            </a:r>
            <a:r>
              <a:rPr lang="fr-FR" b="0" dirty="0">
                <a:solidFill>
                  <a:srgbClr val="D4D4D4"/>
                </a:solidFill>
                <a:effectLst/>
                <a:latin typeface="Consolas" panose="020B0609020204030204" pitchFamily="49" charset="0"/>
              </a:rPr>
              <a:t> longtemps, jusqu'à aujourd'hui.</a:t>
            </a:r>
          </a:p>
          <a:p>
            <a:endParaRPr lang="fr-FR" dirty="0"/>
          </a:p>
        </p:txBody>
      </p:sp>
      <p:sp>
        <p:nvSpPr>
          <p:cNvPr id="4" name="Slide Number Placeholder 3"/>
          <p:cNvSpPr>
            <a:spLocks noGrp="1"/>
          </p:cNvSpPr>
          <p:nvPr>
            <p:ph type="sldNum" sz="quarter" idx="5"/>
          </p:nvPr>
        </p:nvSpPr>
        <p:spPr/>
        <p:txBody>
          <a:bodyPr/>
          <a:lstStyle/>
          <a:p>
            <a:fld id="{20E9140C-2C58-4C46-BC63-4348D42211EC}" type="slidenum">
              <a:rPr lang="fr-FR" smtClean="0"/>
              <a:t>1</a:t>
            </a:fld>
            <a:endParaRPr lang="fr-FR"/>
          </a:p>
        </p:txBody>
      </p:sp>
    </p:spTree>
    <p:extLst>
      <p:ext uri="{BB962C8B-B14F-4D97-AF65-F5344CB8AC3E}">
        <p14:creationId xmlns:p14="http://schemas.microsoft.com/office/powerpoint/2010/main" val="18316223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b="0" dirty="0">
                <a:solidFill>
                  <a:srgbClr val="D4D4D4"/>
                </a:solidFill>
                <a:effectLst/>
                <a:latin typeface="Consolas" panose="020B0609020204030204" pitchFamily="49" charset="0"/>
              </a:rPr>
              <a:t>D'ailleurs si on compare le JRE à Node.js, on voit tout de suite les similitudes : </a:t>
            </a:r>
          </a:p>
          <a:p>
            <a:br>
              <a:rPr lang="fr-FR" b="0" dirty="0">
                <a:solidFill>
                  <a:srgbClr val="D4D4D4"/>
                </a:solidFill>
                <a:effectLst/>
                <a:latin typeface="Consolas" panose="020B0609020204030204" pitchFamily="49" charset="0"/>
              </a:rPr>
            </a:br>
            <a:r>
              <a:rPr lang="fr-FR" b="0" dirty="0">
                <a:solidFill>
                  <a:srgbClr val="D4D4D4"/>
                </a:solidFill>
                <a:effectLst/>
                <a:latin typeface="Consolas" panose="020B0609020204030204" pitchFamily="49" charset="0"/>
              </a:rPr>
              <a:t>    * En lieu et place de la JVM, Node.js utilise </a:t>
            </a:r>
            <a:r>
              <a:rPr lang="fr-FR" b="1" dirty="0">
                <a:solidFill>
                  <a:srgbClr val="569CD6"/>
                </a:solidFill>
                <a:effectLst/>
                <a:latin typeface="Consolas" panose="020B0609020204030204" pitchFamily="49" charset="0"/>
              </a:rPr>
              <a:t>*V8*</a:t>
            </a:r>
            <a:r>
              <a:rPr lang="fr-FR" b="0" dirty="0">
                <a:solidFill>
                  <a:srgbClr val="D4D4D4"/>
                </a:solidFill>
                <a:effectLst/>
                <a:latin typeface="Consolas" panose="020B0609020204030204" pitchFamily="49" charset="0"/>
              </a:rPr>
              <a:t>, le </a:t>
            </a:r>
            <a:r>
              <a:rPr lang="fr-FR" b="1" dirty="0">
                <a:solidFill>
                  <a:srgbClr val="569CD6"/>
                </a:solidFill>
                <a:effectLst/>
                <a:latin typeface="Consolas" panose="020B0609020204030204" pitchFamily="49" charset="0"/>
              </a:rPr>
              <a:t>*moteur Javascript de Google*</a:t>
            </a:r>
            <a:r>
              <a:rPr lang="fr-FR" b="0" dirty="0">
                <a:solidFill>
                  <a:srgbClr val="D4D4D4"/>
                </a:solidFill>
                <a:effectLst/>
                <a:latin typeface="Consolas" panose="020B0609020204030204" pitchFamily="49" charset="0"/>
              </a:rPr>
              <a:t>, initialement développé pour Chrome.</a:t>
            </a:r>
          </a:p>
          <a:p>
            <a:r>
              <a:rPr lang="fr-FR" b="0" dirty="0">
                <a:solidFill>
                  <a:srgbClr val="D4D4D4"/>
                </a:solidFill>
                <a:effectLst/>
                <a:latin typeface="Consolas" panose="020B0609020204030204" pitchFamily="49" charset="0"/>
              </a:rPr>
              <a:t>    * Et les classes de la JCL sont remplacées par des </a:t>
            </a:r>
            <a:r>
              <a:rPr lang="fr-FR" b="1" dirty="0">
                <a:solidFill>
                  <a:srgbClr val="569CD6"/>
                </a:solidFill>
                <a:effectLst/>
                <a:latin typeface="Consolas" panose="020B0609020204030204" pitchFamily="49" charset="0"/>
              </a:rPr>
              <a:t>*modules équivalents*</a:t>
            </a:r>
            <a:r>
              <a:rPr lang="fr-FR" b="0" dirty="0">
                <a:solidFill>
                  <a:srgbClr val="D4D4D4"/>
                </a:solidFill>
                <a:effectLst/>
                <a:latin typeface="Consolas" panose="020B0609020204030204" pitchFamily="49" charset="0"/>
              </a:rPr>
              <a:t> côté Node.js</a:t>
            </a:r>
          </a:p>
          <a:p>
            <a:endParaRPr lang="fr-FR" b="0" dirty="0">
              <a:solidFill>
                <a:srgbClr val="D4D4D4"/>
              </a:solidFill>
              <a:effectLst/>
              <a:latin typeface="Consolas" panose="020B0609020204030204" pitchFamily="49" charset="0"/>
            </a:endParaRPr>
          </a:p>
        </p:txBody>
      </p:sp>
      <p:sp>
        <p:nvSpPr>
          <p:cNvPr id="4" name="Slide Number Placeholder 3"/>
          <p:cNvSpPr>
            <a:spLocks noGrp="1"/>
          </p:cNvSpPr>
          <p:nvPr>
            <p:ph type="sldNum" sz="quarter" idx="5"/>
          </p:nvPr>
        </p:nvSpPr>
        <p:spPr/>
        <p:txBody>
          <a:bodyPr/>
          <a:lstStyle/>
          <a:p>
            <a:fld id="{20E9140C-2C58-4C46-BC63-4348D42211EC}" type="slidenum">
              <a:rPr lang="fr-FR" smtClean="0"/>
              <a:t>10</a:t>
            </a:fld>
            <a:endParaRPr lang="fr-FR"/>
          </a:p>
        </p:txBody>
      </p:sp>
    </p:spTree>
    <p:extLst>
      <p:ext uri="{BB962C8B-B14F-4D97-AF65-F5344CB8AC3E}">
        <p14:creationId xmlns:p14="http://schemas.microsoft.com/office/powerpoint/2010/main" val="28891496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b="0" dirty="0">
                <a:solidFill>
                  <a:srgbClr val="D4D4D4"/>
                </a:solidFill>
                <a:effectLst/>
                <a:latin typeface="Consolas" panose="020B0609020204030204" pitchFamily="49" charset="0"/>
              </a:rPr>
              <a:t>On pourrait donc déjà se dire qu’un « Container runtime » ~ pile logicielle offrant les services nécessaires à l’exécution de groupes de processus isolés</a:t>
            </a:r>
          </a:p>
        </p:txBody>
      </p:sp>
      <p:sp>
        <p:nvSpPr>
          <p:cNvPr id="4" name="Slide Number Placeholder 3"/>
          <p:cNvSpPr>
            <a:spLocks noGrp="1"/>
          </p:cNvSpPr>
          <p:nvPr>
            <p:ph type="sldNum" sz="quarter" idx="5"/>
          </p:nvPr>
        </p:nvSpPr>
        <p:spPr/>
        <p:txBody>
          <a:bodyPr/>
          <a:lstStyle/>
          <a:p>
            <a:fld id="{20E9140C-2C58-4C46-BC63-4348D42211EC}" type="slidenum">
              <a:rPr lang="fr-FR" smtClean="0"/>
              <a:t>11</a:t>
            </a:fld>
            <a:endParaRPr lang="fr-FR"/>
          </a:p>
        </p:txBody>
      </p:sp>
    </p:spTree>
    <p:extLst>
      <p:ext uri="{BB962C8B-B14F-4D97-AF65-F5344CB8AC3E}">
        <p14:creationId xmlns:p14="http://schemas.microsoft.com/office/powerpoint/2010/main" val="37709161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b="0" dirty="0">
                <a:solidFill>
                  <a:srgbClr val="D4D4D4"/>
                </a:solidFill>
                <a:effectLst/>
                <a:latin typeface="Consolas" panose="020B0609020204030204" pitchFamily="49" charset="0"/>
              </a:rPr>
              <a:t>Bon, nous sommes maintenant parés pour notre voyage dans le temps, et pour débuter ce dernier, nous allons remonter jusqu'aux années 1970 !</a:t>
            </a:r>
          </a:p>
          <a:p>
            <a:endParaRPr lang="fr-FR" dirty="0"/>
          </a:p>
        </p:txBody>
      </p:sp>
      <p:sp>
        <p:nvSpPr>
          <p:cNvPr id="4" name="Slide Number Placeholder 3"/>
          <p:cNvSpPr>
            <a:spLocks noGrp="1"/>
          </p:cNvSpPr>
          <p:nvPr>
            <p:ph type="sldNum" sz="quarter" idx="5"/>
          </p:nvPr>
        </p:nvSpPr>
        <p:spPr/>
        <p:txBody>
          <a:bodyPr/>
          <a:lstStyle/>
          <a:p>
            <a:fld id="{20E9140C-2C58-4C46-BC63-4348D42211EC}" type="slidenum">
              <a:rPr lang="fr-FR" smtClean="0"/>
              <a:t>12</a:t>
            </a:fld>
            <a:endParaRPr lang="fr-FR"/>
          </a:p>
        </p:txBody>
      </p:sp>
    </p:spTree>
    <p:extLst>
      <p:ext uri="{BB962C8B-B14F-4D97-AF65-F5344CB8AC3E}">
        <p14:creationId xmlns:p14="http://schemas.microsoft.com/office/powerpoint/2010/main" val="24667359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b="0" dirty="0">
                <a:solidFill>
                  <a:srgbClr val="D4D4D4"/>
                </a:solidFill>
                <a:effectLst/>
                <a:latin typeface="Consolas" panose="020B0609020204030204" pitchFamily="49" charset="0"/>
              </a:rPr>
              <a:t>* L’idée originale de conteneur a germé dans les années 70s sur les systèmes </a:t>
            </a:r>
            <a:r>
              <a:rPr lang="fr-FR" b="1" dirty="0">
                <a:solidFill>
                  <a:srgbClr val="569CD6"/>
                </a:solidFill>
                <a:effectLst/>
                <a:latin typeface="Consolas" panose="020B0609020204030204" pitchFamily="49" charset="0"/>
              </a:rPr>
              <a:t>*Unix*</a:t>
            </a:r>
            <a:r>
              <a:rPr lang="fr-FR" b="0" dirty="0">
                <a:solidFill>
                  <a:srgbClr val="D4D4D4"/>
                </a:solidFill>
                <a:effectLst/>
                <a:latin typeface="Consolas" panose="020B0609020204030204" pitchFamily="49" charset="0"/>
              </a:rPr>
              <a:t>, quand on a eu besoin de mieux </a:t>
            </a:r>
            <a:r>
              <a:rPr lang="fr-FR" b="1" dirty="0">
                <a:solidFill>
                  <a:srgbClr val="569CD6"/>
                </a:solidFill>
                <a:effectLst/>
                <a:latin typeface="Consolas" panose="020B0609020204030204" pitchFamily="49" charset="0"/>
              </a:rPr>
              <a:t>*isoler le code applicatif*</a:t>
            </a:r>
            <a:r>
              <a:rPr lang="fr-FR" b="0" dirty="0">
                <a:solidFill>
                  <a:srgbClr val="D4D4D4"/>
                </a:solidFill>
                <a:effectLst/>
                <a:latin typeface="Consolas" panose="020B0609020204030204" pitchFamily="49" charset="0"/>
              </a:rPr>
              <a:t>.</a:t>
            </a:r>
          </a:p>
          <a:p>
            <a:r>
              <a:rPr lang="fr-FR" b="0" dirty="0">
                <a:solidFill>
                  <a:srgbClr val="D4D4D4"/>
                </a:solidFill>
                <a:effectLst/>
                <a:latin typeface="Consolas" panose="020B0609020204030204" pitchFamily="49" charset="0"/>
              </a:rPr>
              <a:t>    </a:t>
            </a:r>
          </a:p>
          <a:p>
            <a:r>
              <a:rPr lang="fr-FR" b="0" dirty="0">
                <a:solidFill>
                  <a:srgbClr val="D4D4D4"/>
                </a:solidFill>
                <a:effectLst/>
                <a:latin typeface="Consolas" panose="020B0609020204030204" pitchFamily="49" charset="0"/>
              </a:rPr>
              <a:t>* A cette époque les </a:t>
            </a:r>
            <a:r>
              <a:rPr lang="fr-FR" b="1" dirty="0">
                <a:solidFill>
                  <a:srgbClr val="569CD6"/>
                </a:solidFill>
                <a:effectLst/>
                <a:latin typeface="Consolas" panose="020B0609020204030204" pitchFamily="49" charset="0"/>
              </a:rPr>
              <a:t>*ordinateurs*</a:t>
            </a:r>
            <a:r>
              <a:rPr lang="fr-FR" b="0" dirty="0">
                <a:solidFill>
                  <a:srgbClr val="D4D4D4"/>
                </a:solidFill>
                <a:effectLst/>
                <a:latin typeface="Consolas" panose="020B0609020204030204" pitchFamily="49" charset="0"/>
              </a:rPr>
              <a:t> étaient très </a:t>
            </a:r>
            <a:r>
              <a:rPr lang="fr-FR" b="1" dirty="0">
                <a:solidFill>
                  <a:srgbClr val="569CD6"/>
                </a:solidFill>
                <a:effectLst/>
                <a:latin typeface="Consolas" panose="020B0609020204030204" pitchFamily="49" charset="0"/>
              </a:rPr>
              <a:t>*chers*</a:t>
            </a:r>
            <a:r>
              <a:rPr lang="fr-FR" b="0" dirty="0">
                <a:solidFill>
                  <a:srgbClr val="D4D4D4"/>
                </a:solidFill>
                <a:effectLst/>
                <a:latin typeface="Consolas" panose="020B0609020204030204" pitchFamily="49" charset="0"/>
              </a:rPr>
              <a:t> et donc très </a:t>
            </a:r>
            <a:r>
              <a:rPr lang="fr-FR" b="1" dirty="0">
                <a:solidFill>
                  <a:srgbClr val="569CD6"/>
                </a:solidFill>
                <a:effectLst/>
                <a:latin typeface="Consolas" panose="020B0609020204030204" pitchFamily="49" charset="0"/>
              </a:rPr>
              <a:t>*rares*</a:t>
            </a:r>
            <a:r>
              <a:rPr lang="fr-FR" b="0" dirty="0">
                <a:solidFill>
                  <a:srgbClr val="D4D4D4"/>
                </a:solidFill>
                <a:effectLst/>
                <a:latin typeface="Consolas" panose="020B0609020204030204" pitchFamily="49" charset="0"/>
              </a:rPr>
              <a:t>, aussi fallait-il pouvoir </a:t>
            </a:r>
            <a:r>
              <a:rPr lang="fr-FR" b="1" dirty="0">
                <a:solidFill>
                  <a:srgbClr val="569CD6"/>
                </a:solidFill>
                <a:effectLst/>
                <a:latin typeface="Consolas" panose="020B0609020204030204" pitchFamily="49" charset="0"/>
              </a:rPr>
              <a:t>*les exploiter au maximum*</a:t>
            </a:r>
            <a:r>
              <a:rPr lang="fr-FR" b="0" dirty="0">
                <a:solidFill>
                  <a:srgbClr val="D4D4D4"/>
                </a:solidFill>
                <a:effectLst/>
                <a:latin typeface="Consolas" panose="020B0609020204030204" pitchFamily="49" charset="0"/>
              </a:rPr>
              <a:t>. </a:t>
            </a:r>
            <a:r>
              <a:rPr lang="fr-FR" b="0" dirty="0">
                <a:solidFill>
                  <a:srgbClr val="9CDCFE"/>
                </a:solidFill>
                <a:effectLst/>
                <a:latin typeface="Consolas" panose="020B0609020204030204" pitchFamily="49" charset="0"/>
              </a:rPr>
              <a:t>+</a:t>
            </a:r>
            <a:endParaRPr lang="fr-FR" b="0" dirty="0">
              <a:solidFill>
                <a:srgbClr val="D4D4D4"/>
              </a:solidFill>
              <a:effectLst/>
              <a:latin typeface="Consolas" panose="020B0609020204030204" pitchFamily="49" charset="0"/>
            </a:endParaRPr>
          </a:p>
          <a:p>
            <a:r>
              <a:rPr lang="fr-FR" b="0" dirty="0">
                <a:solidFill>
                  <a:srgbClr val="D4D4D4"/>
                </a:solidFill>
                <a:effectLst/>
                <a:latin typeface="Consolas" panose="020B0609020204030204" pitchFamily="49" charset="0"/>
              </a:rPr>
              <a:t>On a donc cherché à </a:t>
            </a:r>
            <a:r>
              <a:rPr lang="fr-FR" b="1" dirty="0">
                <a:solidFill>
                  <a:srgbClr val="569CD6"/>
                </a:solidFill>
                <a:effectLst/>
                <a:latin typeface="Consolas" panose="020B0609020204030204" pitchFamily="49" charset="0"/>
              </a:rPr>
              <a:t>*partager leurs ressources entre différents utilisateurs*</a:t>
            </a:r>
            <a:r>
              <a:rPr lang="fr-FR" b="0" dirty="0">
                <a:solidFill>
                  <a:srgbClr val="D4D4D4"/>
                </a:solidFill>
                <a:effectLst/>
                <a:latin typeface="Consolas" panose="020B0609020204030204" pitchFamily="49" charset="0"/>
              </a:rPr>
              <a:t>, sans que le travail de l'un n'ait d'impact sur celui de l'autre.</a:t>
            </a:r>
          </a:p>
          <a:p>
            <a:r>
              <a:rPr lang="fr-FR" b="0" dirty="0">
                <a:solidFill>
                  <a:srgbClr val="D4D4D4"/>
                </a:solidFill>
                <a:effectLst/>
                <a:latin typeface="Consolas" panose="020B0609020204030204" pitchFamily="49" charset="0"/>
              </a:rPr>
              <a:t>    </a:t>
            </a:r>
          </a:p>
          <a:p>
            <a:r>
              <a:rPr lang="fr-FR" b="0" dirty="0">
                <a:solidFill>
                  <a:srgbClr val="D4D4D4"/>
                </a:solidFill>
                <a:effectLst/>
                <a:latin typeface="Consolas" panose="020B0609020204030204" pitchFamily="49" charset="0"/>
              </a:rPr>
              <a:t>* L'autre problématique concernait </a:t>
            </a:r>
            <a:r>
              <a:rPr lang="fr-FR" b="1" dirty="0">
                <a:solidFill>
                  <a:srgbClr val="569CD6"/>
                </a:solidFill>
                <a:effectLst/>
                <a:latin typeface="Consolas" panose="020B0609020204030204" pitchFamily="49" charset="0"/>
              </a:rPr>
              <a:t>*les tests*</a:t>
            </a:r>
            <a:r>
              <a:rPr lang="fr-FR" b="0" dirty="0">
                <a:solidFill>
                  <a:srgbClr val="D4D4D4"/>
                </a:solidFill>
                <a:effectLst/>
                <a:latin typeface="Consolas" panose="020B0609020204030204" pitchFamily="49" charset="0"/>
              </a:rPr>
              <a:t>. On l'a dit les ordinateurs étaient très chers, on ne disposait donc souvent que d'</a:t>
            </a:r>
            <a:r>
              <a:rPr lang="fr-FR" b="1" dirty="0">
                <a:solidFill>
                  <a:srgbClr val="569CD6"/>
                </a:solidFill>
                <a:effectLst/>
                <a:latin typeface="Consolas" panose="020B0609020204030204" pitchFamily="49" charset="0"/>
              </a:rPr>
              <a:t>*une seule machine*</a:t>
            </a:r>
            <a:r>
              <a:rPr lang="fr-FR" b="0" dirty="0">
                <a:solidFill>
                  <a:srgbClr val="D4D4D4"/>
                </a:solidFill>
                <a:effectLst/>
                <a:latin typeface="Consolas" panose="020B0609020204030204" pitchFamily="49" charset="0"/>
              </a:rPr>
              <a:t> qui devait faire tourner ET les </a:t>
            </a:r>
            <a:r>
              <a:rPr lang="fr-FR" b="1" dirty="0">
                <a:solidFill>
                  <a:srgbClr val="569CD6"/>
                </a:solidFill>
                <a:effectLst/>
                <a:latin typeface="Consolas" panose="020B0609020204030204" pitchFamily="49" charset="0"/>
              </a:rPr>
              <a:t>*systèmes de production*</a:t>
            </a:r>
            <a:r>
              <a:rPr lang="fr-FR" b="0" dirty="0">
                <a:solidFill>
                  <a:srgbClr val="D4D4D4"/>
                </a:solidFill>
                <a:effectLst/>
                <a:latin typeface="Consolas" panose="020B0609020204030204" pitchFamily="49" charset="0"/>
              </a:rPr>
              <a:t> ET permettre aux développeurs de </a:t>
            </a:r>
            <a:r>
              <a:rPr lang="fr-FR" b="1" dirty="0">
                <a:solidFill>
                  <a:srgbClr val="569CD6"/>
                </a:solidFill>
                <a:effectLst/>
                <a:latin typeface="Consolas" panose="020B0609020204030204" pitchFamily="49" charset="0"/>
              </a:rPr>
              <a:t>*tester leurs applications*</a:t>
            </a:r>
            <a:r>
              <a:rPr lang="fr-FR" b="0" dirty="0">
                <a:solidFill>
                  <a:srgbClr val="D4D4D4"/>
                </a:solidFill>
                <a:effectLst/>
                <a:latin typeface="Consolas" panose="020B0609020204030204" pitchFamily="49" charset="0"/>
              </a:rPr>
              <a:t>. </a:t>
            </a:r>
            <a:r>
              <a:rPr lang="fr-FR" b="0" dirty="0">
                <a:solidFill>
                  <a:srgbClr val="9CDCFE"/>
                </a:solidFill>
                <a:effectLst/>
                <a:latin typeface="Consolas" panose="020B0609020204030204" pitchFamily="49" charset="0"/>
              </a:rPr>
              <a:t>+</a:t>
            </a:r>
            <a:endParaRPr lang="fr-FR" b="0" dirty="0">
              <a:solidFill>
                <a:srgbClr val="D4D4D4"/>
              </a:solidFill>
              <a:effectLst/>
              <a:latin typeface="Consolas" panose="020B0609020204030204" pitchFamily="49" charset="0"/>
            </a:endParaRPr>
          </a:p>
          <a:p>
            <a:r>
              <a:rPr lang="fr-FR" b="0" dirty="0">
                <a:solidFill>
                  <a:srgbClr val="D4D4D4"/>
                </a:solidFill>
                <a:effectLst/>
                <a:latin typeface="Consolas" panose="020B0609020204030204" pitchFamily="49" charset="0"/>
              </a:rPr>
              <a:t>Il fallait donc que ces tests puissent se faire sans impacter les traitements de PROD, aussi c'est à cette époque que sont apparus </a:t>
            </a:r>
            <a:r>
              <a:rPr lang="fr-FR" b="1" dirty="0">
                <a:solidFill>
                  <a:srgbClr val="569CD6"/>
                </a:solidFill>
                <a:effectLst/>
                <a:latin typeface="Consolas" panose="020B0609020204030204" pitchFamily="49" charset="0"/>
              </a:rPr>
              <a:t>*les 1eres "</a:t>
            </a:r>
            <a:r>
              <a:rPr lang="fr-FR" b="1" dirty="0" err="1">
                <a:solidFill>
                  <a:srgbClr val="569CD6"/>
                </a:solidFill>
                <a:effectLst/>
                <a:latin typeface="Consolas" panose="020B0609020204030204" pitchFamily="49" charset="0"/>
              </a:rPr>
              <a:t>sandbox</a:t>
            </a:r>
            <a:r>
              <a:rPr lang="fr-FR" b="1" dirty="0">
                <a:solidFill>
                  <a:srgbClr val="569CD6"/>
                </a:solidFill>
                <a:effectLst/>
                <a:latin typeface="Consolas" panose="020B0609020204030204" pitchFamily="49" charset="0"/>
              </a:rPr>
              <a:t>"*</a:t>
            </a:r>
            <a:r>
              <a:rPr lang="fr-FR" b="0" dirty="0">
                <a:solidFill>
                  <a:srgbClr val="D4D4D4"/>
                </a:solidFill>
                <a:effectLst/>
                <a:latin typeface="Consolas" panose="020B0609020204030204" pitchFamily="49" charset="0"/>
              </a:rPr>
              <a:t>, des environnements isolés permettant de tester applications, services et process ; en d'autres termes : les 1ers conteneurs.</a:t>
            </a:r>
          </a:p>
          <a:p>
            <a:br>
              <a:rPr lang="fr-FR" b="0" dirty="0">
                <a:solidFill>
                  <a:srgbClr val="D4D4D4"/>
                </a:solidFill>
                <a:effectLst/>
                <a:latin typeface="Consolas" panose="020B0609020204030204" pitchFamily="49" charset="0"/>
              </a:rPr>
            </a:br>
            <a:r>
              <a:rPr lang="fr-FR" b="0" dirty="0">
                <a:solidFill>
                  <a:srgbClr val="D4D4D4"/>
                </a:solidFill>
                <a:effectLst/>
                <a:latin typeface="Consolas" panose="020B0609020204030204" pitchFamily="49" charset="0"/>
              </a:rPr>
              <a:t>Concernant la photo, il s'agit de </a:t>
            </a:r>
            <a:r>
              <a:rPr lang="fr-FR" b="1" dirty="0">
                <a:solidFill>
                  <a:srgbClr val="569CD6"/>
                </a:solidFill>
                <a:effectLst/>
                <a:latin typeface="Consolas" panose="020B0609020204030204" pitchFamily="49" charset="0"/>
              </a:rPr>
              <a:t>*Ken Thompson*</a:t>
            </a:r>
            <a:r>
              <a:rPr lang="fr-FR" b="0" dirty="0">
                <a:solidFill>
                  <a:srgbClr val="D4D4D4"/>
                </a:solidFill>
                <a:effectLst/>
                <a:latin typeface="Consolas" panose="020B0609020204030204" pitchFamily="49" charset="0"/>
              </a:rPr>
              <a:t> et </a:t>
            </a:r>
            <a:r>
              <a:rPr lang="fr-FR" b="1" dirty="0">
                <a:solidFill>
                  <a:srgbClr val="569CD6"/>
                </a:solidFill>
                <a:effectLst/>
                <a:latin typeface="Consolas" panose="020B0609020204030204" pitchFamily="49" charset="0"/>
              </a:rPr>
              <a:t>*Dennis Ritchie*</a:t>
            </a:r>
            <a:r>
              <a:rPr lang="fr-FR" b="0" dirty="0">
                <a:solidFill>
                  <a:srgbClr val="D4D4D4"/>
                </a:solidFill>
                <a:effectLst/>
                <a:latin typeface="Consolas" panose="020B0609020204030204" pitchFamily="49" charset="0"/>
              </a:rPr>
              <a:t> à côté d'un PDP-11 chez Bell </a:t>
            </a:r>
            <a:r>
              <a:rPr lang="fr-FR" b="0" dirty="0" err="1">
                <a:solidFill>
                  <a:srgbClr val="D4D4D4"/>
                </a:solidFill>
                <a:effectLst/>
                <a:latin typeface="Consolas" panose="020B0609020204030204" pitchFamily="49" charset="0"/>
              </a:rPr>
              <a:t>Labs</a:t>
            </a:r>
            <a:r>
              <a:rPr lang="fr-FR" b="0" dirty="0">
                <a:solidFill>
                  <a:srgbClr val="D4D4D4"/>
                </a:solidFill>
                <a:effectLst/>
                <a:latin typeface="Consolas" panose="020B0609020204030204" pitchFamily="49" charset="0"/>
              </a:rPr>
              <a:t>, vers 1972. </a:t>
            </a:r>
            <a:r>
              <a:rPr lang="fr-FR" b="0" dirty="0">
                <a:solidFill>
                  <a:srgbClr val="9CDCFE"/>
                </a:solidFill>
                <a:effectLst/>
                <a:latin typeface="Consolas" panose="020B0609020204030204" pitchFamily="49" charset="0"/>
              </a:rPr>
              <a:t>+</a:t>
            </a:r>
            <a:endParaRPr lang="fr-FR" b="0" dirty="0">
              <a:solidFill>
                <a:srgbClr val="D4D4D4"/>
              </a:solidFill>
              <a:effectLst/>
              <a:latin typeface="Consolas" panose="020B0609020204030204" pitchFamily="49" charset="0"/>
            </a:endParaRPr>
          </a:p>
          <a:p>
            <a:r>
              <a:rPr lang="fr-FR" b="0" dirty="0">
                <a:solidFill>
                  <a:srgbClr val="D4D4D4"/>
                </a:solidFill>
                <a:effectLst/>
                <a:latin typeface="Consolas" panose="020B0609020204030204" pitchFamily="49" charset="0"/>
              </a:rPr>
              <a:t>Pour rappel, ce sont vraiment 2 des plus grands pionniers de l'informatique ; les </a:t>
            </a:r>
            <a:r>
              <a:rPr lang="fr-FR" b="1" dirty="0">
                <a:solidFill>
                  <a:srgbClr val="D4D4D4"/>
                </a:solidFill>
                <a:effectLst/>
                <a:latin typeface="Consolas" panose="020B0609020204030204" pitchFamily="49" charset="0"/>
              </a:rPr>
              <a:t>créateurs d'Unix</a:t>
            </a:r>
            <a:r>
              <a:rPr lang="fr-FR" b="0" dirty="0">
                <a:solidFill>
                  <a:srgbClr val="D4D4D4"/>
                </a:solidFill>
                <a:effectLst/>
                <a:latin typeface="Consolas" panose="020B0609020204030204" pitchFamily="49" charset="0"/>
              </a:rPr>
              <a:t> et du </a:t>
            </a:r>
            <a:r>
              <a:rPr lang="fr-FR" b="1" dirty="0">
                <a:solidFill>
                  <a:srgbClr val="D4D4D4"/>
                </a:solidFill>
                <a:effectLst/>
                <a:latin typeface="Consolas" panose="020B0609020204030204" pitchFamily="49" charset="0"/>
              </a:rPr>
              <a:t>langage C</a:t>
            </a:r>
            <a:r>
              <a:rPr lang="fr-FR" b="0" dirty="0">
                <a:solidFill>
                  <a:srgbClr val="D4D4D4"/>
                </a:solidFill>
                <a:effectLst/>
                <a:latin typeface="Consolas" panose="020B0609020204030204" pitchFamily="49" charset="0"/>
              </a:rPr>
              <a:t>. </a:t>
            </a:r>
            <a:r>
              <a:rPr lang="fr-FR" b="0" dirty="0">
                <a:solidFill>
                  <a:srgbClr val="9CDCFE"/>
                </a:solidFill>
                <a:effectLst/>
                <a:latin typeface="Consolas" panose="020B0609020204030204" pitchFamily="49" charset="0"/>
              </a:rPr>
              <a:t>+</a:t>
            </a:r>
            <a:endParaRPr lang="fr-FR" b="0" dirty="0">
              <a:solidFill>
                <a:srgbClr val="D4D4D4"/>
              </a:solidFill>
              <a:effectLst/>
              <a:latin typeface="Consolas" panose="020B0609020204030204" pitchFamily="49" charset="0"/>
            </a:endParaRPr>
          </a:p>
          <a:p>
            <a:r>
              <a:rPr lang="fr-FR" b="0" dirty="0">
                <a:solidFill>
                  <a:srgbClr val="D4D4D4"/>
                </a:solidFill>
                <a:effectLst/>
                <a:latin typeface="Consolas" panose="020B0609020204030204" pitchFamily="49" charset="0"/>
              </a:rPr>
              <a:t>Ken Thompson est également le créateur du </a:t>
            </a:r>
            <a:r>
              <a:rPr lang="fr-FR" b="1" dirty="0">
                <a:solidFill>
                  <a:srgbClr val="D4D4D4"/>
                </a:solidFill>
                <a:effectLst/>
                <a:latin typeface="Consolas" panose="020B0609020204030204" pitchFamily="49" charset="0"/>
              </a:rPr>
              <a:t>premier </a:t>
            </a:r>
            <a:r>
              <a:rPr lang="fr-FR" b="1" dirty="0" err="1">
                <a:solidFill>
                  <a:srgbClr val="D4D4D4"/>
                </a:solidFill>
                <a:effectLst/>
                <a:latin typeface="Consolas" panose="020B0609020204030204" pitchFamily="49" charset="0"/>
              </a:rPr>
              <a:t>shell</a:t>
            </a:r>
            <a:r>
              <a:rPr lang="fr-FR" b="1" dirty="0">
                <a:solidFill>
                  <a:srgbClr val="D4D4D4"/>
                </a:solidFill>
                <a:effectLst/>
                <a:latin typeface="Consolas" panose="020B0609020204030204" pitchFamily="49" charset="0"/>
              </a:rPr>
              <a:t> Unix</a:t>
            </a:r>
            <a:r>
              <a:rPr lang="fr-FR" b="0" dirty="0">
                <a:solidFill>
                  <a:srgbClr val="D4D4D4"/>
                </a:solidFill>
                <a:effectLst/>
                <a:latin typeface="Consolas" panose="020B0609020204030204" pitchFamily="49" charset="0"/>
              </a:rPr>
              <a:t> en </a:t>
            </a:r>
            <a:r>
              <a:rPr lang="fr-FR" b="1" dirty="0">
                <a:solidFill>
                  <a:srgbClr val="D4D4D4"/>
                </a:solidFill>
                <a:effectLst/>
                <a:latin typeface="Consolas" panose="020B0609020204030204" pitchFamily="49" charset="0"/>
              </a:rPr>
              <a:t>1971</a:t>
            </a:r>
            <a:r>
              <a:rPr lang="fr-FR" b="0" dirty="0">
                <a:solidFill>
                  <a:srgbClr val="D4D4D4"/>
                </a:solidFill>
                <a:effectLst/>
                <a:latin typeface="Consolas" panose="020B0609020204030204" pitchFamily="49" charset="0"/>
              </a:rPr>
              <a:t>, sur la 1ere version d'Unix. </a:t>
            </a:r>
            <a:r>
              <a:rPr lang="fr-FR" b="0" dirty="0">
                <a:solidFill>
                  <a:srgbClr val="9CDCFE"/>
                </a:solidFill>
                <a:effectLst/>
                <a:latin typeface="Consolas" panose="020B0609020204030204" pitchFamily="49" charset="0"/>
              </a:rPr>
              <a:t>+</a:t>
            </a:r>
            <a:endParaRPr lang="fr-FR" b="0" dirty="0">
              <a:solidFill>
                <a:srgbClr val="D4D4D4"/>
              </a:solidFill>
              <a:effectLst/>
              <a:latin typeface="Consolas" panose="020B0609020204030204" pitchFamily="49" charset="0"/>
            </a:endParaRPr>
          </a:p>
          <a:p>
            <a:br>
              <a:rPr lang="fr-FR" b="0" dirty="0">
                <a:solidFill>
                  <a:srgbClr val="D4D4D4"/>
                </a:solidFill>
                <a:effectLst/>
                <a:latin typeface="Consolas" panose="020B0609020204030204" pitchFamily="49" charset="0"/>
              </a:rPr>
            </a:br>
            <a:r>
              <a:rPr lang="fr-FR" b="0" dirty="0">
                <a:solidFill>
                  <a:srgbClr val="D4D4D4"/>
                </a:solidFill>
                <a:effectLst/>
                <a:latin typeface="Consolas" panose="020B0609020204030204" pitchFamily="49" charset="0"/>
              </a:rPr>
              <a:t>Personnellement, c'est une photo qui me touche, c'est l'alter ego informatique de « Trois hommes dans un salon » pour la musique, avec Brel, Brassens et Ferré en 1969, c'est un moment d'histoire...</a:t>
            </a:r>
          </a:p>
          <a:p>
            <a:endParaRPr lang="fr-FR" dirty="0"/>
          </a:p>
        </p:txBody>
      </p:sp>
      <p:sp>
        <p:nvSpPr>
          <p:cNvPr id="4" name="Slide Number Placeholder 3"/>
          <p:cNvSpPr>
            <a:spLocks noGrp="1"/>
          </p:cNvSpPr>
          <p:nvPr>
            <p:ph type="sldNum" sz="quarter" idx="5"/>
          </p:nvPr>
        </p:nvSpPr>
        <p:spPr/>
        <p:txBody>
          <a:bodyPr/>
          <a:lstStyle/>
          <a:p>
            <a:fld id="{20E9140C-2C58-4C46-BC63-4348D42211EC}" type="slidenum">
              <a:rPr lang="fr-FR" smtClean="0"/>
              <a:t>13</a:t>
            </a:fld>
            <a:endParaRPr lang="fr-FR"/>
          </a:p>
        </p:txBody>
      </p:sp>
    </p:spTree>
    <p:extLst>
      <p:ext uri="{BB962C8B-B14F-4D97-AF65-F5344CB8AC3E}">
        <p14:creationId xmlns:p14="http://schemas.microsoft.com/office/powerpoint/2010/main" val="37003684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b="0" dirty="0">
                <a:solidFill>
                  <a:srgbClr val="D4D4D4"/>
                </a:solidFill>
                <a:effectLst/>
                <a:latin typeface="Consolas" panose="020B0609020204030204" pitchFamily="49" charset="0"/>
              </a:rPr>
              <a:t>Dans cet exemple, </a:t>
            </a:r>
            <a:r>
              <a:rPr lang="fr-FR" b="1" dirty="0">
                <a:solidFill>
                  <a:srgbClr val="D4D4D4"/>
                </a:solidFill>
                <a:effectLst/>
                <a:latin typeface="Consolas" panose="020B0609020204030204" pitchFamily="49" charset="0"/>
              </a:rPr>
              <a:t>"ls" ne peut pas accéder au répertoire racine initial</a:t>
            </a:r>
            <a:r>
              <a:rPr lang="fr-FR" b="0" dirty="0">
                <a:solidFill>
                  <a:srgbClr val="D4D4D4"/>
                </a:solidFill>
                <a:effectLst/>
                <a:latin typeface="Consolas" panose="020B0609020204030204" pitchFamily="49" charset="0"/>
              </a:rPr>
              <a:t>, il est restreint à l'environnement isolé qu'on lui a donné.</a:t>
            </a:r>
          </a:p>
          <a:p>
            <a:endParaRPr lang="fr-FR" b="0" dirty="0">
              <a:solidFill>
                <a:srgbClr val="D4D4D4"/>
              </a:solidFill>
              <a:effectLst/>
              <a:latin typeface="Consolas" panose="020B0609020204030204" pitchFamily="49" charset="0"/>
            </a:endParaRPr>
          </a:p>
        </p:txBody>
      </p:sp>
      <p:sp>
        <p:nvSpPr>
          <p:cNvPr id="4" name="Slide Number Placeholder 3"/>
          <p:cNvSpPr>
            <a:spLocks noGrp="1"/>
          </p:cNvSpPr>
          <p:nvPr>
            <p:ph type="sldNum" sz="quarter" idx="5"/>
          </p:nvPr>
        </p:nvSpPr>
        <p:spPr/>
        <p:txBody>
          <a:bodyPr/>
          <a:lstStyle/>
          <a:p>
            <a:fld id="{20E9140C-2C58-4C46-BC63-4348D42211EC}" type="slidenum">
              <a:rPr lang="fr-FR" smtClean="0"/>
              <a:t>14</a:t>
            </a:fld>
            <a:endParaRPr lang="fr-FR"/>
          </a:p>
        </p:txBody>
      </p:sp>
    </p:spTree>
    <p:extLst>
      <p:ext uri="{BB962C8B-B14F-4D97-AF65-F5344CB8AC3E}">
        <p14:creationId xmlns:p14="http://schemas.microsoft.com/office/powerpoint/2010/main" val="37341892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b="0" dirty="0">
                <a:solidFill>
                  <a:srgbClr val="D4D4D4"/>
                </a:solidFill>
                <a:effectLst/>
                <a:latin typeface="Consolas" panose="020B0609020204030204" pitchFamily="49" charset="0"/>
              </a:rPr>
              <a:t>Attention, </a:t>
            </a:r>
            <a:r>
              <a:rPr lang="fr-FR" b="0" dirty="0" err="1">
                <a:solidFill>
                  <a:srgbClr val="D4D4D4"/>
                </a:solidFill>
                <a:effectLst/>
                <a:latin typeface="Consolas" panose="020B0609020204030204" pitchFamily="49" charset="0"/>
              </a:rPr>
              <a:t>chroot</a:t>
            </a:r>
            <a:r>
              <a:rPr lang="fr-FR" b="0" dirty="0">
                <a:solidFill>
                  <a:srgbClr val="D4D4D4"/>
                </a:solidFill>
                <a:effectLst/>
                <a:latin typeface="Consolas" panose="020B0609020204030204" pitchFamily="49" charset="0"/>
              </a:rPr>
              <a:t> a plusieurs </a:t>
            </a:r>
            <a:r>
              <a:rPr lang="fr-FR" b="1" dirty="0">
                <a:solidFill>
                  <a:srgbClr val="569CD6"/>
                </a:solidFill>
                <a:effectLst/>
                <a:latin typeface="Consolas" panose="020B0609020204030204" pitchFamily="49" charset="0"/>
              </a:rPr>
              <a:t>*problèmes de sécurité*</a:t>
            </a:r>
            <a:r>
              <a:rPr lang="fr-FR" b="0" dirty="0">
                <a:solidFill>
                  <a:srgbClr val="D4D4D4"/>
                </a:solidFill>
                <a:effectLst/>
                <a:latin typeface="Consolas" panose="020B0609020204030204" pitchFamily="49" charset="0"/>
              </a:rPr>
              <a:t> connus. </a:t>
            </a:r>
            <a:r>
              <a:rPr lang="fr-FR" b="0" dirty="0">
                <a:solidFill>
                  <a:srgbClr val="9CDCFE"/>
                </a:solidFill>
                <a:effectLst/>
                <a:latin typeface="Consolas" panose="020B0609020204030204" pitchFamily="49" charset="0"/>
              </a:rPr>
              <a:t>+</a:t>
            </a:r>
            <a:endParaRPr lang="fr-FR" b="0" dirty="0">
              <a:solidFill>
                <a:srgbClr val="D4D4D4"/>
              </a:solidFill>
              <a:effectLst/>
              <a:latin typeface="Consolas" panose="020B0609020204030204" pitchFamily="49" charset="0"/>
            </a:endParaRPr>
          </a:p>
          <a:p>
            <a:r>
              <a:rPr lang="fr-FR" b="0" dirty="0">
                <a:solidFill>
                  <a:srgbClr val="D4D4D4"/>
                </a:solidFill>
                <a:effectLst/>
                <a:latin typeface="Consolas" panose="020B0609020204030204" pitchFamily="49" charset="0"/>
              </a:rPr>
              <a:t>En l'occurrence, il est </a:t>
            </a:r>
            <a:r>
              <a:rPr lang="fr-FR" b="1" dirty="0">
                <a:solidFill>
                  <a:srgbClr val="569CD6"/>
                </a:solidFill>
                <a:effectLst/>
                <a:latin typeface="Consolas" panose="020B0609020204030204" pitchFamily="49" charset="0"/>
              </a:rPr>
              <a:t>*facile de "s'échapper de l'environnement isolé"*</a:t>
            </a:r>
            <a:endParaRPr lang="fr-FR" b="0" dirty="0">
              <a:solidFill>
                <a:srgbClr val="D4D4D4"/>
              </a:solidFill>
              <a:effectLst/>
              <a:latin typeface="Consolas" panose="020B0609020204030204" pitchFamily="49" charset="0"/>
            </a:endParaRPr>
          </a:p>
          <a:p>
            <a:br>
              <a:rPr lang="fr-FR" b="0" dirty="0">
                <a:solidFill>
                  <a:srgbClr val="D4D4D4"/>
                </a:solidFill>
                <a:effectLst/>
                <a:latin typeface="Consolas" panose="020B0609020204030204" pitchFamily="49" charset="0"/>
              </a:rPr>
            </a:br>
            <a:r>
              <a:rPr lang="fr-FR" b="0" dirty="0">
                <a:solidFill>
                  <a:srgbClr val="D4D4D4"/>
                </a:solidFill>
                <a:effectLst/>
                <a:latin typeface="Consolas" panose="020B0609020204030204" pitchFamily="49" charset="0"/>
              </a:rPr>
              <a:t>Raison pour laquelle les outils de conteneurisation actuels, comme Docker, utilisent à la place </a:t>
            </a:r>
            <a:r>
              <a:rPr lang="fr-FR" b="1" dirty="0">
                <a:solidFill>
                  <a:srgbClr val="569CD6"/>
                </a:solidFill>
                <a:effectLst/>
                <a:latin typeface="Consolas" panose="020B0609020204030204" pitchFamily="49" charset="0"/>
              </a:rPr>
              <a:t>*</a:t>
            </a:r>
            <a:r>
              <a:rPr lang="fr-FR" b="1" dirty="0" err="1">
                <a:solidFill>
                  <a:srgbClr val="569CD6"/>
                </a:solidFill>
                <a:effectLst/>
                <a:latin typeface="Consolas" panose="020B0609020204030204" pitchFamily="49" charset="0"/>
              </a:rPr>
              <a:t>pivot_root</a:t>
            </a:r>
            <a:r>
              <a:rPr lang="fr-FR" b="1" dirty="0">
                <a:solidFill>
                  <a:srgbClr val="569CD6"/>
                </a:solidFill>
                <a:effectLst/>
                <a:latin typeface="Consolas" panose="020B0609020204030204" pitchFamily="49" charset="0"/>
              </a:rPr>
              <a:t>*</a:t>
            </a:r>
            <a:r>
              <a:rPr lang="fr-FR" b="0" dirty="0">
                <a:solidFill>
                  <a:srgbClr val="D4D4D4"/>
                </a:solidFill>
                <a:effectLst/>
                <a:latin typeface="Consolas" panose="020B0609020204030204" pitchFamily="49" charset="0"/>
              </a:rPr>
              <a:t> pour lequel s'est bien moins facile.</a:t>
            </a:r>
          </a:p>
          <a:p>
            <a:endParaRPr lang="fr-FR" dirty="0"/>
          </a:p>
        </p:txBody>
      </p:sp>
      <p:sp>
        <p:nvSpPr>
          <p:cNvPr id="4" name="Slide Number Placeholder 3"/>
          <p:cNvSpPr>
            <a:spLocks noGrp="1"/>
          </p:cNvSpPr>
          <p:nvPr>
            <p:ph type="sldNum" sz="quarter" idx="5"/>
          </p:nvPr>
        </p:nvSpPr>
        <p:spPr/>
        <p:txBody>
          <a:bodyPr/>
          <a:lstStyle/>
          <a:p>
            <a:fld id="{20E9140C-2C58-4C46-BC63-4348D42211EC}" type="slidenum">
              <a:rPr lang="fr-FR" smtClean="0"/>
              <a:t>15</a:t>
            </a:fld>
            <a:endParaRPr lang="fr-FR"/>
          </a:p>
        </p:txBody>
      </p:sp>
    </p:spTree>
    <p:extLst>
      <p:ext uri="{BB962C8B-B14F-4D97-AF65-F5344CB8AC3E}">
        <p14:creationId xmlns:p14="http://schemas.microsoft.com/office/powerpoint/2010/main" val="7053478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b="0" dirty="0">
                <a:solidFill>
                  <a:srgbClr val="D4D4D4"/>
                </a:solidFill>
                <a:effectLst/>
                <a:latin typeface="Consolas" panose="020B0609020204030204" pitchFamily="49" charset="0"/>
              </a:rPr>
              <a:t>Et là, gros gap, on va directement sauter aux années 2000, où vont apparaître les </a:t>
            </a:r>
            <a:r>
              <a:rPr lang="fr-FR" b="1" dirty="0">
                <a:solidFill>
                  <a:srgbClr val="D4D4D4"/>
                </a:solidFill>
                <a:effectLst/>
                <a:latin typeface="Consolas" panose="020B0609020204030204" pitchFamily="49" charset="0"/>
              </a:rPr>
              <a:t>1eres réelles implémentations d'outils de conteneurisation</a:t>
            </a:r>
            <a:r>
              <a:rPr lang="fr-FR" b="0" dirty="0">
                <a:solidFill>
                  <a:srgbClr val="D4D4D4"/>
                </a:solidFill>
                <a:effectLst/>
                <a:latin typeface="Consolas" panose="020B0609020204030204" pitchFamily="49" charset="0"/>
              </a:rPr>
              <a:t>.</a:t>
            </a:r>
          </a:p>
          <a:p>
            <a:endParaRPr lang="fr-FR" dirty="0"/>
          </a:p>
        </p:txBody>
      </p:sp>
      <p:sp>
        <p:nvSpPr>
          <p:cNvPr id="4" name="Slide Number Placeholder 3"/>
          <p:cNvSpPr>
            <a:spLocks noGrp="1"/>
          </p:cNvSpPr>
          <p:nvPr>
            <p:ph type="sldNum" sz="quarter" idx="5"/>
          </p:nvPr>
        </p:nvSpPr>
        <p:spPr/>
        <p:txBody>
          <a:bodyPr/>
          <a:lstStyle/>
          <a:p>
            <a:fld id="{20E9140C-2C58-4C46-BC63-4348D42211EC}" type="slidenum">
              <a:rPr lang="fr-FR" smtClean="0"/>
              <a:t>16</a:t>
            </a:fld>
            <a:endParaRPr lang="fr-FR"/>
          </a:p>
        </p:txBody>
      </p:sp>
    </p:spTree>
    <p:extLst>
      <p:ext uri="{BB962C8B-B14F-4D97-AF65-F5344CB8AC3E}">
        <p14:creationId xmlns:p14="http://schemas.microsoft.com/office/powerpoint/2010/main" val="36531676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20E9140C-2C58-4C46-BC63-4348D42211EC}" type="slidenum">
              <a:rPr lang="fr-FR" smtClean="0"/>
              <a:t>17</a:t>
            </a:fld>
            <a:endParaRPr lang="fr-FR"/>
          </a:p>
        </p:txBody>
      </p:sp>
    </p:spTree>
    <p:extLst>
      <p:ext uri="{BB962C8B-B14F-4D97-AF65-F5344CB8AC3E}">
        <p14:creationId xmlns:p14="http://schemas.microsoft.com/office/powerpoint/2010/main" val="32622778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b="0" dirty="0">
                <a:solidFill>
                  <a:srgbClr val="D4D4D4"/>
                </a:solidFill>
                <a:effectLst/>
                <a:latin typeface="Consolas" panose="020B0609020204030204" pitchFamily="49" charset="0"/>
              </a:rPr>
              <a:t>Impossible de trouver un schéma d'architecture global de Linux </a:t>
            </a:r>
            <a:r>
              <a:rPr lang="fr-FR" b="0" dirty="0" err="1">
                <a:solidFill>
                  <a:srgbClr val="D4D4D4"/>
                </a:solidFill>
                <a:effectLst/>
                <a:latin typeface="Consolas" panose="020B0609020204030204" pitchFamily="49" charset="0"/>
              </a:rPr>
              <a:t>Vserver</a:t>
            </a:r>
            <a:r>
              <a:rPr lang="fr-FR" b="0" dirty="0">
                <a:solidFill>
                  <a:srgbClr val="D4D4D4"/>
                </a:solidFill>
                <a:effectLst/>
                <a:latin typeface="Consolas" panose="020B0609020204030204" pitchFamily="49" charset="0"/>
              </a:rPr>
              <a:t> !</a:t>
            </a:r>
          </a:p>
          <a:p>
            <a:r>
              <a:rPr lang="fr-FR" b="0" dirty="0">
                <a:solidFill>
                  <a:srgbClr val="D4D4D4"/>
                </a:solidFill>
                <a:effectLst/>
                <a:latin typeface="Consolas" panose="020B0609020204030204" pitchFamily="49" charset="0"/>
              </a:rPr>
              <a:t>NE TENEZ DONC PAS COMPTE DU SCHEMA, il n’est là que pour faire « joli » et parce que c’est le seul que j’ai trouvé… 😅</a:t>
            </a:r>
            <a:br>
              <a:rPr lang="fr-FR" dirty="0"/>
            </a:br>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br>
              <a:rPr lang="fr-FR" dirty="0"/>
            </a:br>
            <a:r>
              <a:rPr lang="fr-FR" b="0" dirty="0">
                <a:solidFill>
                  <a:srgbClr val="D4D4D4"/>
                </a:solidFill>
                <a:effectLst/>
                <a:latin typeface="Consolas" panose="020B0609020204030204" pitchFamily="49" charset="0"/>
              </a:rPr>
              <a:t>Ce projet permet d'</a:t>
            </a:r>
            <a:r>
              <a:rPr lang="fr-FR" b="1" dirty="0">
                <a:solidFill>
                  <a:srgbClr val="569CD6"/>
                </a:solidFill>
                <a:effectLst/>
                <a:latin typeface="Consolas" panose="020B0609020204030204" pitchFamily="49" charset="0"/>
              </a:rPr>
              <a:t>*exécuter une ou plusieurs distributions sur une distribution*</a:t>
            </a:r>
            <a:r>
              <a:rPr lang="fr-FR" b="0" dirty="0">
                <a:solidFill>
                  <a:srgbClr val="D4D4D4"/>
                </a:solidFill>
                <a:effectLst/>
                <a:latin typeface="Consolas" panose="020B0609020204030204" pitchFamily="49" charset="0"/>
              </a:rPr>
              <a:t> (une distribution Linux est un ensemble de logiciels autour du noyau Linux)</a:t>
            </a:r>
          </a:p>
          <a:p>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fr-FR" b="0" dirty="0">
              <a:solidFill>
                <a:srgbClr val="D4D4D4"/>
              </a:solidFill>
              <a:effectLst/>
              <a:latin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b="1" dirty="0">
                <a:solidFill>
                  <a:srgbClr val="D4D4D4"/>
                </a:solidFill>
                <a:effectLst/>
                <a:latin typeface="Consolas" panose="020B0609020204030204" pitchFamily="49" charset="0"/>
              </a:rPr>
              <a:t>Patcher le kernel Linux </a:t>
            </a:r>
            <a:r>
              <a:rPr lang="fr-FR" b="0" dirty="0">
                <a:solidFill>
                  <a:srgbClr val="D4D4D4"/>
                </a:solidFill>
                <a:effectLst/>
                <a:latin typeface="Consolas" panose="020B0609020204030204" pitchFamily="49" charset="0"/>
              </a:rPr>
              <a:t>: une </a:t>
            </a:r>
            <a:r>
              <a:rPr lang="fr-FR" b="1" dirty="0">
                <a:solidFill>
                  <a:srgbClr val="569CD6"/>
                </a:solidFill>
                <a:effectLst/>
                <a:latin typeface="Consolas" panose="020B0609020204030204" pitchFamily="49" charset="0"/>
              </a:rPr>
              <a:t>*charge en plus*</a:t>
            </a:r>
            <a:r>
              <a:rPr lang="fr-FR" b="0" dirty="0">
                <a:solidFill>
                  <a:srgbClr val="D4D4D4"/>
                </a:solidFill>
                <a:effectLst/>
                <a:latin typeface="Consolas" panose="020B0609020204030204" pitchFamily="49" charset="0"/>
              </a:rPr>
              <a:t> pour les distributeurs et les </a:t>
            </a:r>
            <a:r>
              <a:rPr lang="fr-FR" b="0" dirty="0" err="1">
                <a:solidFill>
                  <a:srgbClr val="D4D4D4"/>
                </a:solidFill>
                <a:effectLst/>
                <a:latin typeface="Consolas" panose="020B0609020204030204" pitchFamily="49" charset="0"/>
              </a:rPr>
              <a:t>sysadmin</a:t>
            </a:r>
            <a:r>
              <a:rPr lang="fr-FR" b="0" dirty="0">
                <a:solidFill>
                  <a:srgbClr val="D4D4D4"/>
                </a:solidFill>
                <a:effectLst/>
                <a:latin typeface="Consolas" panose="020B0609020204030204" pitchFamily="49" charset="0"/>
              </a:rPr>
              <a:t>.</a:t>
            </a:r>
          </a:p>
          <a:p>
            <a:br>
              <a:rPr lang="fr-FR" dirty="0"/>
            </a:br>
            <a:endParaRPr lang="fr-FR" dirty="0"/>
          </a:p>
        </p:txBody>
      </p:sp>
      <p:sp>
        <p:nvSpPr>
          <p:cNvPr id="4" name="Slide Number Placeholder 3"/>
          <p:cNvSpPr>
            <a:spLocks noGrp="1"/>
          </p:cNvSpPr>
          <p:nvPr>
            <p:ph type="sldNum" sz="quarter" idx="5"/>
          </p:nvPr>
        </p:nvSpPr>
        <p:spPr/>
        <p:txBody>
          <a:bodyPr/>
          <a:lstStyle/>
          <a:p>
            <a:fld id="{20E9140C-2C58-4C46-BC63-4348D42211EC}" type="slidenum">
              <a:rPr lang="fr-FR" smtClean="0"/>
              <a:t>18</a:t>
            </a:fld>
            <a:endParaRPr lang="fr-FR"/>
          </a:p>
        </p:txBody>
      </p:sp>
    </p:spTree>
    <p:extLst>
      <p:ext uri="{BB962C8B-B14F-4D97-AF65-F5344CB8AC3E}">
        <p14:creationId xmlns:p14="http://schemas.microsoft.com/office/powerpoint/2010/main" val="25960675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b="0" dirty="0">
                <a:solidFill>
                  <a:srgbClr val="D4D4D4"/>
                </a:solidFill>
                <a:effectLst/>
                <a:latin typeface="Consolas" panose="020B0609020204030204" pitchFamily="49" charset="0"/>
              </a:rPr>
              <a:t>Impossible de trouver un schéma d'architecture global de Linux </a:t>
            </a:r>
            <a:r>
              <a:rPr lang="fr-FR" b="0" dirty="0" err="1">
                <a:solidFill>
                  <a:srgbClr val="D4D4D4"/>
                </a:solidFill>
                <a:effectLst/>
                <a:latin typeface="Consolas" panose="020B0609020204030204" pitchFamily="49" charset="0"/>
              </a:rPr>
              <a:t>Vserver</a:t>
            </a:r>
            <a:r>
              <a:rPr lang="fr-FR" b="0" dirty="0">
                <a:solidFill>
                  <a:srgbClr val="D4D4D4"/>
                </a:solidFill>
                <a:effectLst/>
                <a:latin typeface="Consolas" panose="020B0609020204030204" pitchFamily="49" charset="0"/>
              </a:rPr>
              <a:t> !</a:t>
            </a:r>
          </a:p>
          <a:p>
            <a:r>
              <a:rPr lang="fr-FR" b="0" dirty="0">
                <a:solidFill>
                  <a:srgbClr val="D4D4D4"/>
                </a:solidFill>
                <a:effectLst/>
                <a:latin typeface="Consolas" panose="020B0609020204030204" pitchFamily="49" charset="0"/>
              </a:rPr>
              <a:t>NE TENEZ DONC PAS COMPTE DU SCHEMA, il n’est là que pour faire « joli » et parce que c’est le seul que j’ai trouvé… 😅</a:t>
            </a:r>
          </a:p>
          <a:p>
            <a:endParaRPr lang="fr-FR" b="0" dirty="0">
              <a:solidFill>
                <a:srgbClr val="D4D4D4"/>
              </a:solidFill>
              <a:effectLst/>
              <a:latin typeface="Consolas" panose="020B0609020204030204" pitchFamily="49" charset="0"/>
            </a:endParaRPr>
          </a:p>
          <a:p>
            <a:endParaRPr lang="fr-FR" dirty="0"/>
          </a:p>
        </p:txBody>
      </p:sp>
      <p:sp>
        <p:nvSpPr>
          <p:cNvPr id="4" name="Slide Number Placeholder 3"/>
          <p:cNvSpPr>
            <a:spLocks noGrp="1"/>
          </p:cNvSpPr>
          <p:nvPr>
            <p:ph type="sldNum" sz="quarter" idx="5"/>
          </p:nvPr>
        </p:nvSpPr>
        <p:spPr/>
        <p:txBody>
          <a:bodyPr/>
          <a:lstStyle/>
          <a:p>
            <a:fld id="{20E9140C-2C58-4C46-BC63-4348D42211EC}" type="slidenum">
              <a:rPr lang="fr-FR" smtClean="0"/>
              <a:t>19</a:t>
            </a:fld>
            <a:endParaRPr lang="fr-FR"/>
          </a:p>
        </p:txBody>
      </p:sp>
    </p:spTree>
    <p:extLst>
      <p:ext uri="{BB962C8B-B14F-4D97-AF65-F5344CB8AC3E}">
        <p14:creationId xmlns:p14="http://schemas.microsoft.com/office/powerpoint/2010/main" val="36831853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b="0" dirty="0" err="1">
                <a:solidFill>
                  <a:srgbClr val="D4D4D4"/>
                </a:solidFill>
                <a:effectLst/>
                <a:latin typeface="Consolas" panose="020B0609020204030204" pitchFamily="49" charset="0"/>
              </a:rPr>
              <a:t>Wahou</a:t>
            </a:r>
            <a:r>
              <a:rPr lang="fr-FR" b="0" dirty="0">
                <a:solidFill>
                  <a:srgbClr val="D4D4D4"/>
                </a:solidFill>
                <a:effectLst/>
                <a:latin typeface="Consolas" panose="020B0609020204030204" pitchFamily="49" charset="0"/>
              </a:rPr>
              <a:t>, cela fait vraiment plaisir de voir que vous êtes aussi nombreux à avoir été intéressés par ce sujet 👍 </a:t>
            </a:r>
          </a:p>
          <a:p>
            <a:r>
              <a:rPr lang="fr-FR" b="0" dirty="0">
                <a:solidFill>
                  <a:srgbClr val="D4D4D4"/>
                </a:solidFill>
                <a:effectLst/>
                <a:latin typeface="Consolas" panose="020B0609020204030204" pitchFamily="49" charset="0"/>
              </a:rPr>
              <a:t>Quand j'ai vu le nombre de like sur l'application, je vous garantis que cela fait chaud au </a:t>
            </a:r>
            <a:r>
              <a:rPr lang="fr-FR" b="0" dirty="0" err="1">
                <a:solidFill>
                  <a:srgbClr val="D4D4D4"/>
                </a:solidFill>
                <a:effectLst/>
                <a:latin typeface="Consolas" panose="020B0609020204030204" pitchFamily="49" charset="0"/>
              </a:rPr>
              <a:t>coeur</a:t>
            </a:r>
            <a:r>
              <a:rPr lang="fr-FR" b="0" dirty="0">
                <a:solidFill>
                  <a:srgbClr val="D4D4D4"/>
                </a:solidFill>
                <a:effectLst/>
                <a:latin typeface="Consolas" panose="020B0609020204030204" pitchFamily="49" charset="0"/>
              </a:rPr>
              <a:t>.</a:t>
            </a:r>
          </a:p>
          <a:p>
            <a:br>
              <a:rPr lang="fr-FR" b="0" dirty="0">
                <a:solidFill>
                  <a:srgbClr val="D4D4D4"/>
                </a:solidFill>
                <a:effectLst/>
                <a:latin typeface="Consolas" panose="020B0609020204030204" pitchFamily="49" charset="0"/>
              </a:rPr>
            </a:br>
            <a:r>
              <a:rPr lang="fr-FR" b="0" dirty="0">
                <a:solidFill>
                  <a:srgbClr val="D4D4D4"/>
                </a:solidFill>
                <a:effectLst/>
                <a:latin typeface="Consolas" panose="020B0609020204030204" pitchFamily="49" charset="0"/>
              </a:rPr>
              <a:t>Donc bonjour à toutes et à tous,</a:t>
            </a:r>
          </a:p>
          <a:p>
            <a:br>
              <a:rPr lang="fr-FR" b="0" dirty="0">
                <a:solidFill>
                  <a:srgbClr val="D4D4D4"/>
                </a:solidFill>
                <a:effectLst/>
                <a:latin typeface="Consolas" panose="020B0609020204030204" pitchFamily="49" charset="0"/>
              </a:rPr>
            </a:br>
            <a:r>
              <a:rPr lang="fr-FR" b="0" dirty="0">
                <a:solidFill>
                  <a:srgbClr val="D4D4D4"/>
                </a:solidFill>
                <a:effectLst/>
                <a:latin typeface="Consolas" panose="020B0609020204030204" pitchFamily="49" charset="0"/>
              </a:rPr>
              <a:t>Et bienvenue à ce talk où il va être question de </a:t>
            </a:r>
            <a:r>
              <a:rPr lang="fr-FR" b="1" dirty="0">
                <a:solidFill>
                  <a:srgbClr val="D4D4D4"/>
                </a:solidFill>
                <a:effectLst/>
                <a:latin typeface="Consolas" panose="020B0609020204030204" pitchFamily="49" charset="0"/>
              </a:rPr>
              <a:t>conteneurisation</a:t>
            </a:r>
            <a:r>
              <a:rPr lang="fr-FR" b="0" dirty="0">
                <a:solidFill>
                  <a:srgbClr val="D4D4D4"/>
                </a:solidFill>
                <a:effectLst/>
                <a:latin typeface="Consolas" panose="020B0609020204030204" pitchFamily="49" charset="0"/>
              </a:rPr>
              <a:t>, et plus particulièrement de </a:t>
            </a:r>
            <a:r>
              <a:rPr lang="fr-FR" b="1" dirty="0">
                <a:solidFill>
                  <a:srgbClr val="D4D4D4"/>
                </a:solidFill>
                <a:effectLst/>
                <a:latin typeface="Consolas" panose="020B0609020204030204" pitchFamily="49" charset="0"/>
              </a:rPr>
              <a:t>l'histoire et l'évolution de cette dernière depuis ses débuts</a:t>
            </a:r>
            <a:r>
              <a:rPr lang="fr-FR" b="0" dirty="0">
                <a:solidFill>
                  <a:srgbClr val="D4D4D4"/>
                </a:solidFill>
                <a:effectLst/>
                <a:latin typeface="Consolas" panose="020B0609020204030204" pitchFamily="49" charset="0"/>
              </a:rPr>
              <a:t>, il y a </a:t>
            </a:r>
            <a:r>
              <a:rPr lang="fr-FR" b="0" dirty="0" err="1">
                <a:solidFill>
                  <a:srgbClr val="D4D4D4"/>
                </a:solidFill>
                <a:effectLst/>
                <a:latin typeface="Consolas" panose="020B0609020204030204" pitchFamily="49" charset="0"/>
              </a:rPr>
              <a:t>bieeennnnnnn</a:t>
            </a:r>
            <a:r>
              <a:rPr lang="fr-FR" b="0" dirty="0">
                <a:solidFill>
                  <a:srgbClr val="D4D4D4"/>
                </a:solidFill>
                <a:effectLst/>
                <a:latin typeface="Consolas" panose="020B0609020204030204" pitchFamily="49" charset="0"/>
              </a:rPr>
              <a:t> longtemps.</a:t>
            </a:r>
          </a:p>
          <a:p>
            <a:endParaRPr lang="fr-FR" b="0" dirty="0">
              <a:solidFill>
                <a:srgbClr val="D4D4D4"/>
              </a:solidFill>
              <a:effectLst/>
              <a:latin typeface="Consolas" panose="020B0609020204030204" pitchFamily="49" charset="0"/>
            </a:endParaRPr>
          </a:p>
          <a:p>
            <a:r>
              <a:rPr lang="fr-FR" b="0" dirty="0">
                <a:solidFill>
                  <a:srgbClr val="D4D4D4"/>
                </a:solidFill>
                <a:effectLst/>
                <a:latin typeface="Consolas" panose="020B0609020204030204" pitchFamily="49" charset="0"/>
              </a:rPr>
              <a:t>Alors, petit sondage : </a:t>
            </a:r>
            <a:r>
              <a:rPr lang="fr-FR" b="1" dirty="0">
                <a:solidFill>
                  <a:srgbClr val="D4D4D4"/>
                </a:solidFill>
                <a:effectLst/>
                <a:latin typeface="Consolas" panose="020B0609020204030204" pitchFamily="49" charset="0"/>
              </a:rPr>
              <a:t>Qui dans la salle bosse depuis plus de 10 ans ? Depuis plus de 20 ans ?</a:t>
            </a:r>
          </a:p>
          <a:p>
            <a:endParaRPr lang="fr-FR" b="0" dirty="0">
              <a:solidFill>
                <a:srgbClr val="D4D4D4"/>
              </a:solidFill>
              <a:effectLst/>
              <a:latin typeface="Consolas" panose="020B0609020204030204" pitchFamily="49" charset="0"/>
            </a:endParaRPr>
          </a:p>
          <a:p>
            <a:endParaRPr lang="fr-FR" b="0" dirty="0">
              <a:solidFill>
                <a:srgbClr val="D4D4D4"/>
              </a:solidFill>
              <a:effectLst/>
              <a:latin typeface="Consolas" panose="020B0609020204030204" pitchFamily="49" charset="0"/>
            </a:endParaRPr>
          </a:p>
          <a:p>
            <a:endParaRPr lang="fr-FR" dirty="0"/>
          </a:p>
        </p:txBody>
      </p:sp>
      <p:sp>
        <p:nvSpPr>
          <p:cNvPr id="4" name="Slide Number Placeholder 3"/>
          <p:cNvSpPr>
            <a:spLocks noGrp="1"/>
          </p:cNvSpPr>
          <p:nvPr>
            <p:ph type="sldNum" sz="quarter" idx="5"/>
          </p:nvPr>
        </p:nvSpPr>
        <p:spPr/>
        <p:txBody>
          <a:bodyPr/>
          <a:lstStyle/>
          <a:p>
            <a:fld id="{20E9140C-2C58-4C46-BC63-4348D42211EC}" type="slidenum">
              <a:rPr lang="fr-FR" smtClean="0"/>
              <a:t>2</a:t>
            </a:fld>
            <a:endParaRPr lang="fr-FR"/>
          </a:p>
        </p:txBody>
      </p:sp>
    </p:spTree>
    <p:extLst>
      <p:ext uri="{BB962C8B-B14F-4D97-AF65-F5344CB8AC3E}">
        <p14:creationId xmlns:p14="http://schemas.microsoft.com/office/powerpoint/2010/main" val="1043068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20E9140C-2C58-4C46-BC63-4348D42211EC}" type="slidenum">
              <a:rPr lang="fr-FR" smtClean="0"/>
              <a:t>20</a:t>
            </a:fld>
            <a:endParaRPr lang="fr-FR"/>
          </a:p>
        </p:txBody>
      </p:sp>
    </p:spTree>
    <p:extLst>
      <p:ext uri="{BB962C8B-B14F-4D97-AF65-F5344CB8AC3E}">
        <p14:creationId xmlns:p14="http://schemas.microsoft.com/office/powerpoint/2010/main" val="259789396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b="0" dirty="0">
                <a:solidFill>
                  <a:srgbClr val="D4D4D4"/>
                </a:solidFill>
                <a:effectLst/>
                <a:latin typeface="Consolas" panose="020B0609020204030204" pitchFamily="49" charset="0"/>
              </a:rPr>
              <a:t>J'en reparlerai en fin de talk, mais voici une planche créée par Julia EVANS pour vulgariser la création d'un </a:t>
            </a:r>
            <a:r>
              <a:rPr lang="fr-FR" b="0" dirty="0" err="1">
                <a:solidFill>
                  <a:srgbClr val="D4D4D4"/>
                </a:solidFill>
                <a:effectLst/>
                <a:latin typeface="Consolas" panose="020B0609020204030204" pitchFamily="49" charset="0"/>
              </a:rPr>
              <a:t>namespace</a:t>
            </a:r>
            <a:r>
              <a:rPr lang="fr-FR" b="0" dirty="0">
                <a:solidFill>
                  <a:srgbClr val="D4D4D4"/>
                </a:solidFill>
                <a:effectLst/>
                <a:latin typeface="Consolas" panose="020B0609020204030204" pitchFamily="49" charset="0"/>
              </a:rPr>
              <a:t>.</a:t>
            </a:r>
          </a:p>
          <a:p>
            <a:r>
              <a:rPr lang="fr-FR" b="0" dirty="0">
                <a:solidFill>
                  <a:srgbClr val="D4D4D4"/>
                </a:solidFill>
                <a:effectLst/>
                <a:latin typeface="Consolas" panose="020B0609020204030204" pitchFamily="49" charset="0"/>
              </a:rPr>
              <a:t>Je voulais vous la montrer car je trouve cela super bien fait, mais on ne va pas tout regarder.</a:t>
            </a:r>
          </a:p>
        </p:txBody>
      </p:sp>
      <p:sp>
        <p:nvSpPr>
          <p:cNvPr id="4" name="Slide Number Placeholder 3"/>
          <p:cNvSpPr>
            <a:spLocks noGrp="1"/>
          </p:cNvSpPr>
          <p:nvPr>
            <p:ph type="sldNum" sz="quarter" idx="5"/>
          </p:nvPr>
        </p:nvSpPr>
        <p:spPr/>
        <p:txBody>
          <a:bodyPr/>
          <a:lstStyle/>
          <a:p>
            <a:fld id="{20E9140C-2C58-4C46-BC63-4348D42211EC}" type="slidenum">
              <a:rPr lang="fr-FR" smtClean="0"/>
              <a:t>21</a:t>
            </a:fld>
            <a:endParaRPr lang="fr-FR"/>
          </a:p>
        </p:txBody>
      </p:sp>
    </p:spTree>
    <p:extLst>
      <p:ext uri="{BB962C8B-B14F-4D97-AF65-F5344CB8AC3E}">
        <p14:creationId xmlns:p14="http://schemas.microsoft.com/office/powerpoint/2010/main" val="238830691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b="0" dirty="0">
                <a:solidFill>
                  <a:srgbClr val="D4D4D4"/>
                </a:solidFill>
                <a:effectLst/>
                <a:latin typeface="Consolas" panose="020B0609020204030204" pitchFamily="49" charset="0"/>
              </a:rPr>
              <a:t>Jetez juste un </a:t>
            </a:r>
            <a:r>
              <a:rPr lang="fr-FR" b="0" dirty="0" err="1">
                <a:solidFill>
                  <a:srgbClr val="D4D4D4"/>
                </a:solidFill>
                <a:effectLst/>
                <a:latin typeface="Consolas" panose="020B0609020204030204" pitchFamily="49" charset="0"/>
              </a:rPr>
              <a:t>oeil</a:t>
            </a:r>
            <a:r>
              <a:rPr lang="fr-FR" b="0" dirty="0">
                <a:solidFill>
                  <a:srgbClr val="D4D4D4"/>
                </a:solidFill>
                <a:effectLst/>
                <a:latin typeface="Consolas" panose="020B0609020204030204" pitchFamily="49" charset="0"/>
              </a:rPr>
              <a:t> au nom de la commande (</a:t>
            </a:r>
            <a:r>
              <a:rPr lang="fr-FR" b="0" dirty="0" err="1">
                <a:solidFill>
                  <a:srgbClr val="D4D4D4"/>
                </a:solidFill>
                <a:effectLst/>
                <a:latin typeface="Consolas" panose="020B0609020204030204" pitchFamily="49" charset="0"/>
              </a:rPr>
              <a:t>unshare</a:t>
            </a:r>
            <a:r>
              <a:rPr lang="fr-FR" b="0" dirty="0">
                <a:solidFill>
                  <a:srgbClr val="D4D4D4"/>
                </a:solidFill>
                <a:effectLst/>
                <a:latin typeface="Consolas" panose="020B0609020204030204" pitchFamily="49" charset="0"/>
              </a:rPr>
              <a:t>) permettant la création d'un </a:t>
            </a:r>
            <a:r>
              <a:rPr lang="fr-FR" b="0" dirty="0" err="1">
                <a:solidFill>
                  <a:srgbClr val="D4D4D4"/>
                </a:solidFill>
                <a:effectLst/>
                <a:latin typeface="Consolas" panose="020B0609020204030204" pitchFamily="49" charset="0"/>
              </a:rPr>
              <a:t>namespace</a:t>
            </a:r>
            <a:r>
              <a:rPr lang="fr-FR" b="0" dirty="0">
                <a:solidFill>
                  <a:srgbClr val="D4D4D4"/>
                </a:solidFill>
                <a:effectLst/>
                <a:latin typeface="Consolas" panose="020B0609020204030204" pitchFamily="49" charset="0"/>
              </a:rPr>
              <a:t> : </a:t>
            </a:r>
            <a:r>
              <a:rPr lang="fr-FR" b="1" dirty="0">
                <a:solidFill>
                  <a:srgbClr val="D4D4D4"/>
                </a:solidFill>
                <a:effectLst/>
                <a:latin typeface="Consolas" panose="020B0609020204030204" pitchFamily="49" charset="0"/>
              </a:rPr>
              <a:t>"tu ne partageras point"</a:t>
            </a:r>
          </a:p>
          <a:p>
            <a:endParaRPr lang="fr-FR" dirty="0"/>
          </a:p>
        </p:txBody>
      </p:sp>
      <p:sp>
        <p:nvSpPr>
          <p:cNvPr id="4" name="Slide Number Placeholder 3"/>
          <p:cNvSpPr>
            <a:spLocks noGrp="1"/>
          </p:cNvSpPr>
          <p:nvPr>
            <p:ph type="sldNum" sz="quarter" idx="5"/>
          </p:nvPr>
        </p:nvSpPr>
        <p:spPr/>
        <p:txBody>
          <a:bodyPr/>
          <a:lstStyle/>
          <a:p>
            <a:fld id="{20E9140C-2C58-4C46-BC63-4348D42211EC}" type="slidenum">
              <a:rPr lang="fr-FR" smtClean="0"/>
              <a:t>22</a:t>
            </a:fld>
            <a:endParaRPr lang="fr-FR"/>
          </a:p>
        </p:txBody>
      </p:sp>
    </p:spTree>
    <p:extLst>
      <p:ext uri="{BB962C8B-B14F-4D97-AF65-F5344CB8AC3E}">
        <p14:creationId xmlns:p14="http://schemas.microsoft.com/office/powerpoint/2010/main" val="321504407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20E9140C-2C58-4C46-BC63-4348D42211EC}" type="slidenum">
              <a:rPr lang="fr-FR" smtClean="0"/>
              <a:t>23</a:t>
            </a:fld>
            <a:endParaRPr lang="fr-FR"/>
          </a:p>
        </p:txBody>
      </p:sp>
    </p:spTree>
    <p:extLst>
      <p:ext uri="{BB962C8B-B14F-4D97-AF65-F5344CB8AC3E}">
        <p14:creationId xmlns:p14="http://schemas.microsoft.com/office/powerpoint/2010/main" val="405112913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b="0" dirty="0">
                <a:solidFill>
                  <a:srgbClr val="D4D4D4"/>
                </a:solidFill>
                <a:effectLst/>
                <a:latin typeface="Consolas" panose="020B0609020204030204" pitchFamily="49" charset="0"/>
              </a:rPr>
              <a:t>Borg est bien toujours utilisé aujourd'hui (2022) dans les datacenters de Google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b="0" dirty="0">
              <a:solidFill>
                <a:srgbClr val="D4D4D4"/>
              </a:solidFill>
              <a:effectLst/>
              <a:latin typeface="Consolas" panose="020B0609020204030204" pitchFamily="49" charset="0"/>
              <a:sym typeface="Wingdings" panose="05000000000000000000" pitchFamily="2" charset="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b="0" dirty="0">
                <a:solidFill>
                  <a:srgbClr val="D4D4D4"/>
                </a:solidFill>
                <a:effectLst/>
                <a:latin typeface="Consolas" panose="020B0609020204030204" pitchFamily="49" charset="0"/>
                <a:sym typeface="Wingdings" panose="05000000000000000000" pitchFamily="2" charset="2"/>
              </a:rPr>
              <a:t> </a:t>
            </a:r>
            <a:r>
              <a:rPr lang="fr-FR" b="0" dirty="0">
                <a:solidFill>
                  <a:srgbClr val="D4D4D4"/>
                </a:solidFill>
                <a:effectLst/>
                <a:latin typeface="Consolas" panose="020B0609020204030204" pitchFamily="49" charset="0"/>
              </a:rPr>
              <a:t>Et </a:t>
            </a:r>
            <a:r>
              <a:rPr lang="fr-FR" b="1" dirty="0">
                <a:solidFill>
                  <a:srgbClr val="D4D4D4"/>
                </a:solidFill>
                <a:effectLst/>
                <a:latin typeface="Consolas" panose="020B0609020204030204" pitchFamily="49" charset="0"/>
              </a:rPr>
              <a:t>PAS</a:t>
            </a:r>
            <a:r>
              <a:rPr lang="fr-FR" b="0" dirty="0">
                <a:solidFill>
                  <a:srgbClr val="D4D4D4"/>
                </a:solidFill>
                <a:effectLst/>
                <a:latin typeface="Consolas" panose="020B0609020204030204" pitchFamily="49" charset="0"/>
              </a:rPr>
              <a:t> </a:t>
            </a:r>
            <a:r>
              <a:rPr lang="fr-FR" b="0" dirty="0" err="1">
                <a:solidFill>
                  <a:srgbClr val="D4D4D4"/>
                </a:solidFill>
                <a:effectLst/>
                <a:latin typeface="Consolas" panose="020B0609020204030204" pitchFamily="49" charset="0"/>
              </a:rPr>
              <a:t>Kubernetes</a:t>
            </a:r>
            <a:r>
              <a:rPr lang="fr-FR" b="0" dirty="0">
                <a:solidFill>
                  <a:srgbClr val="D4D4D4"/>
                </a:solidFill>
                <a:effectLst/>
                <a:latin typeface="Consolas" panose="020B0609020204030204" pitchFamily="49" charset="0"/>
              </a:rPr>
              <a:t>, qui est utilisé pour des </a:t>
            </a:r>
            <a:r>
              <a:rPr lang="fr-FR" b="1" dirty="0">
                <a:solidFill>
                  <a:srgbClr val="D4D4D4"/>
                </a:solidFill>
                <a:effectLst/>
                <a:latin typeface="Consolas" panose="020B0609020204030204" pitchFamily="49" charset="0"/>
              </a:rPr>
              <a:t>services Cloud</a:t>
            </a:r>
            <a:r>
              <a:rPr lang="fr-FR" b="0" dirty="0">
                <a:solidFill>
                  <a:srgbClr val="D4D4D4"/>
                </a:solidFill>
                <a:effectLst/>
                <a:latin typeface="Consolas" panose="020B0609020204030204" pitchFamily="49" charset="0"/>
              </a:rPr>
              <a:t> et est surtout destiné à des </a:t>
            </a:r>
            <a:r>
              <a:rPr lang="fr-FR" b="1" dirty="0">
                <a:solidFill>
                  <a:srgbClr val="D4D4D4"/>
                </a:solidFill>
                <a:effectLst/>
                <a:latin typeface="Consolas" panose="020B0609020204030204" pitchFamily="49" charset="0"/>
              </a:rPr>
              <a:t>utilisateurs externes</a:t>
            </a:r>
            <a:r>
              <a:rPr lang="fr-FR" b="0" dirty="0">
                <a:solidFill>
                  <a:srgbClr val="D4D4D4"/>
                </a:solidFill>
                <a:effectLst/>
                <a:latin typeface="Consolas" panose="020B0609020204030204" pitchFamily="49" charset="0"/>
              </a:rPr>
              <a:t>.</a:t>
            </a:r>
          </a:p>
          <a:p>
            <a:endParaRPr lang="fr-FR" dirty="0"/>
          </a:p>
        </p:txBody>
      </p:sp>
      <p:sp>
        <p:nvSpPr>
          <p:cNvPr id="4" name="Slide Number Placeholder 3"/>
          <p:cNvSpPr>
            <a:spLocks noGrp="1"/>
          </p:cNvSpPr>
          <p:nvPr>
            <p:ph type="sldNum" sz="quarter" idx="5"/>
          </p:nvPr>
        </p:nvSpPr>
        <p:spPr/>
        <p:txBody>
          <a:bodyPr/>
          <a:lstStyle/>
          <a:p>
            <a:fld id="{20E9140C-2C58-4C46-BC63-4348D42211EC}" type="slidenum">
              <a:rPr lang="fr-FR" smtClean="0"/>
              <a:t>24</a:t>
            </a:fld>
            <a:endParaRPr lang="fr-FR"/>
          </a:p>
        </p:txBody>
      </p:sp>
    </p:spTree>
    <p:extLst>
      <p:ext uri="{BB962C8B-B14F-4D97-AF65-F5344CB8AC3E}">
        <p14:creationId xmlns:p14="http://schemas.microsoft.com/office/powerpoint/2010/main" val="62909889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b="0" dirty="0">
                <a:solidFill>
                  <a:srgbClr val="D4D4D4"/>
                </a:solidFill>
                <a:effectLst/>
                <a:latin typeface="Consolas" panose="020B0609020204030204" pitchFamily="49" charset="0"/>
              </a:rPr>
              <a:t>En </a:t>
            </a:r>
            <a:r>
              <a:rPr lang="fr-FR" b="1" dirty="0">
                <a:solidFill>
                  <a:srgbClr val="D4D4D4"/>
                </a:solidFill>
                <a:effectLst/>
                <a:latin typeface="Consolas" panose="020B0609020204030204" pitchFamily="49" charset="0"/>
              </a:rPr>
              <a:t>2017</a:t>
            </a:r>
            <a:r>
              <a:rPr lang="fr-FR" b="0" dirty="0">
                <a:solidFill>
                  <a:srgbClr val="D4D4D4"/>
                </a:solidFill>
                <a:effectLst/>
                <a:latin typeface="Consolas" panose="020B0609020204030204" pitchFamily="49" charset="0"/>
              </a:rPr>
              <a:t>, Oracle, propriétaire de Solaris suite au rachat de Sun, a annoncé qu'</a:t>
            </a:r>
            <a:r>
              <a:rPr lang="fr-FR" b="1" dirty="0">
                <a:solidFill>
                  <a:srgbClr val="569CD6"/>
                </a:solidFill>
                <a:effectLst/>
                <a:latin typeface="Consolas" panose="020B0609020204030204" pitchFamily="49" charset="0"/>
              </a:rPr>
              <a:t>*il n'y aurait pas de Solaris 2012*</a:t>
            </a:r>
            <a:r>
              <a:rPr lang="fr-FR" b="0" dirty="0">
                <a:solidFill>
                  <a:srgbClr val="D4D4D4"/>
                </a:solidFill>
                <a:effectLst/>
                <a:latin typeface="Consolas" panose="020B0609020204030204" pitchFamily="49" charset="0"/>
              </a:rPr>
              <a:t>. </a:t>
            </a:r>
            <a:r>
              <a:rPr lang="fr-FR" b="0" dirty="0">
                <a:solidFill>
                  <a:srgbClr val="9CDCFE"/>
                </a:solidFill>
                <a:effectLst/>
                <a:latin typeface="Consolas" panose="020B0609020204030204" pitchFamily="49" charset="0"/>
              </a:rPr>
              <a:t>+</a:t>
            </a:r>
            <a:endParaRPr lang="fr-FR" b="0" dirty="0">
              <a:solidFill>
                <a:srgbClr val="D4D4D4"/>
              </a:solidFill>
              <a:effectLst/>
              <a:latin typeface="Consolas" panose="020B0609020204030204" pitchFamily="49" charset="0"/>
            </a:endParaRPr>
          </a:p>
          <a:p>
            <a:endParaRPr lang="fr-FR" b="0" dirty="0">
              <a:solidFill>
                <a:srgbClr val="D4D4D4"/>
              </a:solidFill>
              <a:effectLst/>
              <a:latin typeface="Consolas" panose="020B0609020204030204" pitchFamily="49" charset="0"/>
            </a:endParaRPr>
          </a:p>
          <a:p>
            <a:r>
              <a:rPr lang="fr-FR" b="0" dirty="0">
                <a:solidFill>
                  <a:srgbClr val="D4D4D4"/>
                </a:solidFill>
                <a:effectLst/>
                <a:latin typeface="Consolas" panose="020B0609020204030204" pitchFamily="49" charset="0"/>
              </a:rPr>
              <a:t>Le support étendu de Solaris 11 est toujours prévu pour 2034, mais les licenciements côté Solaris sont nombreux, soyons clairs, </a:t>
            </a:r>
            <a:r>
              <a:rPr lang="fr-FR" b="1" dirty="0">
                <a:solidFill>
                  <a:srgbClr val="D4D4D4"/>
                </a:solidFill>
                <a:effectLst/>
                <a:latin typeface="Consolas" panose="020B0609020204030204" pitchFamily="49" charset="0"/>
              </a:rPr>
              <a:t>c'est la fin pour Solaris</a:t>
            </a:r>
            <a:r>
              <a:rPr lang="fr-FR" b="0" dirty="0">
                <a:solidFill>
                  <a:srgbClr val="D4D4D4"/>
                </a:solidFill>
                <a:effectLst/>
                <a:latin typeface="Consolas" panose="020B0609020204030204" pitchFamily="49" charset="0"/>
              </a:rPr>
              <a:t> ...</a:t>
            </a:r>
          </a:p>
          <a:p>
            <a:endParaRPr lang="fr-FR" dirty="0"/>
          </a:p>
        </p:txBody>
      </p:sp>
      <p:sp>
        <p:nvSpPr>
          <p:cNvPr id="4" name="Slide Number Placeholder 3"/>
          <p:cNvSpPr>
            <a:spLocks noGrp="1"/>
          </p:cNvSpPr>
          <p:nvPr>
            <p:ph type="sldNum" sz="quarter" idx="5"/>
          </p:nvPr>
        </p:nvSpPr>
        <p:spPr/>
        <p:txBody>
          <a:bodyPr/>
          <a:lstStyle/>
          <a:p>
            <a:fld id="{20E9140C-2C58-4C46-BC63-4348D42211EC}" type="slidenum">
              <a:rPr lang="fr-FR" smtClean="0"/>
              <a:t>25</a:t>
            </a:fld>
            <a:endParaRPr lang="fr-FR"/>
          </a:p>
        </p:txBody>
      </p:sp>
    </p:spTree>
    <p:extLst>
      <p:ext uri="{BB962C8B-B14F-4D97-AF65-F5344CB8AC3E}">
        <p14:creationId xmlns:p14="http://schemas.microsoft.com/office/powerpoint/2010/main" val="206171908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b="0" dirty="0">
                <a:solidFill>
                  <a:srgbClr val="D4D4D4"/>
                </a:solidFill>
                <a:effectLst/>
                <a:latin typeface="Consolas" panose="020B0609020204030204" pitchFamily="49" charset="0"/>
              </a:rPr>
              <a:t>OSLV : </a:t>
            </a:r>
            <a:r>
              <a:rPr lang="fr-FR" b="1" dirty="0">
                <a:solidFill>
                  <a:srgbClr val="569CD6"/>
                </a:solidFill>
                <a:effectLst/>
                <a:latin typeface="Consolas" panose="020B0609020204030204" pitchFamily="49" charset="0"/>
              </a:rPr>
              <a:t>Operating System </a:t>
            </a:r>
            <a:r>
              <a:rPr lang="fr-FR" b="1" dirty="0" err="1">
                <a:solidFill>
                  <a:srgbClr val="569CD6"/>
                </a:solidFill>
                <a:effectLst/>
                <a:latin typeface="Consolas" panose="020B0609020204030204" pitchFamily="49" charset="0"/>
              </a:rPr>
              <a:t>Level</a:t>
            </a:r>
            <a:r>
              <a:rPr lang="fr-FR" b="1" dirty="0">
                <a:solidFill>
                  <a:srgbClr val="569CD6"/>
                </a:solidFill>
                <a:effectLst/>
                <a:latin typeface="Consolas" panose="020B0609020204030204" pitchFamily="49" charset="0"/>
              </a:rPr>
              <a:t> </a:t>
            </a:r>
            <a:r>
              <a:rPr lang="fr-FR" b="1" dirty="0" err="1">
                <a:solidFill>
                  <a:srgbClr val="569CD6"/>
                </a:solidFill>
                <a:effectLst/>
                <a:latin typeface="Consolas" panose="020B0609020204030204" pitchFamily="49" charset="0"/>
              </a:rPr>
              <a:t>Virtualization</a:t>
            </a:r>
            <a:endParaRPr lang="fr-FR" b="0" dirty="0">
              <a:solidFill>
                <a:srgbClr val="D4D4D4"/>
              </a:solidFill>
              <a:effectLst/>
              <a:latin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fr-FR" b="0" dirty="0">
              <a:solidFill>
                <a:srgbClr val="D4D4D4"/>
              </a:solidFill>
              <a:effectLst/>
              <a:latin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b="1" dirty="0">
                <a:solidFill>
                  <a:srgbClr val="D4D4D4"/>
                </a:solidFill>
                <a:effectLst/>
                <a:latin typeface="Consolas" panose="020B0609020204030204" pitchFamily="49" charset="0"/>
              </a:rPr>
              <a:t>Distributions Linux  </a:t>
            </a:r>
            <a:r>
              <a:rPr lang="fr-FR" b="0" dirty="0">
                <a:solidFill>
                  <a:srgbClr val="D4D4D4"/>
                </a:solidFill>
                <a:effectLst/>
                <a:latin typeface="Consolas" panose="020B0609020204030204" pitchFamily="49" charset="0"/>
              </a:rPr>
              <a:t>= ensemble de logiciels libres autour du noyau Linux</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b="0" dirty="0">
              <a:solidFill>
                <a:srgbClr val="D4D4D4"/>
              </a:solidFill>
              <a:effectLst/>
              <a:latin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fr-FR" b="0" dirty="0">
              <a:solidFill>
                <a:srgbClr val="D4D4D4"/>
              </a:solidFill>
              <a:effectLst/>
              <a:latin typeface="Consolas" panose="020B0609020204030204" pitchFamily="49" charset="0"/>
            </a:endParaRPr>
          </a:p>
        </p:txBody>
      </p:sp>
      <p:sp>
        <p:nvSpPr>
          <p:cNvPr id="4" name="Slide Number Placeholder 3"/>
          <p:cNvSpPr>
            <a:spLocks noGrp="1"/>
          </p:cNvSpPr>
          <p:nvPr>
            <p:ph type="sldNum" sz="quarter" idx="5"/>
          </p:nvPr>
        </p:nvSpPr>
        <p:spPr/>
        <p:txBody>
          <a:bodyPr/>
          <a:lstStyle/>
          <a:p>
            <a:fld id="{20E9140C-2C58-4C46-BC63-4348D42211EC}" type="slidenum">
              <a:rPr lang="fr-FR" smtClean="0"/>
              <a:t>26</a:t>
            </a:fld>
            <a:endParaRPr lang="fr-FR"/>
          </a:p>
        </p:txBody>
      </p:sp>
    </p:spTree>
    <p:extLst>
      <p:ext uri="{BB962C8B-B14F-4D97-AF65-F5344CB8AC3E}">
        <p14:creationId xmlns:p14="http://schemas.microsoft.com/office/powerpoint/2010/main" val="172464223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b="0" dirty="0">
                <a:solidFill>
                  <a:srgbClr val="D4D4D4"/>
                </a:solidFill>
                <a:effectLst/>
                <a:latin typeface="Consolas" panose="020B0609020204030204" pitchFamily="49" charset="0"/>
              </a:rPr>
              <a:t>OSLV : </a:t>
            </a:r>
            <a:r>
              <a:rPr lang="fr-FR" b="1" dirty="0">
                <a:solidFill>
                  <a:srgbClr val="569CD6"/>
                </a:solidFill>
                <a:effectLst/>
                <a:latin typeface="Consolas" panose="020B0609020204030204" pitchFamily="49" charset="0"/>
              </a:rPr>
              <a:t>Operating System </a:t>
            </a:r>
            <a:r>
              <a:rPr lang="fr-FR" b="1" dirty="0" err="1">
                <a:solidFill>
                  <a:srgbClr val="569CD6"/>
                </a:solidFill>
                <a:effectLst/>
                <a:latin typeface="Consolas" panose="020B0609020204030204" pitchFamily="49" charset="0"/>
              </a:rPr>
              <a:t>Level</a:t>
            </a:r>
            <a:r>
              <a:rPr lang="fr-FR" b="1" dirty="0">
                <a:solidFill>
                  <a:srgbClr val="569CD6"/>
                </a:solidFill>
                <a:effectLst/>
                <a:latin typeface="Consolas" panose="020B0609020204030204" pitchFamily="49" charset="0"/>
              </a:rPr>
              <a:t> </a:t>
            </a:r>
            <a:r>
              <a:rPr lang="fr-FR" b="1" dirty="0" err="1">
                <a:solidFill>
                  <a:srgbClr val="569CD6"/>
                </a:solidFill>
                <a:effectLst/>
                <a:latin typeface="Consolas" panose="020B0609020204030204" pitchFamily="49" charset="0"/>
              </a:rPr>
              <a:t>Virtualization</a:t>
            </a:r>
            <a:endParaRPr lang="fr-FR" b="0" dirty="0">
              <a:solidFill>
                <a:srgbClr val="D4D4D4"/>
              </a:solidFill>
              <a:effectLst/>
              <a:latin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fr-FR" b="0" dirty="0">
              <a:solidFill>
                <a:srgbClr val="D4D4D4"/>
              </a:solidFill>
              <a:effectLst/>
              <a:latin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b="1" dirty="0">
                <a:solidFill>
                  <a:srgbClr val="D4D4D4"/>
                </a:solidFill>
                <a:effectLst/>
                <a:latin typeface="Consolas" panose="020B0609020204030204" pitchFamily="49" charset="0"/>
              </a:rPr>
              <a:t>Distributions Linux  </a:t>
            </a:r>
            <a:r>
              <a:rPr lang="fr-FR" b="0" dirty="0">
                <a:solidFill>
                  <a:srgbClr val="D4D4D4"/>
                </a:solidFill>
                <a:effectLst/>
                <a:latin typeface="Consolas" panose="020B0609020204030204" pitchFamily="49" charset="0"/>
              </a:rPr>
              <a:t>= ensemble de logiciels libres autour du noyau Linux</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b="0" dirty="0">
              <a:solidFill>
                <a:srgbClr val="D4D4D4"/>
              </a:solidFill>
              <a:effectLst/>
              <a:latin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fr-FR" b="0" dirty="0">
              <a:solidFill>
                <a:srgbClr val="D4D4D4"/>
              </a:solidFill>
              <a:effectLst/>
              <a:latin typeface="Consolas" panose="020B0609020204030204" pitchFamily="49" charset="0"/>
            </a:endParaRPr>
          </a:p>
        </p:txBody>
      </p:sp>
      <p:sp>
        <p:nvSpPr>
          <p:cNvPr id="4" name="Slide Number Placeholder 3"/>
          <p:cNvSpPr>
            <a:spLocks noGrp="1"/>
          </p:cNvSpPr>
          <p:nvPr>
            <p:ph type="sldNum" sz="quarter" idx="5"/>
          </p:nvPr>
        </p:nvSpPr>
        <p:spPr/>
        <p:txBody>
          <a:bodyPr/>
          <a:lstStyle/>
          <a:p>
            <a:fld id="{20E9140C-2C58-4C46-BC63-4348D42211EC}" type="slidenum">
              <a:rPr lang="fr-FR" smtClean="0"/>
              <a:t>27</a:t>
            </a:fld>
            <a:endParaRPr lang="fr-FR"/>
          </a:p>
        </p:txBody>
      </p:sp>
    </p:spTree>
    <p:extLst>
      <p:ext uri="{BB962C8B-B14F-4D97-AF65-F5344CB8AC3E}">
        <p14:creationId xmlns:p14="http://schemas.microsoft.com/office/powerpoint/2010/main" val="182039392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fr-FR" b="0" dirty="0">
              <a:solidFill>
                <a:srgbClr val="D4D4D4"/>
              </a:solidFill>
              <a:effectLst/>
              <a:latin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fr-FR" b="0" dirty="0">
              <a:solidFill>
                <a:srgbClr val="D4D4D4"/>
              </a:solidFill>
              <a:effectLst/>
              <a:latin typeface="Consolas" panose="020B0609020204030204" pitchFamily="49" charset="0"/>
            </a:endParaRPr>
          </a:p>
        </p:txBody>
      </p:sp>
      <p:sp>
        <p:nvSpPr>
          <p:cNvPr id="4" name="Slide Number Placeholder 3"/>
          <p:cNvSpPr>
            <a:spLocks noGrp="1"/>
          </p:cNvSpPr>
          <p:nvPr>
            <p:ph type="sldNum" sz="quarter" idx="5"/>
          </p:nvPr>
        </p:nvSpPr>
        <p:spPr/>
        <p:txBody>
          <a:bodyPr/>
          <a:lstStyle/>
          <a:p>
            <a:fld id="{20E9140C-2C58-4C46-BC63-4348D42211EC}" type="slidenum">
              <a:rPr lang="fr-FR" smtClean="0"/>
              <a:t>28</a:t>
            </a:fld>
            <a:endParaRPr lang="fr-FR"/>
          </a:p>
        </p:txBody>
      </p:sp>
    </p:spTree>
    <p:extLst>
      <p:ext uri="{BB962C8B-B14F-4D97-AF65-F5344CB8AC3E}">
        <p14:creationId xmlns:p14="http://schemas.microsoft.com/office/powerpoint/2010/main" val="137511309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fr-FR" b="0" dirty="0">
              <a:solidFill>
                <a:srgbClr val="D4D4D4"/>
              </a:solidFill>
              <a:effectLst/>
              <a:latin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fr-FR" b="0" dirty="0">
              <a:solidFill>
                <a:srgbClr val="D4D4D4"/>
              </a:solidFill>
              <a:effectLst/>
              <a:latin typeface="Consolas" panose="020B0609020204030204" pitchFamily="49" charset="0"/>
            </a:endParaRPr>
          </a:p>
        </p:txBody>
      </p:sp>
      <p:sp>
        <p:nvSpPr>
          <p:cNvPr id="4" name="Slide Number Placeholder 3"/>
          <p:cNvSpPr>
            <a:spLocks noGrp="1"/>
          </p:cNvSpPr>
          <p:nvPr>
            <p:ph type="sldNum" sz="quarter" idx="5"/>
          </p:nvPr>
        </p:nvSpPr>
        <p:spPr/>
        <p:txBody>
          <a:bodyPr/>
          <a:lstStyle/>
          <a:p>
            <a:fld id="{20E9140C-2C58-4C46-BC63-4348D42211EC}" type="slidenum">
              <a:rPr lang="fr-FR" smtClean="0"/>
              <a:t>29</a:t>
            </a:fld>
            <a:endParaRPr lang="fr-FR"/>
          </a:p>
        </p:txBody>
      </p:sp>
    </p:spTree>
    <p:extLst>
      <p:ext uri="{BB962C8B-B14F-4D97-AF65-F5344CB8AC3E}">
        <p14:creationId xmlns:p14="http://schemas.microsoft.com/office/powerpoint/2010/main" val="41749973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b="0" dirty="0">
                <a:solidFill>
                  <a:srgbClr val="D4D4D4"/>
                </a:solidFill>
                <a:effectLst/>
                <a:latin typeface="Consolas" panose="020B0609020204030204" pitchFamily="49" charset="0"/>
              </a:rPr>
              <a:t>Alors, je me présente, je m'appelle Thomas SCHWENDER, je suis architecte au sein de la société </a:t>
            </a:r>
            <a:r>
              <a:rPr lang="fr-FR" b="1" dirty="0" err="1">
                <a:solidFill>
                  <a:srgbClr val="D4D4D4"/>
                </a:solidFill>
                <a:effectLst/>
                <a:latin typeface="Consolas" panose="020B0609020204030204" pitchFamily="49" charset="0"/>
              </a:rPr>
              <a:t>Softeam</a:t>
            </a:r>
            <a:r>
              <a:rPr lang="fr-FR" b="0" dirty="0">
                <a:solidFill>
                  <a:srgbClr val="D4D4D4"/>
                </a:solidFill>
                <a:effectLst/>
                <a:latin typeface="Consolas" panose="020B0609020204030204" pitchFamily="49" charset="0"/>
              </a:rPr>
              <a:t>, qui est depuis 2020 une entité du groupe </a:t>
            </a:r>
            <a:r>
              <a:rPr lang="fr-FR" b="1" dirty="0" err="1">
                <a:solidFill>
                  <a:srgbClr val="D4D4D4"/>
                </a:solidFill>
                <a:effectLst/>
                <a:latin typeface="Consolas" panose="020B0609020204030204" pitchFamily="49" charset="0"/>
              </a:rPr>
              <a:t>Docaposte</a:t>
            </a:r>
            <a:r>
              <a:rPr lang="fr-FR" b="0" dirty="0">
                <a:solidFill>
                  <a:srgbClr val="D4D4D4"/>
                </a:solidFill>
                <a:effectLst/>
                <a:latin typeface="Consolas" panose="020B0609020204030204" pitchFamily="49" charset="0"/>
              </a:rPr>
              <a:t>, qui lui-même appartient au groupe </a:t>
            </a:r>
            <a:r>
              <a:rPr lang="fr-FR" b="1" dirty="0">
                <a:solidFill>
                  <a:srgbClr val="D4D4D4"/>
                </a:solidFill>
                <a:effectLst/>
                <a:latin typeface="Consolas" panose="020B0609020204030204" pitchFamily="49" charset="0"/>
              </a:rPr>
              <a:t>La Poste </a:t>
            </a:r>
            <a:r>
              <a:rPr lang="fr-FR" b="0" dirty="0">
                <a:solidFill>
                  <a:srgbClr val="D4D4D4"/>
                </a:solidFill>
                <a:effectLst/>
                <a:latin typeface="Consolas" panose="020B0609020204030204" pitchFamily="49" charset="0"/>
              </a:rPr>
              <a:t>que tout le monde connaît bien.</a:t>
            </a:r>
          </a:p>
          <a:p>
            <a:endParaRPr lang="fr-FR" b="0" dirty="0">
              <a:solidFill>
                <a:srgbClr val="D4D4D4"/>
              </a:solidFill>
              <a:effectLst/>
              <a:latin typeface="Consolas" panose="020B0609020204030204" pitchFamily="49" charset="0"/>
            </a:endParaRPr>
          </a:p>
          <a:p>
            <a:r>
              <a:rPr lang="fr-FR" b="0" dirty="0">
                <a:solidFill>
                  <a:srgbClr val="D4D4D4"/>
                </a:solidFill>
                <a:effectLst/>
                <a:latin typeface="Consolas" panose="020B0609020204030204" pitchFamily="49" charset="0"/>
              </a:rPr>
              <a:t>Les 2 sociétés ont cette année </a:t>
            </a:r>
            <a:r>
              <a:rPr lang="fr-FR" b="1" dirty="0">
                <a:solidFill>
                  <a:srgbClr val="D4D4D4"/>
                </a:solidFill>
                <a:effectLst/>
                <a:latin typeface="Consolas" panose="020B0609020204030204" pitchFamily="49" charset="0"/>
              </a:rPr>
              <a:t>un stand sur le salon</a:t>
            </a:r>
            <a:r>
              <a:rPr lang="fr-FR" b="0" dirty="0">
                <a:solidFill>
                  <a:srgbClr val="D4D4D4"/>
                </a:solidFill>
                <a:effectLst/>
                <a:latin typeface="Consolas" panose="020B0609020204030204" pitchFamily="49" charset="0"/>
              </a:rPr>
              <a:t>, n'hésitez pas à y faire un tour pour découvrir nos projets. </a:t>
            </a:r>
          </a:p>
          <a:p>
            <a:r>
              <a:rPr lang="fr-FR" b="0" dirty="0">
                <a:solidFill>
                  <a:srgbClr val="D4D4D4"/>
                </a:solidFill>
                <a:effectLst/>
                <a:latin typeface="Consolas" panose="020B0609020204030204" pitchFamily="49" charset="0"/>
              </a:rPr>
              <a:t>On ne s'en doute peut-être pas de prime abord, mais de la </a:t>
            </a:r>
            <a:r>
              <a:rPr lang="fr-FR" b="1" dirty="0">
                <a:solidFill>
                  <a:srgbClr val="D4D4D4"/>
                </a:solidFill>
                <a:effectLst/>
                <a:latin typeface="Consolas" panose="020B0609020204030204" pitchFamily="49" charset="0"/>
              </a:rPr>
              <a:t>confiance numérique </a:t>
            </a:r>
            <a:r>
              <a:rPr lang="fr-FR" b="0" dirty="0">
                <a:solidFill>
                  <a:srgbClr val="D4D4D4"/>
                </a:solidFill>
                <a:effectLst/>
                <a:latin typeface="Consolas" panose="020B0609020204030204" pitchFamily="49" charset="0"/>
              </a:rPr>
              <a:t>à l'</a:t>
            </a:r>
            <a:r>
              <a:rPr lang="fr-FR" b="1" dirty="0" err="1">
                <a:solidFill>
                  <a:srgbClr val="D4D4D4"/>
                </a:solidFill>
                <a:effectLst/>
                <a:latin typeface="Consolas" panose="020B0609020204030204" pitchFamily="49" charset="0"/>
              </a:rPr>
              <a:t>eSanté</a:t>
            </a:r>
            <a:r>
              <a:rPr lang="fr-FR" b="0" dirty="0">
                <a:solidFill>
                  <a:srgbClr val="D4D4D4"/>
                </a:solidFill>
                <a:effectLst/>
                <a:latin typeface="Consolas" panose="020B0609020204030204" pitchFamily="49" charset="0"/>
              </a:rPr>
              <a:t> en passant par l'</a:t>
            </a:r>
            <a:r>
              <a:rPr lang="fr-FR" b="1" dirty="0">
                <a:solidFill>
                  <a:srgbClr val="D4D4D4"/>
                </a:solidFill>
                <a:effectLst/>
                <a:latin typeface="Consolas" panose="020B0609020204030204" pitchFamily="49" charset="0"/>
              </a:rPr>
              <a:t>IA</a:t>
            </a:r>
            <a:r>
              <a:rPr lang="fr-FR" b="0" dirty="0">
                <a:solidFill>
                  <a:srgbClr val="D4D4D4"/>
                </a:solidFill>
                <a:effectLst/>
                <a:latin typeface="Consolas" panose="020B0609020204030204" pitchFamily="49" charset="0"/>
              </a:rPr>
              <a:t>, on travaille vraiment sur des </a:t>
            </a:r>
            <a:r>
              <a:rPr lang="fr-FR" b="1" dirty="0">
                <a:solidFill>
                  <a:srgbClr val="D4D4D4"/>
                </a:solidFill>
                <a:effectLst/>
                <a:latin typeface="Consolas" panose="020B0609020204030204" pitchFamily="49" charset="0"/>
              </a:rPr>
              <a:t>enjeux de société très actuels</a:t>
            </a:r>
            <a:r>
              <a:rPr lang="fr-FR" b="0" dirty="0">
                <a:solidFill>
                  <a:srgbClr val="D4D4D4"/>
                </a:solidFill>
                <a:effectLst/>
                <a:latin typeface="Consolas" panose="020B0609020204030204" pitchFamily="49" charset="0"/>
              </a:rPr>
              <a:t>.</a:t>
            </a:r>
          </a:p>
          <a:p>
            <a:br>
              <a:rPr lang="fr-FR" b="0" dirty="0">
                <a:solidFill>
                  <a:srgbClr val="D4D4D4"/>
                </a:solidFill>
                <a:effectLst/>
                <a:latin typeface="Consolas" panose="020B0609020204030204" pitchFamily="49" charset="0"/>
              </a:rPr>
            </a:br>
            <a:r>
              <a:rPr lang="fr-FR" b="0" dirty="0">
                <a:solidFill>
                  <a:srgbClr val="D4D4D4"/>
                </a:solidFill>
                <a:effectLst/>
                <a:latin typeface="Consolas" panose="020B0609020204030204" pitchFamily="49" charset="0"/>
              </a:rPr>
              <a:t>Depuis 2 ans, je mets également à jour un </a:t>
            </a:r>
            <a:r>
              <a:rPr lang="fr-FR" b="1" dirty="0">
                <a:solidFill>
                  <a:srgbClr val="569CD6"/>
                </a:solidFill>
                <a:effectLst/>
                <a:latin typeface="Consolas" panose="020B0609020204030204" pitchFamily="49" charset="0"/>
              </a:rPr>
              <a:t>article sur le blog de </a:t>
            </a:r>
            <a:r>
              <a:rPr lang="fr-FR" b="1" dirty="0" err="1">
                <a:solidFill>
                  <a:srgbClr val="569CD6"/>
                </a:solidFill>
                <a:effectLst/>
                <a:latin typeface="Consolas" panose="020B0609020204030204" pitchFamily="49" charset="0"/>
              </a:rPr>
              <a:t>Devoxx</a:t>
            </a:r>
            <a:r>
              <a:rPr lang="fr-FR" b="1" dirty="0">
                <a:solidFill>
                  <a:srgbClr val="569CD6"/>
                </a:solidFill>
                <a:effectLst/>
                <a:latin typeface="Consolas" panose="020B0609020204030204" pitchFamily="49" charset="0"/>
              </a:rPr>
              <a:t> France</a:t>
            </a:r>
            <a:r>
              <a:rPr lang="fr-FR" b="0" dirty="0">
                <a:solidFill>
                  <a:srgbClr val="D4D4D4"/>
                </a:solidFill>
                <a:effectLst/>
                <a:latin typeface="Consolas" panose="020B0609020204030204" pitchFamily="49" charset="0"/>
              </a:rPr>
              <a:t> qui explique </a:t>
            </a:r>
            <a:r>
              <a:rPr lang="fr-FR" b="1" dirty="0">
                <a:solidFill>
                  <a:srgbClr val="569CD6"/>
                </a:solidFill>
                <a:effectLst/>
                <a:latin typeface="Consolas" panose="020B0609020204030204" pitchFamily="49" charset="0"/>
              </a:rPr>
              <a:t>comment tirer profit au maximum de sa présence à un salon comme </a:t>
            </a:r>
            <a:r>
              <a:rPr lang="fr-FR" b="1" dirty="0" err="1">
                <a:solidFill>
                  <a:srgbClr val="569CD6"/>
                </a:solidFill>
                <a:effectLst/>
                <a:latin typeface="Consolas" panose="020B0609020204030204" pitchFamily="49" charset="0"/>
              </a:rPr>
              <a:t>Devoxx</a:t>
            </a:r>
            <a:r>
              <a:rPr lang="fr-FR" b="0" dirty="0">
                <a:solidFill>
                  <a:srgbClr val="D4D4D4"/>
                </a:solidFill>
                <a:effectLst/>
                <a:latin typeface="Consolas" panose="020B0609020204030204" pitchFamily="49" charset="0"/>
              </a:rPr>
              <a:t>.</a:t>
            </a:r>
          </a:p>
          <a:p>
            <a:r>
              <a:rPr lang="fr-FR" b="0" dirty="0">
                <a:solidFill>
                  <a:srgbClr val="D4D4D4"/>
                </a:solidFill>
                <a:effectLst/>
                <a:latin typeface="Consolas" panose="020B0609020204030204" pitchFamily="49" charset="0"/>
              </a:rPr>
              <a:t>Entre autres conseils pratiques, j'y explique comment </a:t>
            </a:r>
            <a:r>
              <a:rPr lang="fr-FR" b="1" dirty="0">
                <a:solidFill>
                  <a:srgbClr val="569CD6"/>
                </a:solidFill>
                <a:effectLst/>
                <a:latin typeface="Consolas" panose="020B0609020204030204" pitchFamily="49" charset="0"/>
              </a:rPr>
              <a:t>créer sa propre base de connaissances</a:t>
            </a:r>
            <a:r>
              <a:rPr lang="fr-FR" b="0" dirty="0">
                <a:solidFill>
                  <a:srgbClr val="D4D4D4"/>
                </a:solidFill>
                <a:effectLst/>
                <a:latin typeface="Consolas" panose="020B0609020204030204" pitchFamily="49" charset="0"/>
              </a:rPr>
              <a:t> pour persister sa veille techno et la rendre facilement accessible et exploitable tout au long de sa carrière.</a:t>
            </a:r>
          </a:p>
          <a:p>
            <a:endParaRPr lang="fr-FR" dirty="0"/>
          </a:p>
        </p:txBody>
      </p:sp>
      <p:sp>
        <p:nvSpPr>
          <p:cNvPr id="4" name="Slide Number Placeholder 3"/>
          <p:cNvSpPr>
            <a:spLocks noGrp="1"/>
          </p:cNvSpPr>
          <p:nvPr>
            <p:ph type="sldNum" sz="quarter" idx="5"/>
          </p:nvPr>
        </p:nvSpPr>
        <p:spPr/>
        <p:txBody>
          <a:bodyPr/>
          <a:lstStyle/>
          <a:p>
            <a:fld id="{20E9140C-2C58-4C46-BC63-4348D42211EC}" type="slidenum">
              <a:rPr lang="fr-FR" smtClean="0"/>
              <a:t>3</a:t>
            </a:fld>
            <a:endParaRPr lang="fr-FR"/>
          </a:p>
        </p:txBody>
      </p:sp>
    </p:spTree>
    <p:extLst>
      <p:ext uri="{BB962C8B-B14F-4D97-AF65-F5344CB8AC3E}">
        <p14:creationId xmlns:p14="http://schemas.microsoft.com/office/powerpoint/2010/main" val="29582570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b="0" dirty="0">
                <a:solidFill>
                  <a:srgbClr val="D4D4D4"/>
                </a:solidFill>
                <a:effectLst/>
                <a:latin typeface="Consolas" panose="020B0609020204030204" pitchFamily="49" charset="0"/>
              </a:rPr>
              <a:t>Jetez juste un </a:t>
            </a:r>
            <a:r>
              <a:rPr lang="fr-FR" b="0" dirty="0" err="1">
                <a:solidFill>
                  <a:srgbClr val="D4D4D4"/>
                </a:solidFill>
                <a:effectLst/>
                <a:latin typeface="Consolas" panose="020B0609020204030204" pitchFamily="49" charset="0"/>
              </a:rPr>
              <a:t>oeil</a:t>
            </a:r>
            <a:r>
              <a:rPr lang="fr-FR" b="0" dirty="0">
                <a:solidFill>
                  <a:srgbClr val="D4D4D4"/>
                </a:solidFill>
                <a:effectLst/>
                <a:latin typeface="Consolas" panose="020B0609020204030204" pitchFamily="49" charset="0"/>
              </a:rPr>
              <a:t> au nom de la commande (</a:t>
            </a:r>
            <a:r>
              <a:rPr lang="fr-FR" b="0" dirty="0" err="1">
                <a:solidFill>
                  <a:srgbClr val="D4D4D4"/>
                </a:solidFill>
                <a:effectLst/>
                <a:latin typeface="Consolas" panose="020B0609020204030204" pitchFamily="49" charset="0"/>
              </a:rPr>
              <a:t>unshare</a:t>
            </a:r>
            <a:r>
              <a:rPr lang="fr-FR" b="0" dirty="0">
                <a:solidFill>
                  <a:srgbClr val="D4D4D4"/>
                </a:solidFill>
                <a:effectLst/>
                <a:latin typeface="Consolas" panose="020B0609020204030204" pitchFamily="49" charset="0"/>
              </a:rPr>
              <a:t>) permettant la création d'un </a:t>
            </a:r>
            <a:r>
              <a:rPr lang="fr-FR" b="0" dirty="0" err="1">
                <a:solidFill>
                  <a:srgbClr val="D4D4D4"/>
                </a:solidFill>
                <a:effectLst/>
                <a:latin typeface="Consolas" panose="020B0609020204030204" pitchFamily="49" charset="0"/>
              </a:rPr>
              <a:t>namespace</a:t>
            </a:r>
            <a:r>
              <a:rPr lang="fr-FR" b="0" dirty="0">
                <a:solidFill>
                  <a:srgbClr val="D4D4D4"/>
                </a:solidFill>
                <a:effectLst/>
                <a:latin typeface="Consolas" panose="020B0609020204030204" pitchFamily="49" charset="0"/>
              </a:rPr>
              <a:t> : </a:t>
            </a:r>
            <a:r>
              <a:rPr lang="fr-FR" b="1" dirty="0">
                <a:solidFill>
                  <a:srgbClr val="D4D4D4"/>
                </a:solidFill>
                <a:effectLst/>
                <a:latin typeface="Consolas" panose="020B0609020204030204" pitchFamily="49" charset="0"/>
              </a:rPr>
              <a:t>"tu ne partageras point"</a:t>
            </a:r>
          </a:p>
          <a:p>
            <a:endParaRPr lang="fr-FR" dirty="0"/>
          </a:p>
        </p:txBody>
      </p:sp>
      <p:sp>
        <p:nvSpPr>
          <p:cNvPr id="4" name="Slide Number Placeholder 3"/>
          <p:cNvSpPr>
            <a:spLocks noGrp="1"/>
          </p:cNvSpPr>
          <p:nvPr>
            <p:ph type="sldNum" sz="quarter" idx="5"/>
          </p:nvPr>
        </p:nvSpPr>
        <p:spPr/>
        <p:txBody>
          <a:bodyPr/>
          <a:lstStyle/>
          <a:p>
            <a:fld id="{20E9140C-2C58-4C46-BC63-4348D42211EC}" type="slidenum">
              <a:rPr lang="fr-FR" smtClean="0"/>
              <a:t>30</a:t>
            </a:fld>
            <a:endParaRPr lang="fr-FR"/>
          </a:p>
        </p:txBody>
      </p:sp>
    </p:spTree>
    <p:extLst>
      <p:ext uri="{BB962C8B-B14F-4D97-AF65-F5344CB8AC3E}">
        <p14:creationId xmlns:p14="http://schemas.microsoft.com/office/powerpoint/2010/main" val="85748794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fr-FR" b="0" dirty="0">
              <a:solidFill>
                <a:srgbClr val="D4D4D4"/>
              </a:solidFill>
              <a:effectLst/>
              <a:latin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fr-FR" b="0" dirty="0">
              <a:solidFill>
                <a:srgbClr val="D4D4D4"/>
              </a:solidFill>
              <a:effectLst/>
              <a:latin typeface="Consolas" panose="020B0609020204030204" pitchFamily="49" charset="0"/>
            </a:endParaRPr>
          </a:p>
        </p:txBody>
      </p:sp>
      <p:sp>
        <p:nvSpPr>
          <p:cNvPr id="4" name="Slide Number Placeholder 3"/>
          <p:cNvSpPr>
            <a:spLocks noGrp="1"/>
          </p:cNvSpPr>
          <p:nvPr>
            <p:ph type="sldNum" sz="quarter" idx="5"/>
          </p:nvPr>
        </p:nvSpPr>
        <p:spPr/>
        <p:txBody>
          <a:bodyPr/>
          <a:lstStyle/>
          <a:p>
            <a:fld id="{20E9140C-2C58-4C46-BC63-4348D42211EC}" type="slidenum">
              <a:rPr lang="fr-FR" smtClean="0"/>
              <a:t>31</a:t>
            </a:fld>
            <a:endParaRPr lang="fr-FR"/>
          </a:p>
        </p:txBody>
      </p:sp>
    </p:spTree>
    <p:extLst>
      <p:ext uri="{BB962C8B-B14F-4D97-AF65-F5344CB8AC3E}">
        <p14:creationId xmlns:p14="http://schemas.microsoft.com/office/powerpoint/2010/main" val="184415820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fr-FR" b="0" dirty="0">
              <a:solidFill>
                <a:srgbClr val="D4D4D4"/>
              </a:solidFill>
              <a:effectLst/>
              <a:latin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fr-FR" b="0" dirty="0">
              <a:solidFill>
                <a:srgbClr val="D4D4D4"/>
              </a:solidFill>
              <a:effectLst/>
              <a:latin typeface="Consolas" panose="020B0609020204030204" pitchFamily="49" charset="0"/>
            </a:endParaRPr>
          </a:p>
        </p:txBody>
      </p:sp>
      <p:sp>
        <p:nvSpPr>
          <p:cNvPr id="4" name="Slide Number Placeholder 3"/>
          <p:cNvSpPr>
            <a:spLocks noGrp="1"/>
          </p:cNvSpPr>
          <p:nvPr>
            <p:ph type="sldNum" sz="quarter" idx="5"/>
          </p:nvPr>
        </p:nvSpPr>
        <p:spPr/>
        <p:txBody>
          <a:bodyPr/>
          <a:lstStyle/>
          <a:p>
            <a:fld id="{20E9140C-2C58-4C46-BC63-4348D42211EC}" type="slidenum">
              <a:rPr lang="fr-FR" smtClean="0"/>
              <a:t>32</a:t>
            </a:fld>
            <a:endParaRPr lang="fr-FR"/>
          </a:p>
        </p:txBody>
      </p:sp>
    </p:spTree>
    <p:extLst>
      <p:ext uri="{BB962C8B-B14F-4D97-AF65-F5344CB8AC3E}">
        <p14:creationId xmlns:p14="http://schemas.microsoft.com/office/powerpoint/2010/main" val="405406131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b="0" dirty="0">
                <a:solidFill>
                  <a:srgbClr val="D4D4D4"/>
                </a:solidFill>
                <a:effectLst/>
                <a:latin typeface="Consolas" panose="020B0609020204030204" pitchFamily="49" charset="0"/>
              </a:rPr>
              <a:t>Jetez juste un </a:t>
            </a:r>
            <a:r>
              <a:rPr lang="fr-FR" b="0" dirty="0" err="1">
                <a:solidFill>
                  <a:srgbClr val="D4D4D4"/>
                </a:solidFill>
                <a:effectLst/>
                <a:latin typeface="Consolas" panose="020B0609020204030204" pitchFamily="49" charset="0"/>
              </a:rPr>
              <a:t>oeil</a:t>
            </a:r>
            <a:r>
              <a:rPr lang="fr-FR" b="0" dirty="0">
                <a:solidFill>
                  <a:srgbClr val="D4D4D4"/>
                </a:solidFill>
                <a:effectLst/>
                <a:latin typeface="Consolas" panose="020B0609020204030204" pitchFamily="49" charset="0"/>
              </a:rPr>
              <a:t> au nom de la commande (</a:t>
            </a:r>
            <a:r>
              <a:rPr lang="fr-FR" b="0" dirty="0" err="1">
                <a:solidFill>
                  <a:srgbClr val="D4D4D4"/>
                </a:solidFill>
                <a:effectLst/>
                <a:latin typeface="Consolas" panose="020B0609020204030204" pitchFamily="49" charset="0"/>
              </a:rPr>
              <a:t>unshare</a:t>
            </a:r>
            <a:r>
              <a:rPr lang="fr-FR" b="0" dirty="0">
                <a:solidFill>
                  <a:srgbClr val="D4D4D4"/>
                </a:solidFill>
                <a:effectLst/>
                <a:latin typeface="Consolas" panose="020B0609020204030204" pitchFamily="49" charset="0"/>
              </a:rPr>
              <a:t>) permettant la création d'un </a:t>
            </a:r>
            <a:r>
              <a:rPr lang="fr-FR" b="0" dirty="0" err="1">
                <a:solidFill>
                  <a:srgbClr val="D4D4D4"/>
                </a:solidFill>
                <a:effectLst/>
                <a:latin typeface="Consolas" panose="020B0609020204030204" pitchFamily="49" charset="0"/>
              </a:rPr>
              <a:t>namespace</a:t>
            </a:r>
            <a:r>
              <a:rPr lang="fr-FR" b="0" dirty="0">
                <a:solidFill>
                  <a:srgbClr val="D4D4D4"/>
                </a:solidFill>
                <a:effectLst/>
                <a:latin typeface="Consolas" panose="020B0609020204030204" pitchFamily="49" charset="0"/>
              </a:rPr>
              <a:t> : </a:t>
            </a:r>
            <a:r>
              <a:rPr lang="fr-FR" b="1" dirty="0">
                <a:solidFill>
                  <a:srgbClr val="D4D4D4"/>
                </a:solidFill>
                <a:effectLst/>
                <a:latin typeface="Consolas" panose="020B0609020204030204" pitchFamily="49" charset="0"/>
              </a:rPr>
              <a:t>"tu ne partageras point"</a:t>
            </a:r>
          </a:p>
          <a:p>
            <a:endParaRPr lang="fr-FR" dirty="0"/>
          </a:p>
        </p:txBody>
      </p:sp>
      <p:sp>
        <p:nvSpPr>
          <p:cNvPr id="4" name="Slide Number Placeholder 3"/>
          <p:cNvSpPr>
            <a:spLocks noGrp="1"/>
          </p:cNvSpPr>
          <p:nvPr>
            <p:ph type="sldNum" sz="quarter" idx="5"/>
          </p:nvPr>
        </p:nvSpPr>
        <p:spPr/>
        <p:txBody>
          <a:bodyPr/>
          <a:lstStyle/>
          <a:p>
            <a:fld id="{20E9140C-2C58-4C46-BC63-4348D42211EC}" type="slidenum">
              <a:rPr lang="fr-FR" smtClean="0"/>
              <a:t>33</a:t>
            </a:fld>
            <a:endParaRPr lang="fr-FR"/>
          </a:p>
        </p:txBody>
      </p:sp>
    </p:spTree>
    <p:extLst>
      <p:ext uri="{BB962C8B-B14F-4D97-AF65-F5344CB8AC3E}">
        <p14:creationId xmlns:p14="http://schemas.microsoft.com/office/powerpoint/2010/main" val="245657586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fr-FR" b="0" dirty="0">
              <a:solidFill>
                <a:srgbClr val="D4D4D4"/>
              </a:solidFill>
              <a:effectLst/>
              <a:latin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fr-FR" b="0" dirty="0">
              <a:solidFill>
                <a:srgbClr val="D4D4D4"/>
              </a:solidFill>
              <a:effectLst/>
              <a:latin typeface="Consolas" panose="020B0609020204030204" pitchFamily="49" charset="0"/>
            </a:endParaRPr>
          </a:p>
        </p:txBody>
      </p:sp>
      <p:sp>
        <p:nvSpPr>
          <p:cNvPr id="4" name="Slide Number Placeholder 3"/>
          <p:cNvSpPr>
            <a:spLocks noGrp="1"/>
          </p:cNvSpPr>
          <p:nvPr>
            <p:ph type="sldNum" sz="quarter" idx="5"/>
          </p:nvPr>
        </p:nvSpPr>
        <p:spPr/>
        <p:txBody>
          <a:bodyPr/>
          <a:lstStyle/>
          <a:p>
            <a:fld id="{20E9140C-2C58-4C46-BC63-4348D42211EC}" type="slidenum">
              <a:rPr lang="fr-FR" smtClean="0"/>
              <a:t>34</a:t>
            </a:fld>
            <a:endParaRPr lang="fr-FR"/>
          </a:p>
        </p:txBody>
      </p:sp>
    </p:spTree>
    <p:extLst>
      <p:ext uri="{BB962C8B-B14F-4D97-AF65-F5344CB8AC3E}">
        <p14:creationId xmlns:p14="http://schemas.microsoft.com/office/powerpoint/2010/main" val="399643804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fr-FR" b="0" dirty="0">
              <a:solidFill>
                <a:srgbClr val="D4D4D4"/>
              </a:solidFill>
              <a:effectLst/>
              <a:latin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b="0" dirty="0">
                <a:solidFill>
                  <a:srgbClr val="D4D4D4"/>
                </a:solidFill>
                <a:effectLst/>
                <a:latin typeface="Consolas" panose="020B0609020204030204" pitchFamily="49" charset="0"/>
              </a:rPr>
              <a:t>On avait déjà des </a:t>
            </a:r>
            <a:r>
              <a:rPr lang="fr-FR" b="0" dirty="0" err="1">
                <a:solidFill>
                  <a:srgbClr val="D4D4D4"/>
                </a:solidFill>
                <a:effectLst/>
                <a:latin typeface="Consolas" panose="020B0609020204030204" pitchFamily="49" charset="0"/>
              </a:rPr>
              <a:t>namespaces</a:t>
            </a:r>
            <a:r>
              <a:rPr lang="fr-FR" b="0" dirty="0">
                <a:solidFill>
                  <a:srgbClr val="D4D4D4"/>
                </a:solidFill>
                <a:effectLst/>
                <a:latin typeface="Consolas" panose="020B0609020204030204" pitchFamily="49" charset="0"/>
              </a:rPr>
              <a:t> dans le noyau Linux, on vient d’y ajouter les </a:t>
            </a:r>
            <a:r>
              <a:rPr lang="fr-FR" b="0" dirty="0" err="1">
                <a:solidFill>
                  <a:srgbClr val="D4D4D4"/>
                </a:solidFill>
                <a:effectLst/>
                <a:latin typeface="Consolas" panose="020B0609020204030204" pitchFamily="49" charset="0"/>
              </a:rPr>
              <a:t>cgroups</a:t>
            </a:r>
            <a:r>
              <a:rPr lang="fr-FR" b="0" dirty="0">
                <a:solidFill>
                  <a:srgbClr val="D4D4D4"/>
                </a:solidFill>
                <a:effectLst/>
                <a:latin typeface="Consolas" panose="020B0609020204030204" pitchFamily="49" charset="0"/>
              </a:rPr>
              <a:t>, et </a:t>
            </a:r>
            <a:r>
              <a:rPr lang="fr-FR" b="1" dirty="0">
                <a:solidFill>
                  <a:srgbClr val="D4D4D4"/>
                </a:solidFill>
                <a:effectLst/>
                <a:latin typeface="Consolas" panose="020B0609020204030204" pitchFamily="49" charset="0"/>
              </a:rPr>
              <a:t>à peine 7 mois plus tard</a:t>
            </a:r>
            <a:r>
              <a:rPr lang="fr-FR" b="0" dirty="0">
                <a:solidFill>
                  <a:srgbClr val="D4D4D4"/>
                </a:solidFill>
                <a:effectLst/>
                <a:latin typeface="Consolas" panose="020B0609020204030204" pitchFamily="49" charset="0"/>
              </a:rPr>
              <a:t>, création du projet des </a:t>
            </a:r>
            <a:r>
              <a:rPr lang="fr-FR" b="1" dirty="0">
                <a:solidFill>
                  <a:srgbClr val="D4D4D4"/>
                </a:solidFill>
                <a:effectLst/>
                <a:latin typeface="Consolas" panose="020B0609020204030204" pitchFamily="49" charset="0"/>
              </a:rPr>
              <a:t>Linux Containers </a:t>
            </a:r>
            <a:r>
              <a:rPr lang="fr-FR" b="0" dirty="0">
                <a:solidFill>
                  <a:srgbClr val="D4D4D4"/>
                </a:solidFill>
                <a:effectLst/>
                <a:latin typeface="Consolas" panose="020B0609020204030204"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b="0" dirty="0">
                <a:solidFill>
                  <a:srgbClr val="D4D4D4"/>
                </a:solidFill>
                <a:effectLst/>
                <a:latin typeface="Consolas" panose="020B0609020204030204" pitchFamily="49" charset="0"/>
              </a:rPr>
              <a:t>On voit bien l’importance qu’ont eu les </a:t>
            </a:r>
            <a:r>
              <a:rPr lang="fr-FR" b="0" dirty="0" err="1">
                <a:solidFill>
                  <a:srgbClr val="D4D4D4"/>
                </a:solidFill>
                <a:effectLst/>
                <a:latin typeface="Consolas" panose="020B0609020204030204" pitchFamily="49" charset="0"/>
              </a:rPr>
              <a:t>namespaces</a:t>
            </a:r>
            <a:r>
              <a:rPr lang="fr-FR" b="0" dirty="0">
                <a:solidFill>
                  <a:srgbClr val="D4D4D4"/>
                </a:solidFill>
                <a:effectLst/>
                <a:latin typeface="Consolas" panose="020B0609020204030204" pitchFamily="49" charset="0"/>
              </a:rPr>
              <a:t> et les </a:t>
            </a:r>
            <a:r>
              <a:rPr lang="fr-FR" b="0" dirty="0" err="1">
                <a:solidFill>
                  <a:srgbClr val="D4D4D4"/>
                </a:solidFill>
                <a:effectLst/>
                <a:latin typeface="Consolas" panose="020B0609020204030204" pitchFamily="49" charset="0"/>
              </a:rPr>
              <a:t>cgroups</a:t>
            </a:r>
            <a:r>
              <a:rPr lang="fr-FR" b="0" dirty="0">
                <a:solidFill>
                  <a:srgbClr val="D4D4D4"/>
                </a:solidFill>
                <a:effectLst/>
                <a:latin typeface="Consolas" panose="020B0609020204030204" pitchFamily="49" charset="0"/>
              </a:rPr>
              <a:t> !</a:t>
            </a:r>
          </a:p>
        </p:txBody>
      </p:sp>
      <p:sp>
        <p:nvSpPr>
          <p:cNvPr id="4" name="Slide Number Placeholder 3"/>
          <p:cNvSpPr>
            <a:spLocks noGrp="1"/>
          </p:cNvSpPr>
          <p:nvPr>
            <p:ph type="sldNum" sz="quarter" idx="5"/>
          </p:nvPr>
        </p:nvSpPr>
        <p:spPr/>
        <p:txBody>
          <a:bodyPr/>
          <a:lstStyle/>
          <a:p>
            <a:fld id="{20E9140C-2C58-4C46-BC63-4348D42211EC}" type="slidenum">
              <a:rPr lang="fr-FR" smtClean="0"/>
              <a:t>35</a:t>
            </a:fld>
            <a:endParaRPr lang="fr-FR"/>
          </a:p>
        </p:txBody>
      </p:sp>
    </p:spTree>
    <p:extLst>
      <p:ext uri="{BB962C8B-B14F-4D97-AF65-F5344CB8AC3E}">
        <p14:creationId xmlns:p14="http://schemas.microsoft.com/office/powerpoint/2010/main" val="84943423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fr-FR" b="0" dirty="0">
              <a:solidFill>
                <a:srgbClr val="D4D4D4"/>
              </a:solidFill>
              <a:effectLst/>
              <a:latin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b="0" dirty="0">
                <a:solidFill>
                  <a:srgbClr val="D4D4D4"/>
                </a:solidFill>
                <a:effectLst/>
                <a:latin typeface="Consolas" panose="020B0609020204030204" pitchFamily="49" charset="0"/>
              </a:rPr>
              <a:t>On avait déjà des </a:t>
            </a:r>
            <a:r>
              <a:rPr lang="fr-FR" b="0" dirty="0" err="1">
                <a:solidFill>
                  <a:srgbClr val="D4D4D4"/>
                </a:solidFill>
                <a:effectLst/>
                <a:latin typeface="Consolas" panose="020B0609020204030204" pitchFamily="49" charset="0"/>
              </a:rPr>
              <a:t>namespaces</a:t>
            </a:r>
            <a:r>
              <a:rPr lang="fr-FR" b="0" dirty="0">
                <a:solidFill>
                  <a:srgbClr val="D4D4D4"/>
                </a:solidFill>
                <a:effectLst/>
                <a:latin typeface="Consolas" panose="020B0609020204030204" pitchFamily="49" charset="0"/>
              </a:rPr>
              <a:t> dans le noyau Linux, on vient d’y ajouter les </a:t>
            </a:r>
            <a:r>
              <a:rPr lang="fr-FR" b="0" dirty="0" err="1">
                <a:solidFill>
                  <a:srgbClr val="D4D4D4"/>
                </a:solidFill>
                <a:effectLst/>
                <a:latin typeface="Consolas" panose="020B0609020204030204" pitchFamily="49" charset="0"/>
              </a:rPr>
              <a:t>cgroups</a:t>
            </a:r>
            <a:r>
              <a:rPr lang="fr-FR" b="0" dirty="0">
                <a:solidFill>
                  <a:srgbClr val="D4D4D4"/>
                </a:solidFill>
                <a:effectLst/>
                <a:latin typeface="Consolas" panose="020B0609020204030204" pitchFamily="49" charset="0"/>
              </a:rPr>
              <a:t>, et </a:t>
            </a:r>
            <a:r>
              <a:rPr lang="fr-FR" b="1" dirty="0">
                <a:solidFill>
                  <a:srgbClr val="D4D4D4"/>
                </a:solidFill>
                <a:effectLst/>
                <a:latin typeface="Consolas" panose="020B0609020204030204" pitchFamily="49" charset="0"/>
              </a:rPr>
              <a:t>à peine 7 mois plus tard</a:t>
            </a:r>
            <a:r>
              <a:rPr lang="fr-FR" b="0" dirty="0">
                <a:solidFill>
                  <a:srgbClr val="D4D4D4"/>
                </a:solidFill>
                <a:effectLst/>
                <a:latin typeface="Consolas" panose="020B0609020204030204" pitchFamily="49" charset="0"/>
              </a:rPr>
              <a:t>, création du projet des </a:t>
            </a:r>
            <a:r>
              <a:rPr lang="fr-FR" b="1" dirty="0">
                <a:solidFill>
                  <a:srgbClr val="D4D4D4"/>
                </a:solidFill>
                <a:effectLst/>
                <a:latin typeface="Consolas" panose="020B0609020204030204" pitchFamily="49" charset="0"/>
              </a:rPr>
              <a:t>Linux Containers </a:t>
            </a:r>
            <a:r>
              <a:rPr lang="fr-FR" b="0" dirty="0">
                <a:solidFill>
                  <a:srgbClr val="D4D4D4"/>
                </a:solidFill>
                <a:effectLst/>
                <a:latin typeface="Consolas" panose="020B0609020204030204"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b="0" dirty="0">
                <a:solidFill>
                  <a:srgbClr val="D4D4D4"/>
                </a:solidFill>
                <a:effectLst/>
                <a:latin typeface="Consolas" panose="020B0609020204030204" pitchFamily="49" charset="0"/>
              </a:rPr>
              <a:t>On voit bien l’importance qu’ont eu les </a:t>
            </a:r>
            <a:r>
              <a:rPr lang="fr-FR" b="0" dirty="0" err="1">
                <a:solidFill>
                  <a:srgbClr val="D4D4D4"/>
                </a:solidFill>
                <a:effectLst/>
                <a:latin typeface="Consolas" panose="020B0609020204030204" pitchFamily="49" charset="0"/>
              </a:rPr>
              <a:t>namespaces</a:t>
            </a:r>
            <a:r>
              <a:rPr lang="fr-FR" b="0" dirty="0">
                <a:solidFill>
                  <a:srgbClr val="D4D4D4"/>
                </a:solidFill>
                <a:effectLst/>
                <a:latin typeface="Consolas" panose="020B0609020204030204" pitchFamily="49" charset="0"/>
              </a:rPr>
              <a:t> et les </a:t>
            </a:r>
            <a:r>
              <a:rPr lang="fr-FR" b="0" dirty="0" err="1">
                <a:solidFill>
                  <a:srgbClr val="D4D4D4"/>
                </a:solidFill>
                <a:effectLst/>
                <a:latin typeface="Consolas" panose="020B0609020204030204" pitchFamily="49" charset="0"/>
              </a:rPr>
              <a:t>cgroups</a:t>
            </a:r>
            <a:r>
              <a:rPr lang="fr-FR" b="0" dirty="0">
                <a:solidFill>
                  <a:srgbClr val="D4D4D4"/>
                </a:solidFill>
                <a:effectLst/>
                <a:latin typeface="Consolas" panose="020B0609020204030204" pitchFamily="49" charset="0"/>
              </a:rPr>
              <a:t> !</a:t>
            </a:r>
          </a:p>
        </p:txBody>
      </p:sp>
      <p:sp>
        <p:nvSpPr>
          <p:cNvPr id="4" name="Slide Number Placeholder 3"/>
          <p:cNvSpPr>
            <a:spLocks noGrp="1"/>
          </p:cNvSpPr>
          <p:nvPr>
            <p:ph type="sldNum" sz="quarter" idx="5"/>
          </p:nvPr>
        </p:nvSpPr>
        <p:spPr/>
        <p:txBody>
          <a:bodyPr/>
          <a:lstStyle/>
          <a:p>
            <a:fld id="{20E9140C-2C58-4C46-BC63-4348D42211EC}" type="slidenum">
              <a:rPr lang="fr-FR" smtClean="0"/>
              <a:t>36</a:t>
            </a:fld>
            <a:endParaRPr lang="fr-FR"/>
          </a:p>
        </p:txBody>
      </p:sp>
    </p:spTree>
    <p:extLst>
      <p:ext uri="{BB962C8B-B14F-4D97-AF65-F5344CB8AC3E}">
        <p14:creationId xmlns:p14="http://schemas.microsoft.com/office/powerpoint/2010/main" val="248145908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fr-FR" b="0" dirty="0">
              <a:solidFill>
                <a:srgbClr val="D4D4D4"/>
              </a:solidFill>
              <a:effectLst/>
              <a:latin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b="0" dirty="0" err="1">
                <a:solidFill>
                  <a:srgbClr val="D4D4D4"/>
                </a:solidFill>
                <a:effectLst/>
                <a:latin typeface="Consolas" panose="020B0609020204030204" pitchFamily="49" charset="0"/>
              </a:rPr>
              <a:t>Clound</a:t>
            </a:r>
            <a:r>
              <a:rPr lang="fr-FR" b="0" dirty="0">
                <a:solidFill>
                  <a:srgbClr val="D4D4D4"/>
                </a:solidFill>
                <a:effectLst/>
                <a:latin typeface="Consolas" panose="020B0609020204030204" pitchFamily="49" charset="0"/>
              </a:rPr>
              <a:t> </a:t>
            </a:r>
            <a:r>
              <a:rPr lang="fr-FR" b="0" dirty="0" err="1">
                <a:solidFill>
                  <a:srgbClr val="D4D4D4"/>
                </a:solidFill>
                <a:effectLst/>
                <a:latin typeface="Consolas" panose="020B0609020204030204" pitchFamily="49" charset="0"/>
              </a:rPr>
              <a:t>Foundry</a:t>
            </a:r>
            <a:r>
              <a:rPr lang="fr-FR" b="0" dirty="0">
                <a:solidFill>
                  <a:srgbClr val="D4D4D4"/>
                </a:solidFill>
                <a:effectLst/>
                <a:latin typeface="Consolas" panose="020B0609020204030204" pitchFamily="49" charset="0"/>
              </a:rPr>
              <a:t> a plus tard </a:t>
            </a:r>
            <a:r>
              <a:rPr lang="fr-FR" b="1" dirty="0">
                <a:solidFill>
                  <a:srgbClr val="D4D4D4"/>
                </a:solidFill>
                <a:effectLst/>
                <a:latin typeface="Consolas" panose="020B0609020204030204" pitchFamily="49" charset="0"/>
              </a:rPr>
              <a:t>remplacé les Containers Linux </a:t>
            </a:r>
            <a:r>
              <a:rPr lang="fr-FR" b="0" dirty="0">
                <a:solidFill>
                  <a:srgbClr val="D4D4D4"/>
                </a:solidFill>
                <a:effectLst/>
                <a:latin typeface="Consolas" panose="020B0609020204030204" pitchFamily="49" charset="0"/>
              </a:rPr>
              <a:t>par </a:t>
            </a:r>
            <a:r>
              <a:rPr lang="fr-FR" b="1" dirty="0">
                <a:solidFill>
                  <a:srgbClr val="D4D4D4"/>
                </a:solidFill>
                <a:effectLst/>
                <a:latin typeface="Consolas" panose="020B0609020204030204" pitchFamily="49" charset="0"/>
              </a:rPr>
              <a:t>leur propre implémentation</a:t>
            </a:r>
            <a:r>
              <a:rPr lang="fr-FR" b="0" dirty="0">
                <a:solidFill>
                  <a:srgbClr val="D4D4D4"/>
                </a:solidFill>
                <a:effectLst/>
                <a:latin typeface="Consolas" panose="020B0609020204030204" pitchFamily="49" charset="0"/>
              </a:rPr>
              <a:t>, utilisant toujours les </a:t>
            </a:r>
            <a:r>
              <a:rPr lang="fr-FR" b="1" dirty="0" err="1">
                <a:solidFill>
                  <a:srgbClr val="D4D4D4"/>
                </a:solidFill>
                <a:effectLst/>
                <a:latin typeface="Consolas" panose="020B0609020204030204" pitchFamily="49" charset="0"/>
              </a:rPr>
              <a:t>cgroups</a:t>
            </a:r>
            <a:r>
              <a:rPr lang="fr-FR" b="0" dirty="0">
                <a:solidFill>
                  <a:srgbClr val="D4D4D4"/>
                </a:solidFill>
                <a:effectLst/>
                <a:latin typeface="Consolas" panose="020B0609020204030204" pitchFamily="49" charset="0"/>
              </a:rPr>
              <a:t> et les </a:t>
            </a:r>
            <a:r>
              <a:rPr lang="fr-FR" b="1" dirty="0" err="1">
                <a:solidFill>
                  <a:srgbClr val="D4D4D4"/>
                </a:solidFill>
                <a:effectLst/>
                <a:latin typeface="Consolas" panose="020B0609020204030204" pitchFamily="49" charset="0"/>
              </a:rPr>
              <a:t>namespaces</a:t>
            </a:r>
            <a:endParaRPr lang="fr-FR" b="1" dirty="0">
              <a:solidFill>
                <a:srgbClr val="D4D4D4"/>
              </a:solidFill>
              <a:effectLst/>
              <a:latin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fr-FR" b="0" dirty="0">
              <a:solidFill>
                <a:srgbClr val="D4D4D4"/>
              </a:solidFill>
              <a:effectLst/>
              <a:latin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b="0" dirty="0">
                <a:solidFill>
                  <a:srgbClr val="D4D4D4"/>
                </a:solidFill>
                <a:effectLst/>
                <a:latin typeface="Consolas" panose="020B0609020204030204" pitchFamily="49" charset="0"/>
              </a:rPr>
              <a:t>Le plus important pour </a:t>
            </a:r>
            <a:r>
              <a:rPr lang="fr-FR" b="0" dirty="0" err="1">
                <a:solidFill>
                  <a:srgbClr val="D4D4D4"/>
                </a:solidFill>
                <a:effectLst/>
                <a:latin typeface="Consolas" panose="020B0609020204030204" pitchFamily="49" charset="0"/>
              </a:rPr>
              <a:t>Warden</a:t>
            </a:r>
            <a:r>
              <a:rPr lang="fr-FR" b="0" dirty="0">
                <a:solidFill>
                  <a:srgbClr val="D4D4D4"/>
                </a:solidFill>
                <a:effectLst/>
                <a:latin typeface="Consolas" panose="020B0609020204030204" pitchFamily="49" charset="0"/>
              </a:rPr>
              <a:t> était de rendre possible la gestion d’environnements isolés par un moyen simple : </a:t>
            </a:r>
            <a:r>
              <a:rPr lang="fr-FR" b="1" dirty="0">
                <a:solidFill>
                  <a:srgbClr val="D4D4D4"/>
                </a:solidFill>
                <a:effectLst/>
                <a:latin typeface="Consolas" panose="020B0609020204030204" pitchFamily="49" charset="0"/>
              </a:rPr>
              <a:t>une API</a:t>
            </a:r>
            <a:r>
              <a:rPr lang="fr-FR" b="0" dirty="0">
                <a:solidFill>
                  <a:srgbClr val="D4D4D4"/>
                </a:solidFill>
                <a:effectLst/>
                <a:latin typeface="Consolas" panose="020B06090202040302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b="0" dirty="0">
              <a:solidFill>
                <a:srgbClr val="D4D4D4"/>
              </a:solidFill>
              <a:effectLst/>
              <a:latin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b="0" dirty="0">
                <a:solidFill>
                  <a:srgbClr val="D4D4D4"/>
                </a:solidFill>
                <a:effectLst/>
                <a:latin typeface="Consolas" panose="020B0609020204030204" pitchFamily="49" charset="0"/>
              </a:rPr>
              <a:t>On voulait que les choses soient </a:t>
            </a:r>
            <a:r>
              <a:rPr lang="fr-FR" b="1" dirty="0">
                <a:solidFill>
                  <a:srgbClr val="D4D4D4"/>
                </a:solidFill>
                <a:effectLst/>
                <a:latin typeface="Consolas" panose="020B0609020204030204" pitchFamily="49" charset="0"/>
              </a:rPr>
              <a:t>simples</a:t>
            </a:r>
            <a:r>
              <a:rPr lang="fr-FR" b="0" dirty="0">
                <a:solidFill>
                  <a:srgbClr val="D4D4D4"/>
                </a:solidFill>
                <a:effectLst/>
                <a:latin typeface="Consolas" panose="020B0609020204030204" pitchFamily="49" charset="0"/>
              </a:rPr>
              <a:t> et </a:t>
            </a:r>
            <a:r>
              <a:rPr lang="fr-FR" b="1" dirty="0">
                <a:solidFill>
                  <a:srgbClr val="D4D4D4"/>
                </a:solidFill>
                <a:effectLst/>
                <a:latin typeface="Consolas" panose="020B0609020204030204" pitchFamily="49" charset="0"/>
              </a:rPr>
              <a:t>pratiques</a:t>
            </a:r>
            <a:r>
              <a:rPr lang="fr-FR" b="0" dirty="0">
                <a:solidFill>
                  <a:srgbClr val="D4D4D4"/>
                </a:solidFill>
                <a:effectLst/>
                <a:latin typeface="Consolas" panose="020B0609020204030204" pitchFamily="49" charset="0"/>
              </a:rPr>
              <a:t>, à garder en tête, Docker voudra la même chose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b="0" dirty="0">
              <a:solidFill>
                <a:srgbClr val="D4D4D4"/>
              </a:solidFill>
              <a:effectLst/>
              <a:latin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fr-FR" b="0" dirty="0">
              <a:solidFill>
                <a:srgbClr val="D4D4D4"/>
              </a:solidFill>
              <a:effectLst/>
              <a:latin typeface="Consolas" panose="020B0609020204030204" pitchFamily="49" charset="0"/>
            </a:endParaRPr>
          </a:p>
        </p:txBody>
      </p:sp>
      <p:sp>
        <p:nvSpPr>
          <p:cNvPr id="4" name="Slide Number Placeholder 3"/>
          <p:cNvSpPr>
            <a:spLocks noGrp="1"/>
          </p:cNvSpPr>
          <p:nvPr>
            <p:ph type="sldNum" sz="quarter" idx="5"/>
          </p:nvPr>
        </p:nvSpPr>
        <p:spPr/>
        <p:txBody>
          <a:bodyPr/>
          <a:lstStyle/>
          <a:p>
            <a:fld id="{20E9140C-2C58-4C46-BC63-4348D42211EC}" type="slidenum">
              <a:rPr lang="fr-FR" smtClean="0"/>
              <a:t>37</a:t>
            </a:fld>
            <a:endParaRPr lang="fr-FR"/>
          </a:p>
        </p:txBody>
      </p:sp>
    </p:spTree>
    <p:extLst>
      <p:ext uri="{BB962C8B-B14F-4D97-AF65-F5344CB8AC3E}">
        <p14:creationId xmlns:p14="http://schemas.microsoft.com/office/powerpoint/2010/main" val="56913633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fr-FR" b="0" dirty="0">
              <a:solidFill>
                <a:srgbClr val="D4D4D4"/>
              </a:solidFill>
              <a:effectLst/>
              <a:latin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fr-FR" b="0" dirty="0">
              <a:solidFill>
                <a:srgbClr val="D4D4D4"/>
              </a:solidFill>
              <a:effectLst/>
              <a:latin typeface="Consolas" panose="020B0609020204030204" pitchFamily="49" charset="0"/>
            </a:endParaRPr>
          </a:p>
        </p:txBody>
      </p:sp>
      <p:sp>
        <p:nvSpPr>
          <p:cNvPr id="4" name="Slide Number Placeholder 3"/>
          <p:cNvSpPr>
            <a:spLocks noGrp="1"/>
          </p:cNvSpPr>
          <p:nvPr>
            <p:ph type="sldNum" sz="quarter" idx="5"/>
          </p:nvPr>
        </p:nvSpPr>
        <p:spPr/>
        <p:txBody>
          <a:bodyPr/>
          <a:lstStyle/>
          <a:p>
            <a:fld id="{20E9140C-2C58-4C46-BC63-4348D42211EC}" type="slidenum">
              <a:rPr lang="fr-FR" smtClean="0"/>
              <a:t>38</a:t>
            </a:fld>
            <a:endParaRPr lang="fr-FR"/>
          </a:p>
        </p:txBody>
      </p:sp>
    </p:spTree>
    <p:extLst>
      <p:ext uri="{BB962C8B-B14F-4D97-AF65-F5344CB8AC3E}">
        <p14:creationId xmlns:p14="http://schemas.microsoft.com/office/powerpoint/2010/main" val="211243771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fr-FR" b="0" dirty="0">
              <a:solidFill>
                <a:srgbClr val="D4D4D4"/>
              </a:solidFill>
              <a:effectLst/>
              <a:latin typeface="Consolas" panose="020B0609020204030204" pitchFamily="49" charset="0"/>
            </a:endParaRPr>
          </a:p>
          <a:p>
            <a:r>
              <a:rPr lang="fr-FR" b="0" dirty="0">
                <a:solidFill>
                  <a:srgbClr val="D4D4D4"/>
                </a:solidFill>
                <a:effectLst/>
                <a:latin typeface="Consolas" panose="020B0609020204030204" pitchFamily="49" charset="0"/>
              </a:rPr>
              <a:t>* </a:t>
            </a:r>
            <a:r>
              <a:rPr lang="fr-FR" b="1" dirty="0">
                <a:solidFill>
                  <a:srgbClr val="569CD6"/>
                </a:solidFill>
                <a:effectLst/>
                <a:latin typeface="Consolas" panose="020B0609020204030204" pitchFamily="49" charset="0"/>
              </a:rPr>
              <a:t>*</a:t>
            </a:r>
            <a:r>
              <a:rPr lang="fr-FR" b="1" dirty="0" err="1">
                <a:solidFill>
                  <a:srgbClr val="569CD6"/>
                </a:solidFill>
                <a:effectLst/>
                <a:latin typeface="Consolas" panose="020B0609020204030204" pitchFamily="49" charset="0"/>
              </a:rPr>
              <a:t>pivot_root</a:t>
            </a:r>
            <a:r>
              <a:rPr lang="fr-FR" b="1" dirty="0">
                <a:solidFill>
                  <a:srgbClr val="569CD6"/>
                </a:solidFill>
                <a:effectLst/>
                <a:latin typeface="Consolas" panose="020B0609020204030204" pitchFamily="49" charset="0"/>
              </a:rPr>
              <a:t>*</a:t>
            </a:r>
            <a:r>
              <a:rPr lang="fr-FR" b="0" dirty="0">
                <a:solidFill>
                  <a:srgbClr val="D4D4D4"/>
                </a:solidFill>
                <a:effectLst/>
                <a:latin typeface="Consolas" panose="020B0609020204030204" pitchFamily="49" charset="0"/>
              </a:rPr>
              <a:t> : l'héritier de </a:t>
            </a:r>
            <a:r>
              <a:rPr lang="fr-FR" b="0" dirty="0" err="1">
                <a:solidFill>
                  <a:srgbClr val="D4D4D4"/>
                </a:solidFill>
                <a:effectLst/>
                <a:latin typeface="Consolas" panose="020B0609020204030204" pitchFamily="49" charset="0"/>
              </a:rPr>
              <a:t>chroot</a:t>
            </a:r>
            <a:r>
              <a:rPr lang="fr-FR" b="0" dirty="0">
                <a:solidFill>
                  <a:srgbClr val="D4D4D4"/>
                </a:solidFill>
                <a:effectLst/>
                <a:latin typeface="Consolas" panose="020B0609020204030204" pitchFamily="49" charset="0"/>
              </a:rPr>
              <a:t> en version plus sécurisée, </a:t>
            </a:r>
            <a:r>
              <a:rPr lang="fr-FR" sz="1200" dirty="0">
                <a:solidFill>
                  <a:schemeClr val="bg1"/>
                </a:solidFill>
                <a:latin typeface="Open Sans" panose="020B0606030504020204" pitchFamily="34" charset="0"/>
                <a:ea typeface="Open Sans" panose="020B0606030504020204" pitchFamily="34" charset="0"/>
                <a:cs typeface="Open Sans" panose="020B0606030504020204" pitchFamily="34" charset="0"/>
              </a:rPr>
              <a:t>permet de </a:t>
            </a:r>
            <a:r>
              <a:rPr lang="fr-FR" sz="1200" dirty="0">
                <a:solidFill>
                  <a:srgbClr val="F88224"/>
                </a:solidFill>
                <a:latin typeface="Open Sans" panose="020B0606030504020204" pitchFamily="34" charset="0"/>
                <a:ea typeface="Open Sans" panose="020B0606030504020204" pitchFamily="34" charset="0"/>
                <a:cs typeface="Open Sans" panose="020B0606030504020204" pitchFamily="34" charset="0"/>
              </a:rPr>
              <a:t>changer le répertoire racine d’un processus et de ses enfants</a:t>
            </a:r>
            <a:r>
              <a:rPr lang="fr-FR" sz="1200" dirty="0">
                <a:solidFill>
                  <a:schemeClr val="bg1"/>
                </a:solidFill>
                <a:latin typeface="Open Sans" panose="020B0606030504020204" pitchFamily="34" charset="0"/>
                <a:ea typeface="Open Sans" panose="020B0606030504020204" pitchFamily="34" charset="0"/>
                <a:cs typeface="Open Sans" panose="020B0606030504020204" pitchFamily="34" charset="0"/>
              </a:rPr>
              <a:t>.</a:t>
            </a:r>
            <a:endParaRPr lang="fr-FR" b="0" dirty="0">
              <a:solidFill>
                <a:srgbClr val="D4D4D4"/>
              </a:solidFill>
              <a:effectLst/>
              <a:latin typeface="Consolas" panose="020B0609020204030204" pitchFamily="49" charset="0"/>
            </a:endParaRPr>
          </a:p>
          <a:p>
            <a:r>
              <a:rPr lang="fr-FR" b="0" dirty="0">
                <a:solidFill>
                  <a:srgbClr val="D4D4D4"/>
                </a:solidFill>
                <a:effectLst/>
                <a:latin typeface="Consolas" panose="020B0609020204030204" pitchFamily="49" charset="0"/>
              </a:rPr>
              <a:t>* </a:t>
            </a:r>
            <a:r>
              <a:rPr lang="fr-FR" b="1" dirty="0">
                <a:solidFill>
                  <a:srgbClr val="569CD6"/>
                </a:solidFill>
                <a:effectLst/>
                <a:latin typeface="Consolas" panose="020B0609020204030204" pitchFamily="49" charset="0"/>
              </a:rPr>
              <a:t>*</a:t>
            </a:r>
            <a:r>
              <a:rPr lang="fr-FR" b="1" dirty="0" err="1">
                <a:solidFill>
                  <a:srgbClr val="569CD6"/>
                </a:solidFill>
                <a:effectLst/>
                <a:latin typeface="Consolas" panose="020B0609020204030204" pitchFamily="49" charset="0"/>
              </a:rPr>
              <a:t>cgroups</a:t>
            </a:r>
            <a:r>
              <a:rPr lang="fr-FR" b="1" dirty="0">
                <a:solidFill>
                  <a:srgbClr val="569CD6"/>
                </a:solidFill>
                <a:effectLst/>
                <a:latin typeface="Consolas" panose="020B0609020204030204" pitchFamily="49" charset="0"/>
              </a:rPr>
              <a:t>*</a:t>
            </a:r>
            <a:r>
              <a:rPr lang="fr-FR" b="0" dirty="0">
                <a:solidFill>
                  <a:srgbClr val="D4D4D4"/>
                </a:solidFill>
                <a:effectLst/>
                <a:latin typeface="Consolas" panose="020B0609020204030204" pitchFamily="49" charset="0"/>
              </a:rPr>
              <a:t> : limiter COMBIEN on peut utiliser (mémoire, CPU)</a:t>
            </a:r>
          </a:p>
          <a:p>
            <a:r>
              <a:rPr lang="fr-FR" b="0" dirty="0">
                <a:solidFill>
                  <a:srgbClr val="D4D4D4"/>
                </a:solidFill>
                <a:effectLst/>
                <a:latin typeface="Consolas" panose="020B0609020204030204" pitchFamily="49" charset="0"/>
              </a:rPr>
              <a:t>* </a:t>
            </a:r>
            <a:r>
              <a:rPr lang="fr-FR" b="1" dirty="0">
                <a:solidFill>
                  <a:srgbClr val="569CD6"/>
                </a:solidFill>
                <a:effectLst/>
                <a:latin typeface="Consolas" panose="020B0609020204030204" pitchFamily="49" charset="0"/>
              </a:rPr>
              <a:t>*</a:t>
            </a:r>
            <a:r>
              <a:rPr lang="fr-FR" b="1" dirty="0" err="1">
                <a:solidFill>
                  <a:srgbClr val="569CD6"/>
                </a:solidFill>
                <a:effectLst/>
                <a:latin typeface="Consolas" panose="020B0609020204030204" pitchFamily="49" charset="0"/>
              </a:rPr>
              <a:t>namespaces</a:t>
            </a:r>
            <a:r>
              <a:rPr lang="fr-FR" b="1" dirty="0">
                <a:solidFill>
                  <a:srgbClr val="569CD6"/>
                </a:solidFill>
                <a:effectLst/>
                <a:latin typeface="Consolas" panose="020B0609020204030204" pitchFamily="49" charset="0"/>
              </a:rPr>
              <a:t>*</a:t>
            </a:r>
            <a:r>
              <a:rPr lang="fr-FR" b="0" dirty="0">
                <a:solidFill>
                  <a:srgbClr val="D4D4D4"/>
                </a:solidFill>
                <a:effectLst/>
                <a:latin typeface="Consolas" panose="020B0609020204030204" pitchFamily="49" charset="0"/>
              </a:rPr>
              <a:t> : limiter ce que l'on peut voir</a:t>
            </a:r>
          </a:p>
          <a:p>
            <a:br>
              <a:rPr lang="fr-FR" b="0" dirty="0">
                <a:solidFill>
                  <a:srgbClr val="D4D4D4"/>
                </a:solidFill>
                <a:effectLst/>
                <a:latin typeface="Consolas" panose="020B0609020204030204" pitchFamily="49" charset="0"/>
              </a:rPr>
            </a:br>
            <a:r>
              <a:rPr lang="fr-FR" b="0" dirty="0">
                <a:solidFill>
                  <a:srgbClr val="D4D4D4"/>
                </a:solidFill>
                <a:effectLst/>
                <a:latin typeface="Consolas" panose="020B0609020204030204" pitchFamily="49" charset="0"/>
              </a:rPr>
              <a:t>* </a:t>
            </a:r>
            <a:r>
              <a:rPr lang="fr-FR" b="1" dirty="0">
                <a:solidFill>
                  <a:srgbClr val="569CD6"/>
                </a:solidFill>
                <a:effectLst/>
                <a:latin typeface="Consolas" panose="020B0609020204030204" pitchFamily="49" charset="0"/>
              </a:rPr>
              <a:t>*</a:t>
            </a:r>
            <a:r>
              <a:rPr lang="fr-FR" b="1" dirty="0" err="1">
                <a:solidFill>
                  <a:srgbClr val="569CD6"/>
                </a:solidFill>
                <a:effectLst/>
                <a:latin typeface="Consolas" panose="020B0609020204030204" pitchFamily="49" charset="0"/>
              </a:rPr>
              <a:t>seccomp-bpf</a:t>
            </a:r>
            <a:r>
              <a:rPr lang="fr-FR" b="1" dirty="0">
                <a:solidFill>
                  <a:srgbClr val="569CD6"/>
                </a:solidFill>
                <a:effectLst/>
                <a:latin typeface="Consolas" panose="020B0609020204030204" pitchFamily="49" charset="0"/>
              </a:rPr>
              <a:t>*</a:t>
            </a:r>
            <a:r>
              <a:rPr lang="fr-FR" b="0" dirty="0">
                <a:solidFill>
                  <a:srgbClr val="D4D4D4"/>
                </a:solidFill>
                <a:effectLst/>
                <a:latin typeface="Consolas" panose="020B0609020204030204" pitchFamily="49" charset="0"/>
              </a:rPr>
              <a:t> : vise à éviter les appels système dangereux</a:t>
            </a:r>
          </a:p>
          <a:p>
            <a:r>
              <a:rPr lang="fr-FR" b="0" dirty="0">
                <a:solidFill>
                  <a:srgbClr val="D4D4D4"/>
                </a:solidFill>
                <a:effectLst/>
                <a:latin typeface="Consolas" panose="020B0609020204030204" pitchFamily="49" charset="0"/>
              </a:rPr>
              <a:t>        ** </a:t>
            </a:r>
            <a:r>
              <a:rPr lang="fr-FR" b="0" dirty="0" err="1">
                <a:solidFill>
                  <a:srgbClr val="D4D4D4"/>
                </a:solidFill>
                <a:effectLst/>
                <a:latin typeface="Consolas" panose="020B0609020204030204" pitchFamily="49" charset="0"/>
              </a:rPr>
              <a:t>seccomp</a:t>
            </a:r>
            <a:r>
              <a:rPr lang="fr-FR" b="0" dirty="0">
                <a:solidFill>
                  <a:srgbClr val="D4D4D4"/>
                </a:solidFill>
                <a:effectLst/>
                <a:latin typeface="Consolas" panose="020B0609020204030204" pitchFamily="49" charset="0"/>
              </a:rPr>
              <a:t> </a:t>
            </a:r>
            <a:r>
              <a:rPr lang="fr-FR" b="0" dirty="0" err="1">
                <a:solidFill>
                  <a:srgbClr val="D4D4D4"/>
                </a:solidFill>
                <a:effectLst/>
                <a:latin typeface="Consolas" panose="020B0609020204030204" pitchFamily="49" charset="0"/>
              </a:rPr>
              <a:t>means</a:t>
            </a:r>
            <a:r>
              <a:rPr lang="fr-FR" b="0" dirty="0">
                <a:solidFill>
                  <a:srgbClr val="D4D4D4"/>
                </a:solidFill>
                <a:effectLst/>
                <a:latin typeface="Consolas" panose="020B0609020204030204" pitchFamily="49" charset="0"/>
              </a:rPr>
              <a:t> "</a:t>
            </a:r>
            <a:r>
              <a:rPr lang="fr-FR" b="0" dirty="0" err="1">
                <a:solidFill>
                  <a:srgbClr val="D4D4D4"/>
                </a:solidFill>
                <a:effectLst/>
                <a:latin typeface="Consolas" panose="020B0609020204030204" pitchFamily="49" charset="0"/>
              </a:rPr>
              <a:t>secure</a:t>
            </a:r>
            <a:r>
              <a:rPr lang="fr-FR" b="0" dirty="0">
                <a:solidFill>
                  <a:srgbClr val="D4D4D4"/>
                </a:solidFill>
                <a:effectLst/>
                <a:latin typeface="Consolas" panose="020B0609020204030204" pitchFamily="49" charset="0"/>
              </a:rPr>
              <a:t> </a:t>
            </a:r>
            <a:r>
              <a:rPr lang="fr-FR" b="0" dirty="0" err="1">
                <a:solidFill>
                  <a:srgbClr val="D4D4D4"/>
                </a:solidFill>
                <a:effectLst/>
                <a:latin typeface="Consolas" panose="020B0609020204030204" pitchFamily="49" charset="0"/>
              </a:rPr>
              <a:t>computing</a:t>
            </a:r>
            <a:r>
              <a:rPr lang="fr-FR" b="0" dirty="0">
                <a:solidFill>
                  <a:srgbClr val="D4D4D4"/>
                </a:solidFill>
                <a:effectLst/>
                <a:latin typeface="Consolas" panose="020B0609020204030204" pitchFamily="49" charset="0"/>
              </a:rPr>
              <a:t>"</a:t>
            </a:r>
          </a:p>
          <a:p>
            <a:br>
              <a:rPr lang="fr-FR" b="0" dirty="0">
                <a:solidFill>
                  <a:srgbClr val="D4D4D4"/>
                </a:solidFill>
                <a:effectLst/>
                <a:latin typeface="Consolas" panose="020B0609020204030204" pitchFamily="49" charset="0"/>
              </a:rPr>
            </a:br>
            <a:r>
              <a:rPr lang="fr-FR" b="0" dirty="0">
                <a:solidFill>
                  <a:srgbClr val="D4D4D4"/>
                </a:solidFill>
                <a:effectLst/>
                <a:latin typeface="Consolas" panose="020B0609020204030204" pitchFamily="49" charset="0"/>
              </a:rPr>
              <a:t>* </a:t>
            </a:r>
            <a:r>
              <a:rPr lang="fr-FR" b="1" dirty="0">
                <a:solidFill>
                  <a:srgbClr val="569CD6"/>
                </a:solidFill>
                <a:effectLst/>
                <a:latin typeface="Consolas" panose="020B0609020204030204" pitchFamily="49" charset="0"/>
              </a:rPr>
              <a:t>*</a:t>
            </a:r>
            <a:r>
              <a:rPr lang="fr-FR" b="1" dirty="0" err="1">
                <a:solidFill>
                  <a:srgbClr val="569CD6"/>
                </a:solidFill>
                <a:effectLst/>
                <a:latin typeface="Consolas" panose="020B0609020204030204" pitchFamily="49" charset="0"/>
              </a:rPr>
              <a:t>capabilities</a:t>
            </a:r>
            <a:r>
              <a:rPr lang="fr-FR" b="1" dirty="0">
                <a:solidFill>
                  <a:srgbClr val="569CD6"/>
                </a:solidFill>
                <a:effectLst/>
                <a:latin typeface="Consolas" panose="020B0609020204030204" pitchFamily="49" charset="0"/>
              </a:rPr>
              <a:t>*</a:t>
            </a:r>
            <a:r>
              <a:rPr lang="fr-FR" b="0" dirty="0">
                <a:solidFill>
                  <a:srgbClr val="D4D4D4"/>
                </a:solidFill>
                <a:effectLst/>
                <a:latin typeface="Consolas" panose="020B0609020204030204" pitchFamily="49" charset="0"/>
              </a:rPr>
              <a:t> : évite de donner les droits root, permettent de réduire les privilèges d’un process</a:t>
            </a:r>
          </a:p>
          <a:p>
            <a:endParaRPr lang="fr-FR" b="0" dirty="0">
              <a:solidFill>
                <a:srgbClr val="D4D4D4"/>
              </a:solidFill>
              <a:effectLst/>
              <a:latin typeface="Consolas" panose="020B0609020204030204" pitchFamily="49" charset="0"/>
            </a:endParaRPr>
          </a:p>
          <a:p>
            <a:endParaRPr lang="fr-FR" b="0" dirty="0">
              <a:solidFill>
                <a:srgbClr val="D4D4D4"/>
              </a:solidFill>
              <a:effectLst/>
              <a:latin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b="1" dirty="0">
                <a:solidFill>
                  <a:srgbClr val="D4D4D4"/>
                </a:solidFill>
                <a:effectLst/>
                <a:latin typeface="Consolas" panose="020B0609020204030204" pitchFamily="49" charset="0"/>
              </a:rPr>
              <a:t>Appel système</a:t>
            </a:r>
            <a:r>
              <a:rPr lang="fr-FR" b="0" dirty="0">
                <a:solidFill>
                  <a:srgbClr val="D4D4D4"/>
                </a:solidFill>
                <a:effectLst/>
                <a:latin typeface="Consolas" panose="020B0609020204030204" pitchFamily="49" charset="0"/>
              </a:rPr>
              <a:t> : permet au programme utilisateur d'accéder aux fonctionnalités du noyau telles que la gestion des fichiers, des processus et des périphériques.</a:t>
            </a:r>
          </a:p>
          <a:p>
            <a:endParaRPr lang="fr-FR" b="0" dirty="0">
              <a:solidFill>
                <a:srgbClr val="D4D4D4"/>
              </a:solidFill>
              <a:effectLst/>
              <a:latin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fr-FR" b="0" dirty="0">
              <a:solidFill>
                <a:srgbClr val="D4D4D4"/>
              </a:solidFill>
              <a:effectLst/>
              <a:latin typeface="Consolas" panose="020B0609020204030204" pitchFamily="49" charset="0"/>
            </a:endParaRPr>
          </a:p>
        </p:txBody>
      </p:sp>
      <p:sp>
        <p:nvSpPr>
          <p:cNvPr id="4" name="Slide Number Placeholder 3"/>
          <p:cNvSpPr>
            <a:spLocks noGrp="1"/>
          </p:cNvSpPr>
          <p:nvPr>
            <p:ph type="sldNum" sz="quarter" idx="5"/>
          </p:nvPr>
        </p:nvSpPr>
        <p:spPr/>
        <p:txBody>
          <a:bodyPr/>
          <a:lstStyle/>
          <a:p>
            <a:fld id="{20E9140C-2C58-4C46-BC63-4348D42211EC}" type="slidenum">
              <a:rPr lang="fr-FR" smtClean="0"/>
              <a:t>39</a:t>
            </a:fld>
            <a:endParaRPr lang="fr-FR"/>
          </a:p>
        </p:txBody>
      </p:sp>
    </p:spTree>
    <p:extLst>
      <p:ext uri="{BB962C8B-B14F-4D97-AF65-F5344CB8AC3E}">
        <p14:creationId xmlns:p14="http://schemas.microsoft.com/office/powerpoint/2010/main" val="34501243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b="0" dirty="0">
                <a:solidFill>
                  <a:srgbClr val="D4D4D4"/>
                </a:solidFill>
                <a:effectLst/>
                <a:latin typeface="Consolas" panose="020B0609020204030204" pitchFamily="49" charset="0"/>
              </a:rPr>
              <a:t>D'ailleurs, sur ce même thème, je vous conseille vraiment d'aller </a:t>
            </a:r>
            <a:r>
              <a:rPr lang="fr-FR" b="1" dirty="0">
                <a:solidFill>
                  <a:srgbClr val="569CD6"/>
                </a:solidFill>
                <a:effectLst/>
                <a:latin typeface="Consolas" panose="020B0609020204030204" pitchFamily="49" charset="0"/>
              </a:rPr>
              <a:t>assister vendredi à la conférence "Apprendre en continu avec sa veille technologique"</a:t>
            </a:r>
            <a:r>
              <a:rPr lang="fr-FR" b="0" dirty="0">
                <a:solidFill>
                  <a:srgbClr val="D4D4D4"/>
                </a:solidFill>
                <a:effectLst/>
                <a:latin typeface="Consolas" panose="020B0609020204030204" pitchFamily="49" charset="0"/>
              </a:rPr>
              <a:t> de </a:t>
            </a:r>
            <a:r>
              <a:rPr lang="fr-FR" b="1" dirty="0">
                <a:solidFill>
                  <a:srgbClr val="D4D4D4"/>
                </a:solidFill>
                <a:effectLst/>
                <a:latin typeface="Consolas" panose="020B0609020204030204" pitchFamily="49" charset="0"/>
              </a:rPr>
              <a:t>Fabien </a:t>
            </a:r>
            <a:r>
              <a:rPr lang="fr-FR" b="1" dirty="0" err="1">
                <a:solidFill>
                  <a:srgbClr val="D4D4D4"/>
                </a:solidFill>
                <a:effectLst/>
                <a:latin typeface="Consolas" panose="020B0609020204030204" pitchFamily="49" charset="0"/>
              </a:rPr>
              <a:t>Hiegel</a:t>
            </a:r>
            <a:r>
              <a:rPr lang="fr-FR" b="0" dirty="0">
                <a:solidFill>
                  <a:srgbClr val="D4D4D4"/>
                </a:solidFill>
                <a:effectLst/>
                <a:latin typeface="Consolas" panose="020B0609020204030204" pitchFamily="49" charset="0"/>
              </a:rPr>
              <a:t> et </a:t>
            </a:r>
            <a:r>
              <a:rPr lang="fr-FR" b="1" dirty="0">
                <a:solidFill>
                  <a:srgbClr val="D4D4D4"/>
                </a:solidFill>
                <a:effectLst/>
                <a:latin typeface="Consolas" panose="020B0609020204030204" pitchFamily="49" charset="0"/>
              </a:rPr>
              <a:t>David Franck</a:t>
            </a:r>
            <a:r>
              <a:rPr lang="fr-FR" b="0" dirty="0">
                <a:solidFill>
                  <a:srgbClr val="D4D4D4"/>
                </a:solidFill>
                <a:effectLst/>
                <a:latin typeface="Consolas" panose="020B0609020204030204" pitchFamily="49" charset="0"/>
              </a:rPr>
              <a:t>.</a:t>
            </a:r>
          </a:p>
          <a:p>
            <a:r>
              <a:rPr lang="fr-FR" b="0" dirty="0">
                <a:solidFill>
                  <a:srgbClr val="D4D4D4"/>
                </a:solidFill>
                <a:effectLst/>
                <a:latin typeface="Consolas" panose="020B0609020204030204" pitchFamily="49" charset="0"/>
              </a:rPr>
              <a:t>Ils ont déjà donné ce talk au dernier </a:t>
            </a:r>
            <a:r>
              <a:rPr lang="fr-FR" b="0" dirty="0" err="1">
                <a:solidFill>
                  <a:srgbClr val="D4D4D4"/>
                </a:solidFill>
                <a:effectLst/>
                <a:latin typeface="Consolas" panose="020B0609020204030204" pitchFamily="49" charset="0"/>
              </a:rPr>
              <a:t>DevFest</a:t>
            </a:r>
            <a:r>
              <a:rPr lang="fr-FR" b="0" dirty="0">
                <a:solidFill>
                  <a:srgbClr val="D4D4D4"/>
                </a:solidFill>
                <a:effectLst/>
                <a:latin typeface="Consolas" panose="020B0609020204030204" pitchFamily="49" charset="0"/>
              </a:rPr>
              <a:t> Nantes, je l'ai trouvé top, et ils vont plus loin que moi sur ce concept de base de connaissance ou de "2nd cerveau" comme ils l'appellent.</a:t>
            </a:r>
          </a:p>
          <a:p>
            <a:r>
              <a:rPr lang="fr-FR" b="0" dirty="0">
                <a:solidFill>
                  <a:srgbClr val="D4D4D4"/>
                </a:solidFill>
                <a:effectLst/>
                <a:latin typeface="Consolas" panose="020B0609020204030204" pitchFamily="49" charset="0"/>
              </a:rPr>
              <a:t>Vraiment, pour vous, la veille que vous faites en salon, ou par d'autres moyens, faites en sorte qu'elle vous serve le plus longtemps possible, et qu'elle ne soit pas oubliée dans quelques jours ou semaines.</a:t>
            </a:r>
          </a:p>
          <a:p>
            <a:endParaRPr lang="fr-FR" b="0" dirty="0">
              <a:solidFill>
                <a:srgbClr val="D4D4D4"/>
              </a:solidFill>
              <a:effectLst/>
              <a:latin typeface="Consolas" panose="020B0609020204030204" pitchFamily="49" charset="0"/>
            </a:endParaRPr>
          </a:p>
          <a:p>
            <a:br>
              <a:rPr lang="fr-FR" b="0" dirty="0">
                <a:solidFill>
                  <a:srgbClr val="D4D4D4"/>
                </a:solidFill>
                <a:effectLst/>
                <a:latin typeface="Consolas" panose="020B0609020204030204" pitchFamily="49" charset="0"/>
              </a:rPr>
            </a:br>
            <a:r>
              <a:rPr lang="fr-FR" b="0" dirty="0">
                <a:solidFill>
                  <a:srgbClr val="D4D4D4"/>
                </a:solidFill>
                <a:effectLst/>
                <a:latin typeface="Consolas" panose="020B0609020204030204" pitchFamily="49" charset="0"/>
              </a:rPr>
              <a:t>Sur ce revenons au sujet qui va nous intéresser jusqu’à la fin de ce talk, à savoir comprendre par quoi l'informatique est passée pour arriver jusqu'aux conteneurs tels qu'on les connaît aujourd'hui, et pourquoi ça s'est passé comme ça.</a:t>
            </a:r>
          </a:p>
          <a:p>
            <a:pPr marL="0" marR="0" lvl="0" indent="0" algn="l" defTabSz="914400" rtl="0" eaLnBrk="1" fontAlgn="auto" latinLnBrk="0" hangingPunct="1">
              <a:lnSpc>
                <a:spcPct val="100000"/>
              </a:lnSpc>
              <a:spcBef>
                <a:spcPts val="0"/>
              </a:spcBef>
              <a:spcAft>
                <a:spcPts val="0"/>
              </a:spcAft>
              <a:buClrTx/>
              <a:buSzTx/>
              <a:buFontTx/>
              <a:buNone/>
              <a:tabLst/>
              <a:defRPr/>
            </a:pPr>
            <a:r>
              <a:rPr lang="fr-FR" b="0" dirty="0">
                <a:solidFill>
                  <a:srgbClr val="D4D4D4"/>
                </a:solidFill>
                <a:effectLst/>
                <a:latin typeface="Consolas" panose="020B0609020204030204" pitchFamily="49" charset="0"/>
              </a:rPr>
              <a:t>L'idée de ce talk est que, </a:t>
            </a:r>
            <a:r>
              <a:rPr lang="fr-FR" b="1" dirty="0">
                <a:solidFill>
                  <a:srgbClr val="D4D4D4"/>
                </a:solidFill>
                <a:effectLst/>
                <a:latin typeface="Consolas" panose="020B0609020204030204" pitchFamily="49" charset="0"/>
              </a:rPr>
              <a:t>pour mieux comprendre le présent, et pouvoir envisager sereinement le futur, il est bon de connaître le passé et savoir d'où l'on vient</a:t>
            </a:r>
            <a:r>
              <a:rPr lang="fr-FR" b="0" dirty="0">
                <a:solidFill>
                  <a:srgbClr val="D4D4D4"/>
                </a:solidFill>
                <a:effectLst/>
                <a:latin typeface="Consolas" panose="020B0609020204030204" pitchFamily="49" charset="0"/>
              </a:rPr>
              <a:t>.</a:t>
            </a:r>
          </a:p>
          <a:p>
            <a:endParaRPr lang="fr-FR" b="0" dirty="0">
              <a:solidFill>
                <a:srgbClr val="D4D4D4"/>
              </a:solidFill>
              <a:effectLst/>
              <a:latin typeface="Consolas" panose="020B0609020204030204" pitchFamily="49" charset="0"/>
            </a:endParaRPr>
          </a:p>
          <a:p>
            <a:endParaRPr lang="fr-FR" dirty="0"/>
          </a:p>
        </p:txBody>
      </p:sp>
      <p:sp>
        <p:nvSpPr>
          <p:cNvPr id="4" name="Slide Number Placeholder 3"/>
          <p:cNvSpPr>
            <a:spLocks noGrp="1"/>
          </p:cNvSpPr>
          <p:nvPr>
            <p:ph type="sldNum" sz="quarter" idx="5"/>
          </p:nvPr>
        </p:nvSpPr>
        <p:spPr/>
        <p:txBody>
          <a:bodyPr/>
          <a:lstStyle/>
          <a:p>
            <a:fld id="{20E9140C-2C58-4C46-BC63-4348D42211EC}" type="slidenum">
              <a:rPr lang="fr-FR" smtClean="0"/>
              <a:t>4</a:t>
            </a:fld>
            <a:endParaRPr lang="fr-FR"/>
          </a:p>
        </p:txBody>
      </p:sp>
    </p:spTree>
    <p:extLst>
      <p:ext uri="{BB962C8B-B14F-4D97-AF65-F5344CB8AC3E}">
        <p14:creationId xmlns:p14="http://schemas.microsoft.com/office/powerpoint/2010/main" val="141449850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20E9140C-2C58-4C46-BC63-4348D42211EC}" type="slidenum">
              <a:rPr lang="fr-FR" smtClean="0"/>
              <a:t>40</a:t>
            </a:fld>
            <a:endParaRPr lang="fr-FR"/>
          </a:p>
        </p:txBody>
      </p:sp>
    </p:spTree>
    <p:extLst>
      <p:ext uri="{BB962C8B-B14F-4D97-AF65-F5344CB8AC3E}">
        <p14:creationId xmlns:p14="http://schemas.microsoft.com/office/powerpoint/2010/main" val="114183177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Dans les faits, </a:t>
            </a:r>
          </a:p>
        </p:txBody>
      </p:sp>
      <p:sp>
        <p:nvSpPr>
          <p:cNvPr id="4" name="Slide Number Placeholder 3"/>
          <p:cNvSpPr>
            <a:spLocks noGrp="1"/>
          </p:cNvSpPr>
          <p:nvPr>
            <p:ph type="sldNum" sz="quarter" idx="5"/>
          </p:nvPr>
        </p:nvSpPr>
        <p:spPr/>
        <p:txBody>
          <a:bodyPr/>
          <a:lstStyle/>
          <a:p>
            <a:fld id="{20E9140C-2C58-4C46-BC63-4348D42211EC}" type="slidenum">
              <a:rPr lang="fr-FR" smtClean="0"/>
              <a:t>41</a:t>
            </a:fld>
            <a:endParaRPr lang="fr-FR"/>
          </a:p>
        </p:txBody>
      </p:sp>
    </p:spTree>
    <p:extLst>
      <p:ext uri="{BB962C8B-B14F-4D97-AF65-F5344CB8AC3E}">
        <p14:creationId xmlns:p14="http://schemas.microsoft.com/office/powerpoint/2010/main" val="414025570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fr-FR" b="0" dirty="0">
              <a:solidFill>
                <a:srgbClr val="D4D4D4"/>
              </a:solidFill>
              <a:effectLst/>
              <a:latin typeface="Consolas" panose="020B0609020204030204" pitchFamily="49" charset="0"/>
            </a:endParaRPr>
          </a:p>
        </p:txBody>
      </p:sp>
      <p:sp>
        <p:nvSpPr>
          <p:cNvPr id="4" name="Slide Number Placeholder 3"/>
          <p:cNvSpPr>
            <a:spLocks noGrp="1"/>
          </p:cNvSpPr>
          <p:nvPr>
            <p:ph type="sldNum" sz="quarter" idx="5"/>
          </p:nvPr>
        </p:nvSpPr>
        <p:spPr/>
        <p:txBody>
          <a:bodyPr/>
          <a:lstStyle/>
          <a:p>
            <a:fld id="{20E9140C-2C58-4C46-BC63-4348D42211EC}" type="slidenum">
              <a:rPr lang="fr-FR" smtClean="0"/>
              <a:t>42</a:t>
            </a:fld>
            <a:endParaRPr lang="fr-FR"/>
          </a:p>
        </p:txBody>
      </p:sp>
    </p:spTree>
    <p:extLst>
      <p:ext uri="{BB962C8B-B14F-4D97-AF65-F5344CB8AC3E}">
        <p14:creationId xmlns:p14="http://schemas.microsoft.com/office/powerpoint/2010/main" val="406334224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20E9140C-2C58-4C46-BC63-4348D42211EC}" type="slidenum">
              <a:rPr lang="fr-FR" smtClean="0"/>
              <a:t>43</a:t>
            </a:fld>
            <a:endParaRPr lang="fr-FR"/>
          </a:p>
        </p:txBody>
      </p:sp>
    </p:spTree>
    <p:extLst>
      <p:ext uri="{BB962C8B-B14F-4D97-AF65-F5344CB8AC3E}">
        <p14:creationId xmlns:p14="http://schemas.microsoft.com/office/powerpoint/2010/main" val="396831115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 Et le monde découvrit les conteneurs… »</a:t>
            </a:r>
          </a:p>
        </p:txBody>
      </p:sp>
      <p:sp>
        <p:nvSpPr>
          <p:cNvPr id="4" name="Slide Number Placeholder 3"/>
          <p:cNvSpPr>
            <a:spLocks noGrp="1"/>
          </p:cNvSpPr>
          <p:nvPr>
            <p:ph type="sldNum" sz="quarter" idx="5"/>
          </p:nvPr>
        </p:nvSpPr>
        <p:spPr/>
        <p:txBody>
          <a:bodyPr/>
          <a:lstStyle/>
          <a:p>
            <a:fld id="{20E9140C-2C58-4C46-BC63-4348D42211EC}" type="slidenum">
              <a:rPr lang="fr-FR" smtClean="0"/>
              <a:t>44</a:t>
            </a:fld>
            <a:endParaRPr lang="fr-FR"/>
          </a:p>
        </p:txBody>
      </p:sp>
    </p:spTree>
    <p:extLst>
      <p:ext uri="{BB962C8B-B14F-4D97-AF65-F5344CB8AC3E}">
        <p14:creationId xmlns:p14="http://schemas.microsoft.com/office/powerpoint/2010/main" val="32778403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fr-FR" sz="200" b="0" dirty="0">
              <a:solidFill>
                <a:srgbClr val="D4D4D4"/>
              </a:solidFill>
              <a:effectLst/>
              <a:latin typeface="Consolas" panose="020B0609020204030204" pitchFamily="49" charset="0"/>
            </a:endParaRPr>
          </a:p>
        </p:txBody>
      </p:sp>
      <p:sp>
        <p:nvSpPr>
          <p:cNvPr id="4" name="Slide Number Placeholder 3"/>
          <p:cNvSpPr>
            <a:spLocks noGrp="1"/>
          </p:cNvSpPr>
          <p:nvPr>
            <p:ph type="sldNum" sz="quarter" idx="5"/>
          </p:nvPr>
        </p:nvSpPr>
        <p:spPr/>
        <p:txBody>
          <a:bodyPr/>
          <a:lstStyle/>
          <a:p>
            <a:fld id="{20E9140C-2C58-4C46-BC63-4348D42211EC}" type="slidenum">
              <a:rPr lang="fr-FR" smtClean="0"/>
              <a:t>45</a:t>
            </a:fld>
            <a:endParaRPr lang="fr-FR"/>
          </a:p>
        </p:txBody>
      </p:sp>
    </p:spTree>
    <p:extLst>
      <p:ext uri="{BB962C8B-B14F-4D97-AF65-F5344CB8AC3E}">
        <p14:creationId xmlns:p14="http://schemas.microsoft.com/office/powerpoint/2010/main" val="195847147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fr-FR" b="0" dirty="0">
              <a:solidFill>
                <a:srgbClr val="D4D4D4"/>
              </a:solidFill>
              <a:effectLst/>
              <a:latin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fr-FR" b="0" dirty="0">
              <a:solidFill>
                <a:srgbClr val="D4D4D4"/>
              </a:solidFill>
              <a:effectLst/>
              <a:latin typeface="Consolas" panose="020B0609020204030204" pitchFamily="49" charset="0"/>
            </a:endParaRPr>
          </a:p>
        </p:txBody>
      </p:sp>
      <p:sp>
        <p:nvSpPr>
          <p:cNvPr id="4" name="Slide Number Placeholder 3"/>
          <p:cNvSpPr>
            <a:spLocks noGrp="1"/>
          </p:cNvSpPr>
          <p:nvPr>
            <p:ph type="sldNum" sz="quarter" idx="5"/>
          </p:nvPr>
        </p:nvSpPr>
        <p:spPr/>
        <p:txBody>
          <a:bodyPr/>
          <a:lstStyle/>
          <a:p>
            <a:fld id="{20E9140C-2C58-4C46-BC63-4348D42211EC}" type="slidenum">
              <a:rPr lang="fr-FR" smtClean="0"/>
              <a:t>46</a:t>
            </a:fld>
            <a:endParaRPr lang="fr-FR"/>
          </a:p>
        </p:txBody>
      </p:sp>
    </p:spTree>
    <p:extLst>
      <p:ext uri="{BB962C8B-B14F-4D97-AF65-F5344CB8AC3E}">
        <p14:creationId xmlns:p14="http://schemas.microsoft.com/office/powerpoint/2010/main" val="247413097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b="0" dirty="0">
                <a:solidFill>
                  <a:srgbClr val="D4D4D4"/>
                </a:solidFill>
                <a:effectLst/>
                <a:latin typeface="Consolas" panose="020B0609020204030204" pitchFamily="49" charset="0"/>
              </a:rPr>
              <a:t>« L'automatisation du transport des grains de café à travers le monde est meilleure et plus fiable que le type d'outils que nous utilisons pour livrer du logiciel. C'est assez embarrassant.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b="0" dirty="0">
              <a:solidFill>
                <a:srgbClr val="D4D4D4"/>
              </a:solidFill>
              <a:effectLst/>
              <a:latin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b="0" dirty="0">
                <a:solidFill>
                  <a:srgbClr val="D4D4D4"/>
                </a:solidFill>
                <a:effectLst/>
                <a:latin typeface="Consolas" panose="020B0609020204030204" pitchFamily="49" charset="0"/>
              </a:rPr>
              <a:t>En résumé : </a:t>
            </a:r>
            <a:r>
              <a:rPr lang="fr-FR" b="1" dirty="0">
                <a:solidFill>
                  <a:srgbClr val="D4D4D4"/>
                </a:solidFill>
                <a:effectLst/>
                <a:latin typeface="Consolas" panose="020B0609020204030204" pitchFamily="49" charset="0"/>
              </a:rPr>
              <a:t>Livrer est galère, il faut industrialiser les choses</a:t>
            </a:r>
          </a:p>
        </p:txBody>
      </p:sp>
      <p:sp>
        <p:nvSpPr>
          <p:cNvPr id="4" name="Slide Number Placeholder 3"/>
          <p:cNvSpPr>
            <a:spLocks noGrp="1"/>
          </p:cNvSpPr>
          <p:nvPr>
            <p:ph type="sldNum" sz="quarter" idx="5"/>
          </p:nvPr>
        </p:nvSpPr>
        <p:spPr/>
        <p:txBody>
          <a:bodyPr/>
          <a:lstStyle/>
          <a:p>
            <a:fld id="{20E9140C-2C58-4C46-BC63-4348D42211EC}" type="slidenum">
              <a:rPr lang="fr-FR" smtClean="0"/>
              <a:t>47</a:t>
            </a:fld>
            <a:endParaRPr lang="fr-FR"/>
          </a:p>
        </p:txBody>
      </p:sp>
    </p:spTree>
    <p:extLst>
      <p:ext uri="{BB962C8B-B14F-4D97-AF65-F5344CB8AC3E}">
        <p14:creationId xmlns:p14="http://schemas.microsoft.com/office/powerpoint/2010/main" val="356570934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b="0" dirty="0">
                <a:solidFill>
                  <a:srgbClr val="D4D4D4"/>
                </a:solidFill>
                <a:effectLst/>
                <a:latin typeface="Consolas" panose="020B0609020204030204" pitchFamily="49" charset="0"/>
              </a:rPr>
              <a:t>« L'automatisation du transport des grains de café à travers le monde est meilleure et plus fiable que le type d'outils que nous utilisons pour livrer du logiciel. C'est assez embarrassant.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b="0" dirty="0">
              <a:solidFill>
                <a:srgbClr val="D4D4D4"/>
              </a:solidFill>
              <a:effectLst/>
              <a:latin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b="0" dirty="0">
                <a:solidFill>
                  <a:srgbClr val="D4D4D4"/>
                </a:solidFill>
                <a:effectLst/>
                <a:latin typeface="Consolas" panose="020B0609020204030204" pitchFamily="49" charset="0"/>
              </a:rPr>
              <a:t>En résumé : </a:t>
            </a:r>
            <a:r>
              <a:rPr lang="fr-FR" b="1" dirty="0">
                <a:solidFill>
                  <a:srgbClr val="D4D4D4"/>
                </a:solidFill>
                <a:effectLst/>
                <a:latin typeface="Consolas" panose="020B0609020204030204" pitchFamily="49" charset="0"/>
              </a:rPr>
              <a:t>Livrer est galère, il faut industrialiser les choses</a:t>
            </a:r>
          </a:p>
        </p:txBody>
      </p:sp>
      <p:sp>
        <p:nvSpPr>
          <p:cNvPr id="4" name="Slide Number Placeholder 3"/>
          <p:cNvSpPr>
            <a:spLocks noGrp="1"/>
          </p:cNvSpPr>
          <p:nvPr>
            <p:ph type="sldNum" sz="quarter" idx="5"/>
          </p:nvPr>
        </p:nvSpPr>
        <p:spPr/>
        <p:txBody>
          <a:bodyPr/>
          <a:lstStyle/>
          <a:p>
            <a:fld id="{20E9140C-2C58-4C46-BC63-4348D42211EC}" type="slidenum">
              <a:rPr lang="fr-FR" smtClean="0"/>
              <a:t>48</a:t>
            </a:fld>
            <a:endParaRPr lang="fr-FR"/>
          </a:p>
        </p:txBody>
      </p:sp>
    </p:spTree>
    <p:extLst>
      <p:ext uri="{BB962C8B-B14F-4D97-AF65-F5344CB8AC3E}">
        <p14:creationId xmlns:p14="http://schemas.microsoft.com/office/powerpoint/2010/main" val="206936644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b="0" dirty="0">
                <a:solidFill>
                  <a:srgbClr val="D4D4D4"/>
                </a:solidFill>
                <a:effectLst/>
                <a:latin typeface="Consolas" panose="020B0609020204030204" pitchFamily="49" charset="0"/>
              </a:rPr>
              <a:t>Avec </a:t>
            </a:r>
            <a:r>
              <a:rPr lang="fr-FR" b="0" dirty="0" err="1">
                <a:solidFill>
                  <a:srgbClr val="D4D4D4"/>
                </a:solidFill>
                <a:effectLst/>
                <a:latin typeface="Consolas" panose="020B0609020204030204" pitchFamily="49" charset="0"/>
              </a:rPr>
              <a:t>Warden</a:t>
            </a:r>
            <a:r>
              <a:rPr lang="fr-FR" b="0" dirty="0">
                <a:solidFill>
                  <a:srgbClr val="D4D4D4"/>
                </a:solidFill>
                <a:effectLst/>
                <a:latin typeface="Consolas" panose="020B0609020204030204" pitchFamily="49" charset="0"/>
              </a:rPr>
              <a:t> puis Docker on est rentré dans l’aire de la simplification, de l’industrialisation : on veut rationaliser pour simplifier et industrialiser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b="0" dirty="0">
              <a:solidFill>
                <a:srgbClr val="D4D4D4"/>
              </a:solidFill>
              <a:effectLst/>
              <a:latin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b="0" dirty="0">
                <a:solidFill>
                  <a:srgbClr val="D4D4D4"/>
                </a:solidFill>
                <a:effectLst/>
                <a:latin typeface="Consolas" panose="020B0609020204030204" pitchFamily="49" charset="0"/>
              </a:rPr>
              <a:t>Volonté de Docker : </a:t>
            </a:r>
            <a:r>
              <a:rPr lang="fr-FR" b="1" i="0" dirty="0">
                <a:solidFill>
                  <a:srgbClr val="FF6A00"/>
                </a:solidFill>
                <a:effectLst/>
                <a:latin typeface="Source Sans Pro" panose="020B0503030403020204" pitchFamily="34" charset="0"/>
              </a:rPr>
              <a:t>pouvoir systématiquement livrer ("</a:t>
            </a:r>
            <a:r>
              <a:rPr lang="fr-FR" b="1" i="0" dirty="0" err="1">
                <a:solidFill>
                  <a:srgbClr val="FF6A00"/>
                </a:solidFill>
                <a:effectLst/>
                <a:latin typeface="Source Sans Pro" panose="020B0503030403020204" pitchFamily="34" charset="0"/>
              </a:rPr>
              <a:t>shipper</a:t>
            </a:r>
            <a:r>
              <a:rPr lang="fr-FR" b="1" i="0" dirty="0">
                <a:solidFill>
                  <a:srgbClr val="FF6A00"/>
                </a:solidFill>
                <a:effectLst/>
                <a:latin typeface="Source Sans Pro" panose="020B0503030403020204" pitchFamily="34" charset="0"/>
              </a:rPr>
              <a:t>")</a:t>
            </a:r>
            <a:r>
              <a:rPr lang="fr-FR" b="0" i="0" dirty="0">
                <a:solidFill>
                  <a:srgbClr val="222222"/>
                </a:solidFill>
                <a:effectLst/>
                <a:latin typeface="Source Sans Pro" panose="020B0503030403020204" pitchFamily="34" charset="0"/>
              </a:rPr>
              <a:t> une application "de A à B" de façon </a:t>
            </a:r>
            <a:r>
              <a:rPr lang="fr-FR" b="1" i="0" dirty="0">
                <a:solidFill>
                  <a:srgbClr val="FF6A00"/>
                </a:solidFill>
                <a:effectLst/>
                <a:latin typeface="Source Sans Pro" panose="020B0503030403020204" pitchFamily="34" charset="0"/>
              </a:rPr>
              <a:t>fiable</a:t>
            </a:r>
            <a:r>
              <a:rPr lang="fr-FR" b="0" i="0" dirty="0">
                <a:solidFill>
                  <a:srgbClr val="222222"/>
                </a:solidFill>
                <a:effectLst/>
                <a:latin typeface="Source Sans Pro" panose="020B0503030403020204" pitchFamily="34" charset="0"/>
              </a:rPr>
              <a:t> et </a:t>
            </a:r>
            <a:r>
              <a:rPr lang="fr-FR" b="1" i="0" dirty="0">
                <a:solidFill>
                  <a:srgbClr val="FF6A00"/>
                </a:solidFill>
                <a:effectLst/>
                <a:latin typeface="Source Sans Pro" panose="020B0503030403020204" pitchFamily="34" charset="0"/>
              </a:rPr>
              <a:t>automatique</a:t>
            </a:r>
            <a:r>
              <a:rPr lang="fr-FR" b="0" i="0" dirty="0">
                <a:solidFill>
                  <a:srgbClr val="222222"/>
                </a:solidFill>
                <a:effectLst/>
                <a:latin typeface="Source Sans Pro" panose="020B0503030403020204" pitchFamily="34" charset="0"/>
              </a:rPr>
              <a:t>, sans avoir de question à se poser.</a:t>
            </a:r>
            <a:endParaRPr lang="fr-FR" b="1" dirty="0">
              <a:solidFill>
                <a:srgbClr val="D4D4D4"/>
              </a:solidFill>
              <a:effectLst/>
              <a:latin typeface="Consolas" panose="020B0609020204030204" pitchFamily="49" charset="0"/>
            </a:endParaRPr>
          </a:p>
        </p:txBody>
      </p:sp>
      <p:sp>
        <p:nvSpPr>
          <p:cNvPr id="4" name="Slide Number Placeholder 3"/>
          <p:cNvSpPr>
            <a:spLocks noGrp="1"/>
          </p:cNvSpPr>
          <p:nvPr>
            <p:ph type="sldNum" sz="quarter" idx="5"/>
          </p:nvPr>
        </p:nvSpPr>
        <p:spPr/>
        <p:txBody>
          <a:bodyPr/>
          <a:lstStyle/>
          <a:p>
            <a:fld id="{20E9140C-2C58-4C46-BC63-4348D42211EC}" type="slidenum">
              <a:rPr lang="fr-FR" smtClean="0"/>
              <a:t>49</a:t>
            </a:fld>
            <a:endParaRPr lang="fr-FR"/>
          </a:p>
        </p:txBody>
      </p:sp>
    </p:spTree>
    <p:extLst>
      <p:ext uri="{BB962C8B-B14F-4D97-AF65-F5344CB8AC3E}">
        <p14:creationId xmlns:p14="http://schemas.microsoft.com/office/powerpoint/2010/main" val="20217507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b="0" dirty="0">
                <a:solidFill>
                  <a:srgbClr val="D4D4D4"/>
                </a:solidFill>
                <a:effectLst/>
                <a:latin typeface="Consolas" panose="020B0609020204030204" pitchFamily="49" charset="0"/>
              </a:rPr>
              <a:t>Petit disclaimer avant d'aller plus loin : </a:t>
            </a:r>
            <a:r>
              <a:rPr lang="fr-FR" b="1" dirty="0">
                <a:solidFill>
                  <a:srgbClr val="D4D4D4"/>
                </a:solidFill>
                <a:effectLst/>
                <a:latin typeface="Consolas" panose="020B0609020204030204" pitchFamily="49" charset="0"/>
              </a:rPr>
              <a:t>on ne va PAS expliquer comment se servir de Docker, </a:t>
            </a:r>
            <a:r>
              <a:rPr lang="fr-FR" b="1" dirty="0" err="1">
                <a:solidFill>
                  <a:srgbClr val="D4D4D4"/>
                </a:solidFill>
                <a:effectLst/>
                <a:latin typeface="Consolas" panose="020B0609020204030204" pitchFamily="49" charset="0"/>
              </a:rPr>
              <a:t>Kubernetes</a:t>
            </a:r>
            <a:r>
              <a:rPr lang="fr-FR" b="1" dirty="0">
                <a:solidFill>
                  <a:srgbClr val="D4D4D4"/>
                </a:solidFill>
                <a:effectLst/>
                <a:latin typeface="Consolas" panose="020B0609020204030204" pitchFamily="49" charset="0"/>
              </a:rPr>
              <a:t> ou </a:t>
            </a:r>
            <a:r>
              <a:rPr lang="fr-FR" b="1" dirty="0" err="1">
                <a:solidFill>
                  <a:srgbClr val="D4D4D4"/>
                </a:solidFill>
                <a:effectLst/>
                <a:latin typeface="Consolas" panose="020B0609020204030204" pitchFamily="49" charset="0"/>
              </a:rPr>
              <a:t>WebAssembly</a:t>
            </a:r>
            <a:r>
              <a:rPr lang="fr-FR" b="0" dirty="0">
                <a:solidFill>
                  <a:srgbClr val="D4D4D4"/>
                </a:solidFill>
                <a:effectLst/>
                <a:latin typeface="Consolas" panose="020B0609020204030204" pitchFamily="49" charset="0"/>
              </a:rPr>
              <a:t> durant ce talk.</a:t>
            </a:r>
          </a:p>
          <a:p>
            <a:endParaRPr lang="fr-FR" b="0" dirty="0">
              <a:solidFill>
                <a:srgbClr val="D4D4D4"/>
              </a:solidFill>
              <a:effectLst/>
              <a:latin typeface="Consolas" panose="020B0609020204030204" pitchFamily="49" charset="0"/>
            </a:endParaRPr>
          </a:p>
          <a:p>
            <a:r>
              <a:rPr lang="fr-FR" b="0" dirty="0">
                <a:solidFill>
                  <a:srgbClr val="D4D4D4"/>
                </a:solidFill>
                <a:effectLst/>
                <a:latin typeface="Consolas" panose="020B0609020204030204" pitchFamily="49" charset="0"/>
              </a:rPr>
              <a:t>Le but est vraiment de se concentrer sur </a:t>
            </a:r>
            <a:r>
              <a:rPr lang="fr-FR" b="1" dirty="0">
                <a:solidFill>
                  <a:srgbClr val="D4D4D4"/>
                </a:solidFill>
                <a:effectLst/>
                <a:latin typeface="Consolas" panose="020B0609020204030204" pitchFamily="49" charset="0"/>
              </a:rPr>
              <a:t>l'enchaînement des progrès technologiques</a:t>
            </a:r>
            <a:r>
              <a:rPr lang="fr-FR" b="0" dirty="0">
                <a:solidFill>
                  <a:srgbClr val="D4D4D4"/>
                </a:solidFill>
                <a:effectLst/>
                <a:latin typeface="Consolas" panose="020B0609020204030204" pitchFamily="49" charset="0"/>
              </a:rPr>
              <a:t> au cours des années.</a:t>
            </a:r>
          </a:p>
          <a:p>
            <a:endParaRPr lang="fr-FR" dirty="0"/>
          </a:p>
          <a:p>
            <a:r>
              <a:rPr lang="fr-FR" b="0" dirty="0">
                <a:solidFill>
                  <a:srgbClr val="D4D4D4"/>
                </a:solidFill>
                <a:effectLst/>
                <a:latin typeface="Consolas" panose="020B0609020204030204" pitchFamily="49" charset="0"/>
              </a:rPr>
              <a:t>Autre point : n'allez surtout pas croire que je suis un spécialiste de chaque technologie présentée.</a:t>
            </a:r>
          </a:p>
          <a:p>
            <a:r>
              <a:rPr lang="fr-FR" b="0" dirty="0">
                <a:solidFill>
                  <a:srgbClr val="D4D4D4"/>
                </a:solidFill>
                <a:effectLst/>
                <a:latin typeface="Consolas" panose="020B0609020204030204" pitchFamily="49" charset="0"/>
              </a:rPr>
              <a:t>Il y aura donc des </a:t>
            </a:r>
            <a:r>
              <a:rPr lang="fr-FR" b="1" dirty="0">
                <a:solidFill>
                  <a:srgbClr val="D4D4D4"/>
                </a:solidFill>
                <a:effectLst/>
                <a:latin typeface="Consolas" panose="020B0609020204030204" pitchFamily="49" charset="0"/>
              </a:rPr>
              <a:t>slides verbeux</a:t>
            </a:r>
            <a:r>
              <a:rPr lang="fr-FR" b="0" dirty="0">
                <a:solidFill>
                  <a:srgbClr val="D4D4D4"/>
                </a:solidFill>
                <a:effectLst/>
                <a:latin typeface="Consolas" panose="020B0609020204030204" pitchFamily="49" charset="0"/>
              </a:rPr>
              <a:t>, car je ne suis tout simplement </a:t>
            </a:r>
            <a:r>
              <a:rPr lang="fr-FR" b="1" dirty="0">
                <a:solidFill>
                  <a:srgbClr val="D4D4D4"/>
                </a:solidFill>
                <a:effectLst/>
                <a:latin typeface="Consolas" panose="020B0609020204030204" pitchFamily="49" charset="0"/>
              </a:rPr>
              <a:t>pas capable de tout retenir</a:t>
            </a:r>
            <a:r>
              <a:rPr lang="fr-FR" b="0" dirty="0">
                <a:solidFill>
                  <a:srgbClr val="D4D4D4"/>
                </a:solidFill>
                <a:effectLst/>
                <a:latin typeface="Consolas" panose="020B0609020204030204" pitchFamily="49" charset="0"/>
              </a:rPr>
              <a:t>.</a:t>
            </a:r>
          </a:p>
          <a:p>
            <a:endParaRPr lang="fr-FR" b="0" dirty="0">
              <a:solidFill>
                <a:srgbClr val="D4D4D4"/>
              </a:solidFill>
              <a:effectLst/>
              <a:latin typeface="Consolas" panose="020B0609020204030204" pitchFamily="49" charset="0"/>
            </a:endParaRPr>
          </a:p>
        </p:txBody>
      </p:sp>
      <p:sp>
        <p:nvSpPr>
          <p:cNvPr id="4" name="Slide Number Placeholder 3"/>
          <p:cNvSpPr>
            <a:spLocks noGrp="1"/>
          </p:cNvSpPr>
          <p:nvPr>
            <p:ph type="sldNum" sz="quarter" idx="5"/>
          </p:nvPr>
        </p:nvSpPr>
        <p:spPr/>
        <p:txBody>
          <a:bodyPr/>
          <a:lstStyle/>
          <a:p>
            <a:fld id="{20E9140C-2C58-4C46-BC63-4348D42211EC}" type="slidenum">
              <a:rPr lang="fr-FR" smtClean="0"/>
              <a:t>5</a:t>
            </a:fld>
            <a:endParaRPr lang="fr-FR"/>
          </a:p>
        </p:txBody>
      </p:sp>
    </p:spTree>
    <p:extLst>
      <p:ext uri="{BB962C8B-B14F-4D97-AF65-F5344CB8AC3E}">
        <p14:creationId xmlns:p14="http://schemas.microsoft.com/office/powerpoint/2010/main" val="133163532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fr-FR" b="1" dirty="0">
              <a:solidFill>
                <a:srgbClr val="D4D4D4"/>
              </a:solidFill>
              <a:effectLst/>
              <a:latin typeface="Consolas" panose="020B0609020204030204" pitchFamily="49" charset="0"/>
            </a:endParaRPr>
          </a:p>
        </p:txBody>
      </p:sp>
      <p:sp>
        <p:nvSpPr>
          <p:cNvPr id="4" name="Slide Number Placeholder 3"/>
          <p:cNvSpPr>
            <a:spLocks noGrp="1"/>
          </p:cNvSpPr>
          <p:nvPr>
            <p:ph type="sldNum" sz="quarter" idx="5"/>
          </p:nvPr>
        </p:nvSpPr>
        <p:spPr/>
        <p:txBody>
          <a:bodyPr/>
          <a:lstStyle/>
          <a:p>
            <a:fld id="{20E9140C-2C58-4C46-BC63-4348D42211EC}" type="slidenum">
              <a:rPr lang="fr-FR" smtClean="0"/>
              <a:t>50</a:t>
            </a:fld>
            <a:endParaRPr lang="fr-FR"/>
          </a:p>
        </p:txBody>
      </p:sp>
    </p:spTree>
    <p:extLst>
      <p:ext uri="{BB962C8B-B14F-4D97-AF65-F5344CB8AC3E}">
        <p14:creationId xmlns:p14="http://schemas.microsoft.com/office/powerpoint/2010/main" val="228233972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fr-FR" b="1" dirty="0">
              <a:solidFill>
                <a:srgbClr val="D4D4D4"/>
              </a:solidFill>
              <a:effectLst/>
              <a:latin typeface="Consolas" panose="020B0609020204030204" pitchFamily="49" charset="0"/>
            </a:endParaRPr>
          </a:p>
        </p:txBody>
      </p:sp>
      <p:sp>
        <p:nvSpPr>
          <p:cNvPr id="4" name="Slide Number Placeholder 3"/>
          <p:cNvSpPr>
            <a:spLocks noGrp="1"/>
          </p:cNvSpPr>
          <p:nvPr>
            <p:ph type="sldNum" sz="quarter" idx="5"/>
          </p:nvPr>
        </p:nvSpPr>
        <p:spPr/>
        <p:txBody>
          <a:bodyPr/>
          <a:lstStyle/>
          <a:p>
            <a:fld id="{20E9140C-2C58-4C46-BC63-4348D42211EC}" type="slidenum">
              <a:rPr lang="fr-FR" smtClean="0"/>
              <a:t>51</a:t>
            </a:fld>
            <a:endParaRPr lang="fr-FR"/>
          </a:p>
        </p:txBody>
      </p:sp>
    </p:spTree>
    <p:extLst>
      <p:ext uri="{BB962C8B-B14F-4D97-AF65-F5344CB8AC3E}">
        <p14:creationId xmlns:p14="http://schemas.microsoft.com/office/powerpoint/2010/main" val="340344437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fr-FR" b="1" dirty="0">
              <a:solidFill>
                <a:srgbClr val="D4D4D4"/>
              </a:solidFill>
              <a:effectLst/>
              <a:latin typeface="Consolas" panose="020B0609020204030204" pitchFamily="49" charset="0"/>
            </a:endParaRPr>
          </a:p>
        </p:txBody>
      </p:sp>
      <p:sp>
        <p:nvSpPr>
          <p:cNvPr id="4" name="Slide Number Placeholder 3"/>
          <p:cNvSpPr>
            <a:spLocks noGrp="1"/>
          </p:cNvSpPr>
          <p:nvPr>
            <p:ph type="sldNum" sz="quarter" idx="5"/>
          </p:nvPr>
        </p:nvSpPr>
        <p:spPr/>
        <p:txBody>
          <a:bodyPr/>
          <a:lstStyle/>
          <a:p>
            <a:fld id="{20E9140C-2C58-4C46-BC63-4348D42211EC}" type="slidenum">
              <a:rPr lang="fr-FR" smtClean="0"/>
              <a:t>52</a:t>
            </a:fld>
            <a:endParaRPr lang="fr-FR"/>
          </a:p>
        </p:txBody>
      </p:sp>
    </p:spTree>
    <p:extLst>
      <p:ext uri="{BB962C8B-B14F-4D97-AF65-F5344CB8AC3E}">
        <p14:creationId xmlns:p14="http://schemas.microsoft.com/office/powerpoint/2010/main" val="20093850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fr-FR" sz="200" b="0" dirty="0">
              <a:solidFill>
                <a:srgbClr val="D4D4D4"/>
              </a:solidFill>
              <a:effectLst/>
              <a:latin typeface="Consolas" panose="020B0609020204030204" pitchFamily="49" charset="0"/>
            </a:endParaRPr>
          </a:p>
        </p:txBody>
      </p:sp>
      <p:sp>
        <p:nvSpPr>
          <p:cNvPr id="4" name="Slide Number Placeholder 3"/>
          <p:cNvSpPr>
            <a:spLocks noGrp="1"/>
          </p:cNvSpPr>
          <p:nvPr>
            <p:ph type="sldNum" sz="quarter" idx="5"/>
          </p:nvPr>
        </p:nvSpPr>
        <p:spPr/>
        <p:txBody>
          <a:bodyPr/>
          <a:lstStyle/>
          <a:p>
            <a:fld id="{20E9140C-2C58-4C46-BC63-4348D42211EC}" type="slidenum">
              <a:rPr lang="fr-FR" smtClean="0"/>
              <a:t>53</a:t>
            </a:fld>
            <a:endParaRPr lang="fr-FR"/>
          </a:p>
        </p:txBody>
      </p:sp>
    </p:spTree>
    <p:extLst>
      <p:ext uri="{BB962C8B-B14F-4D97-AF65-F5344CB8AC3E}">
        <p14:creationId xmlns:p14="http://schemas.microsoft.com/office/powerpoint/2010/main" val="74451777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fr-FR" b="0" dirty="0">
              <a:solidFill>
                <a:srgbClr val="D4D4D4"/>
              </a:solidFill>
              <a:effectLst/>
              <a:latin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fr-FR" b="0" dirty="0">
              <a:solidFill>
                <a:srgbClr val="D4D4D4"/>
              </a:solidFill>
              <a:effectLst/>
              <a:latin typeface="Consolas" panose="020B0609020204030204" pitchFamily="49" charset="0"/>
            </a:endParaRPr>
          </a:p>
        </p:txBody>
      </p:sp>
      <p:sp>
        <p:nvSpPr>
          <p:cNvPr id="4" name="Slide Number Placeholder 3"/>
          <p:cNvSpPr>
            <a:spLocks noGrp="1"/>
          </p:cNvSpPr>
          <p:nvPr>
            <p:ph type="sldNum" sz="quarter" idx="5"/>
          </p:nvPr>
        </p:nvSpPr>
        <p:spPr/>
        <p:txBody>
          <a:bodyPr/>
          <a:lstStyle/>
          <a:p>
            <a:fld id="{20E9140C-2C58-4C46-BC63-4348D42211EC}" type="slidenum">
              <a:rPr lang="fr-FR" smtClean="0"/>
              <a:t>54</a:t>
            </a:fld>
            <a:endParaRPr lang="fr-FR"/>
          </a:p>
        </p:txBody>
      </p:sp>
    </p:spTree>
    <p:extLst>
      <p:ext uri="{BB962C8B-B14F-4D97-AF65-F5344CB8AC3E}">
        <p14:creationId xmlns:p14="http://schemas.microsoft.com/office/powerpoint/2010/main" val="279440407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fr-FR" b="0" dirty="0">
              <a:solidFill>
                <a:srgbClr val="D4D4D4"/>
              </a:solidFill>
              <a:effectLst/>
              <a:latin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fr-FR" b="0" dirty="0">
              <a:solidFill>
                <a:srgbClr val="D4D4D4"/>
              </a:solidFill>
              <a:effectLst/>
              <a:latin typeface="Consolas" panose="020B0609020204030204" pitchFamily="49" charset="0"/>
            </a:endParaRPr>
          </a:p>
        </p:txBody>
      </p:sp>
      <p:sp>
        <p:nvSpPr>
          <p:cNvPr id="4" name="Slide Number Placeholder 3"/>
          <p:cNvSpPr>
            <a:spLocks noGrp="1"/>
          </p:cNvSpPr>
          <p:nvPr>
            <p:ph type="sldNum" sz="quarter" idx="5"/>
          </p:nvPr>
        </p:nvSpPr>
        <p:spPr/>
        <p:txBody>
          <a:bodyPr/>
          <a:lstStyle/>
          <a:p>
            <a:fld id="{20E9140C-2C58-4C46-BC63-4348D42211EC}" type="slidenum">
              <a:rPr lang="fr-FR" smtClean="0"/>
              <a:t>55</a:t>
            </a:fld>
            <a:endParaRPr lang="fr-FR"/>
          </a:p>
        </p:txBody>
      </p:sp>
    </p:spTree>
    <p:extLst>
      <p:ext uri="{BB962C8B-B14F-4D97-AF65-F5344CB8AC3E}">
        <p14:creationId xmlns:p14="http://schemas.microsoft.com/office/powerpoint/2010/main" val="206264346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fr-FR" b="1" dirty="0">
              <a:solidFill>
                <a:srgbClr val="D4D4D4"/>
              </a:solidFill>
              <a:effectLst/>
              <a:latin typeface="Consolas" panose="020B0609020204030204" pitchFamily="49" charset="0"/>
            </a:endParaRPr>
          </a:p>
        </p:txBody>
      </p:sp>
      <p:sp>
        <p:nvSpPr>
          <p:cNvPr id="4" name="Slide Number Placeholder 3"/>
          <p:cNvSpPr>
            <a:spLocks noGrp="1"/>
          </p:cNvSpPr>
          <p:nvPr>
            <p:ph type="sldNum" sz="quarter" idx="5"/>
          </p:nvPr>
        </p:nvSpPr>
        <p:spPr/>
        <p:txBody>
          <a:bodyPr/>
          <a:lstStyle/>
          <a:p>
            <a:fld id="{20E9140C-2C58-4C46-BC63-4348D42211EC}" type="slidenum">
              <a:rPr lang="fr-FR" smtClean="0"/>
              <a:t>56</a:t>
            </a:fld>
            <a:endParaRPr lang="fr-FR"/>
          </a:p>
        </p:txBody>
      </p:sp>
    </p:spTree>
    <p:extLst>
      <p:ext uri="{BB962C8B-B14F-4D97-AF65-F5344CB8AC3E}">
        <p14:creationId xmlns:p14="http://schemas.microsoft.com/office/powerpoint/2010/main" val="5690933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fr-FR" b="1" dirty="0">
              <a:solidFill>
                <a:srgbClr val="D4D4D4"/>
              </a:solidFill>
              <a:effectLst/>
              <a:latin typeface="Consolas" panose="020B0609020204030204" pitchFamily="49" charset="0"/>
            </a:endParaRPr>
          </a:p>
        </p:txBody>
      </p:sp>
      <p:sp>
        <p:nvSpPr>
          <p:cNvPr id="4" name="Slide Number Placeholder 3"/>
          <p:cNvSpPr>
            <a:spLocks noGrp="1"/>
          </p:cNvSpPr>
          <p:nvPr>
            <p:ph type="sldNum" sz="quarter" idx="5"/>
          </p:nvPr>
        </p:nvSpPr>
        <p:spPr/>
        <p:txBody>
          <a:bodyPr/>
          <a:lstStyle/>
          <a:p>
            <a:fld id="{20E9140C-2C58-4C46-BC63-4348D42211EC}" type="slidenum">
              <a:rPr lang="fr-FR" smtClean="0"/>
              <a:t>57</a:t>
            </a:fld>
            <a:endParaRPr lang="fr-FR"/>
          </a:p>
        </p:txBody>
      </p:sp>
    </p:spTree>
    <p:extLst>
      <p:ext uri="{BB962C8B-B14F-4D97-AF65-F5344CB8AC3E}">
        <p14:creationId xmlns:p14="http://schemas.microsoft.com/office/powerpoint/2010/main" val="41037443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fr-FR" b="1" dirty="0">
              <a:solidFill>
                <a:srgbClr val="D4D4D4"/>
              </a:solidFill>
              <a:effectLst/>
              <a:latin typeface="Consolas" panose="020B0609020204030204" pitchFamily="49" charset="0"/>
            </a:endParaRPr>
          </a:p>
        </p:txBody>
      </p:sp>
      <p:sp>
        <p:nvSpPr>
          <p:cNvPr id="4" name="Slide Number Placeholder 3"/>
          <p:cNvSpPr>
            <a:spLocks noGrp="1"/>
          </p:cNvSpPr>
          <p:nvPr>
            <p:ph type="sldNum" sz="quarter" idx="5"/>
          </p:nvPr>
        </p:nvSpPr>
        <p:spPr/>
        <p:txBody>
          <a:bodyPr/>
          <a:lstStyle/>
          <a:p>
            <a:fld id="{20E9140C-2C58-4C46-BC63-4348D42211EC}" type="slidenum">
              <a:rPr lang="fr-FR" smtClean="0"/>
              <a:t>58</a:t>
            </a:fld>
            <a:endParaRPr lang="fr-FR"/>
          </a:p>
        </p:txBody>
      </p:sp>
    </p:spTree>
    <p:extLst>
      <p:ext uri="{BB962C8B-B14F-4D97-AF65-F5344CB8AC3E}">
        <p14:creationId xmlns:p14="http://schemas.microsoft.com/office/powerpoint/2010/main" val="328969884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fr-FR" b="1" dirty="0">
              <a:solidFill>
                <a:srgbClr val="D4D4D4"/>
              </a:solidFill>
              <a:effectLst/>
              <a:latin typeface="Consolas" panose="020B0609020204030204" pitchFamily="49" charset="0"/>
            </a:endParaRPr>
          </a:p>
        </p:txBody>
      </p:sp>
      <p:sp>
        <p:nvSpPr>
          <p:cNvPr id="4" name="Slide Number Placeholder 3"/>
          <p:cNvSpPr>
            <a:spLocks noGrp="1"/>
          </p:cNvSpPr>
          <p:nvPr>
            <p:ph type="sldNum" sz="quarter" idx="5"/>
          </p:nvPr>
        </p:nvSpPr>
        <p:spPr/>
        <p:txBody>
          <a:bodyPr/>
          <a:lstStyle/>
          <a:p>
            <a:fld id="{20E9140C-2C58-4C46-BC63-4348D42211EC}" type="slidenum">
              <a:rPr lang="fr-FR" smtClean="0"/>
              <a:t>59</a:t>
            </a:fld>
            <a:endParaRPr lang="fr-FR"/>
          </a:p>
        </p:txBody>
      </p:sp>
    </p:spTree>
    <p:extLst>
      <p:ext uri="{BB962C8B-B14F-4D97-AF65-F5344CB8AC3E}">
        <p14:creationId xmlns:p14="http://schemas.microsoft.com/office/powerpoint/2010/main" val="31150883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b="0" dirty="0">
                <a:solidFill>
                  <a:srgbClr val="D4D4D4"/>
                </a:solidFill>
                <a:effectLst/>
                <a:latin typeface="Consolas" panose="020B0609020204030204" pitchFamily="49" charset="0"/>
              </a:rPr>
              <a:t>Donc en termes de plan, les choses sont simples : dans ce talk, il sera question de dates.</a:t>
            </a:r>
          </a:p>
          <a:p>
            <a:r>
              <a:rPr lang="fr-FR" b="0" dirty="0">
                <a:solidFill>
                  <a:srgbClr val="D4D4D4"/>
                </a:solidFill>
                <a:effectLst/>
                <a:latin typeface="Consolas" panose="020B0609020204030204" pitchFamily="49" charset="0"/>
              </a:rPr>
              <a:t>Et dans l'histoire de la conteneurisation depuis les années 70s, des dates il y en a eu beaucoup... VRAIMENT beaucoup...</a:t>
            </a:r>
          </a:p>
          <a:p>
            <a:br>
              <a:rPr lang="fr-FR" b="0" dirty="0">
                <a:solidFill>
                  <a:srgbClr val="D4D4D4"/>
                </a:solidFill>
                <a:effectLst/>
                <a:latin typeface="Consolas" panose="020B0609020204030204" pitchFamily="49" charset="0"/>
              </a:rPr>
            </a:br>
            <a:r>
              <a:rPr lang="fr-FR" b="0" dirty="0">
                <a:solidFill>
                  <a:srgbClr val="D4D4D4"/>
                </a:solidFill>
                <a:effectLst/>
                <a:latin typeface="Consolas" panose="020B0609020204030204" pitchFamily="49" charset="0"/>
              </a:rPr>
              <a:t>En fait, des dates, il y en a trop, on ne pourra pas entrer dans les détails de chacune, on va </a:t>
            </a:r>
            <a:r>
              <a:rPr lang="fr-FR" b="1" dirty="0">
                <a:solidFill>
                  <a:srgbClr val="569CD6"/>
                </a:solidFill>
                <a:effectLst/>
                <a:latin typeface="Consolas" panose="020B0609020204030204" pitchFamily="49" charset="0"/>
              </a:rPr>
              <a:t>se concentrer sur les plus importantes</a:t>
            </a:r>
            <a:r>
              <a:rPr lang="fr-FR" b="0" dirty="0">
                <a:solidFill>
                  <a:srgbClr val="D4D4D4"/>
                </a:solidFill>
                <a:effectLst/>
                <a:latin typeface="Consolas" panose="020B0609020204030204" pitchFamily="49" charset="0"/>
              </a:rPr>
              <a:t>.</a:t>
            </a:r>
          </a:p>
          <a:p>
            <a:br>
              <a:rPr lang="fr-FR" b="0" dirty="0">
                <a:solidFill>
                  <a:srgbClr val="D4D4D4"/>
                </a:solidFill>
                <a:effectLst/>
                <a:latin typeface="Consolas" panose="020B0609020204030204" pitchFamily="49" charset="0"/>
              </a:rPr>
            </a:br>
            <a:r>
              <a:rPr lang="fr-FR" b="0" dirty="0">
                <a:solidFill>
                  <a:srgbClr val="D4D4D4"/>
                </a:solidFill>
                <a:effectLst/>
                <a:latin typeface="Consolas" panose="020B0609020204030204" pitchFamily="49" charset="0"/>
              </a:rPr>
              <a:t>PAR CONTRE, en </a:t>
            </a:r>
            <a:r>
              <a:rPr lang="fr-FR" b="1" dirty="0">
                <a:solidFill>
                  <a:srgbClr val="569CD6"/>
                </a:solidFill>
                <a:effectLst/>
                <a:latin typeface="Consolas" panose="020B0609020204030204" pitchFamily="49" charset="0"/>
              </a:rPr>
              <a:t>fin de talk</a:t>
            </a:r>
            <a:r>
              <a:rPr lang="fr-FR" b="0" dirty="0">
                <a:solidFill>
                  <a:srgbClr val="D4D4D4"/>
                </a:solidFill>
                <a:effectLst/>
                <a:latin typeface="Consolas" panose="020B0609020204030204" pitchFamily="49" charset="0"/>
              </a:rPr>
              <a:t>, je vous mettrai à disposition la </a:t>
            </a:r>
            <a:r>
              <a:rPr lang="fr-FR" b="1" dirty="0">
                <a:solidFill>
                  <a:srgbClr val="569CD6"/>
                </a:solidFill>
                <a:effectLst/>
                <a:latin typeface="Consolas" panose="020B0609020204030204" pitchFamily="49" charset="0"/>
              </a:rPr>
              <a:t>version complète de la chronologie</a:t>
            </a:r>
            <a:r>
              <a:rPr lang="fr-FR" b="0" dirty="0">
                <a:solidFill>
                  <a:srgbClr val="D4D4D4"/>
                </a:solidFill>
                <a:effectLst/>
                <a:latin typeface="Consolas" panose="020B0609020204030204" pitchFamily="49" charset="0"/>
              </a:rPr>
              <a:t> sur laquelle j'ai travaillée 😉 </a:t>
            </a:r>
          </a:p>
          <a:p>
            <a:endParaRPr lang="fr-FR" dirty="0"/>
          </a:p>
        </p:txBody>
      </p:sp>
      <p:sp>
        <p:nvSpPr>
          <p:cNvPr id="4" name="Slide Number Placeholder 3"/>
          <p:cNvSpPr>
            <a:spLocks noGrp="1"/>
          </p:cNvSpPr>
          <p:nvPr>
            <p:ph type="sldNum" sz="quarter" idx="5"/>
          </p:nvPr>
        </p:nvSpPr>
        <p:spPr/>
        <p:txBody>
          <a:bodyPr/>
          <a:lstStyle/>
          <a:p>
            <a:fld id="{20E9140C-2C58-4C46-BC63-4348D42211EC}" type="slidenum">
              <a:rPr lang="fr-FR" smtClean="0"/>
              <a:t>6</a:t>
            </a:fld>
            <a:endParaRPr lang="fr-FR"/>
          </a:p>
        </p:txBody>
      </p:sp>
    </p:spTree>
    <p:extLst>
      <p:ext uri="{BB962C8B-B14F-4D97-AF65-F5344CB8AC3E}">
        <p14:creationId xmlns:p14="http://schemas.microsoft.com/office/powerpoint/2010/main" val="31566457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fr-FR" b="1" dirty="0">
              <a:solidFill>
                <a:srgbClr val="D4D4D4"/>
              </a:solidFill>
              <a:effectLst/>
              <a:latin typeface="Consolas" panose="020B0609020204030204" pitchFamily="49" charset="0"/>
            </a:endParaRPr>
          </a:p>
        </p:txBody>
      </p:sp>
      <p:sp>
        <p:nvSpPr>
          <p:cNvPr id="4" name="Slide Number Placeholder 3"/>
          <p:cNvSpPr>
            <a:spLocks noGrp="1"/>
          </p:cNvSpPr>
          <p:nvPr>
            <p:ph type="sldNum" sz="quarter" idx="5"/>
          </p:nvPr>
        </p:nvSpPr>
        <p:spPr/>
        <p:txBody>
          <a:bodyPr/>
          <a:lstStyle/>
          <a:p>
            <a:fld id="{20E9140C-2C58-4C46-BC63-4348D42211EC}" type="slidenum">
              <a:rPr lang="fr-FR" smtClean="0"/>
              <a:t>60</a:t>
            </a:fld>
            <a:endParaRPr lang="fr-FR"/>
          </a:p>
        </p:txBody>
      </p:sp>
    </p:spTree>
    <p:extLst>
      <p:ext uri="{BB962C8B-B14F-4D97-AF65-F5344CB8AC3E}">
        <p14:creationId xmlns:p14="http://schemas.microsoft.com/office/powerpoint/2010/main" val="354536581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fr-FR" b="0" dirty="0">
              <a:solidFill>
                <a:srgbClr val="D4D4D4"/>
              </a:solidFill>
              <a:effectLst/>
              <a:latin typeface="Consolas" panose="020B0609020204030204" pitchFamily="49" charset="0"/>
            </a:endParaRPr>
          </a:p>
        </p:txBody>
      </p:sp>
      <p:sp>
        <p:nvSpPr>
          <p:cNvPr id="4" name="Slide Number Placeholder 3"/>
          <p:cNvSpPr>
            <a:spLocks noGrp="1"/>
          </p:cNvSpPr>
          <p:nvPr>
            <p:ph type="sldNum" sz="quarter" idx="5"/>
          </p:nvPr>
        </p:nvSpPr>
        <p:spPr/>
        <p:txBody>
          <a:bodyPr/>
          <a:lstStyle/>
          <a:p>
            <a:fld id="{20E9140C-2C58-4C46-BC63-4348D42211EC}" type="slidenum">
              <a:rPr lang="fr-FR" smtClean="0"/>
              <a:t>61</a:t>
            </a:fld>
            <a:endParaRPr lang="fr-FR"/>
          </a:p>
        </p:txBody>
      </p:sp>
    </p:spTree>
    <p:extLst>
      <p:ext uri="{BB962C8B-B14F-4D97-AF65-F5344CB8AC3E}">
        <p14:creationId xmlns:p14="http://schemas.microsoft.com/office/powerpoint/2010/main" val="156439183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fr-FR" b="0" dirty="0">
              <a:solidFill>
                <a:srgbClr val="D4D4D4"/>
              </a:solidFill>
              <a:effectLst/>
              <a:latin typeface="Consolas" panose="020B0609020204030204" pitchFamily="49" charset="0"/>
            </a:endParaRPr>
          </a:p>
        </p:txBody>
      </p:sp>
      <p:sp>
        <p:nvSpPr>
          <p:cNvPr id="4" name="Slide Number Placeholder 3"/>
          <p:cNvSpPr>
            <a:spLocks noGrp="1"/>
          </p:cNvSpPr>
          <p:nvPr>
            <p:ph type="sldNum" sz="quarter" idx="5"/>
          </p:nvPr>
        </p:nvSpPr>
        <p:spPr/>
        <p:txBody>
          <a:bodyPr/>
          <a:lstStyle/>
          <a:p>
            <a:fld id="{20E9140C-2C58-4C46-BC63-4348D42211EC}" type="slidenum">
              <a:rPr lang="fr-FR" smtClean="0"/>
              <a:t>62</a:t>
            </a:fld>
            <a:endParaRPr lang="fr-FR"/>
          </a:p>
        </p:txBody>
      </p:sp>
    </p:spTree>
    <p:extLst>
      <p:ext uri="{BB962C8B-B14F-4D97-AF65-F5344CB8AC3E}">
        <p14:creationId xmlns:p14="http://schemas.microsoft.com/office/powerpoint/2010/main" val="187263604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fr-FR" b="0" dirty="0">
              <a:solidFill>
                <a:srgbClr val="D4D4D4"/>
              </a:solidFill>
              <a:effectLst/>
              <a:latin typeface="Consolas" panose="020B0609020204030204" pitchFamily="49" charset="0"/>
            </a:endParaRPr>
          </a:p>
        </p:txBody>
      </p:sp>
      <p:sp>
        <p:nvSpPr>
          <p:cNvPr id="4" name="Slide Number Placeholder 3"/>
          <p:cNvSpPr>
            <a:spLocks noGrp="1"/>
          </p:cNvSpPr>
          <p:nvPr>
            <p:ph type="sldNum" sz="quarter" idx="5"/>
          </p:nvPr>
        </p:nvSpPr>
        <p:spPr/>
        <p:txBody>
          <a:bodyPr/>
          <a:lstStyle/>
          <a:p>
            <a:fld id="{20E9140C-2C58-4C46-BC63-4348D42211EC}" type="slidenum">
              <a:rPr lang="fr-FR" smtClean="0"/>
              <a:t>63</a:t>
            </a:fld>
            <a:endParaRPr lang="fr-FR"/>
          </a:p>
        </p:txBody>
      </p:sp>
    </p:spTree>
    <p:extLst>
      <p:ext uri="{BB962C8B-B14F-4D97-AF65-F5344CB8AC3E}">
        <p14:creationId xmlns:p14="http://schemas.microsoft.com/office/powerpoint/2010/main" val="406902071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fr-FR" b="0" dirty="0">
              <a:solidFill>
                <a:srgbClr val="D4D4D4"/>
              </a:solidFill>
              <a:effectLst/>
              <a:latin typeface="Consolas" panose="020B0609020204030204" pitchFamily="49" charset="0"/>
            </a:endParaRPr>
          </a:p>
        </p:txBody>
      </p:sp>
      <p:sp>
        <p:nvSpPr>
          <p:cNvPr id="4" name="Slide Number Placeholder 3"/>
          <p:cNvSpPr>
            <a:spLocks noGrp="1"/>
          </p:cNvSpPr>
          <p:nvPr>
            <p:ph type="sldNum" sz="quarter" idx="5"/>
          </p:nvPr>
        </p:nvSpPr>
        <p:spPr/>
        <p:txBody>
          <a:bodyPr/>
          <a:lstStyle/>
          <a:p>
            <a:fld id="{20E9140C-2C58-4C46-BC63-4348D42211EC}" type="slidenum">
              <a:rPr lang="fr-FR" smtClean="0"/>
              <a:t>64</a:t>
            </a:fld>
            <a:endParaRPr lang="fr-FR"/>
          </a:p>
        </p:txBody>
      </p:sp>
    </p:spTree>
    <p:extLst>
      <p:ext uri="{BB962C8B-B14F-4D97-AF65-F5344CB8AC3E}">
        <p14:creationId xmlns:p14="http://schemas.microsoft.com/office/powerpoint/2010/main" val="352470672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fr-FR" b="0" dirty="0">
              <a:solidFill>
                <a:srgbClr val="D4D4D4"/>
              </a:solidFill>
              <a:effectLst/>
              <a:latin typeface="Consolas" panose="020B0609020204030204" pitchFamily="49" charset="0"/>
            </a:endParaRPr>
          </a:p>
        </p:txBody>
      </p:sp>
      <p:sp>
        <p:nvSpPr>
          <p:cNvPr id="4" name="Slide Number Placeholder 3"/>
          <p:cNvSpPr>
            <a:spLocks noGrp="1"/>
          </p:cNvSpPr>
          <p:nvPr>
            <p:ph type="sldNum" sz="quarter" idx="5"/>
          </p:nvPr>
        </p:nvSpPr>
        <p:spPr/>
        <p:txBody>
          <a:bodyPr/>
          <a:lstStyle/>
          <a:p>
            <a:fld id="{20E9140C-2C58-4C46-BC63-4348D42211EC}" type="slidenum">
              <a:rPr lang="fr-FR" smtClean="0"/>
              <a:t>65</a:t>
            </a:fld>
            <a:endParaRPr lang="fr-FR"/>
          </a:p>
        </p:txBody>
      </p:sp>
    </p:spTree>
    <p:extLst>
      <p:ext uri="{BB962C8B-B14F-4D97-AF65-F5344CB8AC3E}">
        <p14:creationId xmlns:p14="http://schemas.microsoft.com/office/powerpoint/2010/main" val="132137695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fr-FR" b="0" dirty="0">
              <a:solidFill>
                <a:srgbClr val="D4D4D4"/>
              </a:solidFill>
              <a:effectLst/>
              <a:latin typeface="Consolas" panose="020B0609020204030204" pitchFamily="49" charset="0"/>
            </a:endParaRPr>
          </a:p>
        </p:txBody>
      </p:sp>
      <p:sp>
        <p:nvSpPr>
          <p:cNvPr id="4" name="Slide Number Placeholder 3"/>
          <p:cNvSpPr>
            <a:spLocks noGrp="1"/>
          </p:cNvSpPr>
          <p:nvPr>
            <p:ph type="sldNum" sz="quarter" idx="5"/>
          </p:nvPr>
        </p:nvSpPr>
        <p:spPr/>
        <p:txBody>
          <a:bodyPr/>
          <a:lstStyle/>
          <a:p>
            <a:fld id="{20E9140C-2C58-4C46-BC63-4348D42211EC}" type="slidenum">
              <a:rPr lang="fr-FR" smtClean="0"/>
              <a:t>66</a:t>
            </a:fld>
            <a:endParaRPr lang="fr-FR"/>
          </a:p>
        </p:txBody>
      </p:sp>
    </p:spTree>
    <p:extLst>
      <p:ext uri="{BB962C8B-B14F-4D97-AF65-F5344CB8AC3E}">
        <p14:creationId xmlns:p14="http://schemas.microsoft.com/office/powerpoint/2010/main" val="159026700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fr-FR" b="0" dirty="0">
              <a:solidFill>
                <a:srgbClr val="D4D4D4"/>
              </a:solidFill>
              <a:effectLst/>
              <a:latin typeface="Consolas" panose="020B0609020204030204" pitchFamily="49" charset="0"/>
            </a:endParaRPr>
          </a:p>
        </p:txBody>
      </p:sp>
      <p:sp>
        <p:nvSpPr>
          <p:cNvPr id="4" name="Slide Number Placeholder 3"/>
          <p:cNvSpPr>
            <a:spLocks noGrp="1"/>
          </p:cNvSpPr>
          <p:nvPr>
            <p:ph type="sldNum" sz="quarter" idx="5"/>
          </p:nvPr>
        </p:nvSpPr>
        <p:spPr/>
        <p:txBody>
          <a:bodyPr/>
          <a:lstStyle/>
          <a:p>
            <a:fld id="{20E9140C-2C58-4C46-BC63-4348D42211EC}" type="slidenum">
              <a:rPr lang="fr-FR" smtClean="0"/>
              <a:t>67</a:t>
            </a:fld>
            <a:endParaRPr lang="fr-FR"/>
          </a:p>
        </p:txBody>
      </p:sp>
    </p:spTree>
    <p:extLst>
      <p:ext uri="{BB962C8B-B14F-4D97-AF65-F5344CB8AC3E}">
        <p14:creationId xmlns:p14="http://schemas.microsoft.com/office/powerpoint/2010/main" val="409447835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fr-FR" b="0" dirty="0">
              <a:solidFill>
                <a:srgbClr val="D4D4D4"/>
              </a:solidFill>
              <a:effectLst/>
              <a:latin typeface="Consolas" panose="020B0609020204030204" pitchFamily="49" charset="0"/>
            </a:endParaRPr>
          </a:p>
        </p:txBody>
      </p:sp>
      <p:sp>
        <p:nvSpPr>
          <p:cNvPr id="4" name="Slide Number Placeholder 3"/>
          <p:cNvSpPr>
            <a:spLocks noGrp="1"/>
          </p:cNvSpPr>
          <p:nvPr>
            <p:ph type="sldNum" sz="quarter" idx="5"/>
          </p:nvPr>
        </p:nvSpPr>
        <p:spPr/>
        <p:txBody>
          <a:bodyPr/>
          <a:lstStyle/>
          <a:p>
            <a:fld id="{20E9140C-2C58-4C46-BC63-4348D42211EC}" type="slidenum">
              <a:rPr lang="fr-FR" smtClean="0"/>
              <a:t>68</a:t>
            </a:fld>
            <a:endParaRPr lang="fr-FR"/>
          </a:p>
        </p:txBody>
      </p:sp>
    </p:spTree>
    <p:extLst>
      <p:ext uri="{BB962C8B-B14F-4D97-AF65-F5344CB8AC3E}">
        <p14:creationId xmlns:p14="http://schemas.microsoft.com/office/powerpoint/2010/main" val="367599820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fr-FR" b="0" dirty="0">
              <a:solidFill>
                <a:srgbClr val="D4D4D4"/>
              </a:solidFill>
              <a:effectLst/>
              <a:latin typeface="Consolas" panose="020B0609020204030204" pitchFamily="49" charset="0"/>
            </a:endParaRPr>
          </a:p>
        </p:txBody>
      </p:sp>
      <p:sp>
        <p:nvSpPr>
          <p:cNvPr id="4" name="Slide Number Placeholder 3"/>
          <p:cNvSpPr>
            <a:spLocks noGrp="1"/>
          </p:cNvSpPr>
          <p:nvPr>
            <p:ph type="sldNum" sz="quarter" idx="5"/>
          </p:nvPr>
        </p:nvSpPr>
        <p:spPr/>
        <p:txBody>
          <a:bodyPr/>
          <a:lstStyle/>
          <a:p>
            <a:fld id="{20E9140C-2C58-4C46-BC63-4348D42211EC}" type="slidenum">
              <a:rPr lang="fr-FR" smtClean="0"/>
              <a:t>69</a:t>
            </a:fld>
            <a:endParaRPr lang="fr-FR"/>
          </a:p>
        </p:txBody>
      </p:sp>
    </p:spTree>
    <p:extLst>
      <p:ext uri="{BB962C8B-B14F-4D97-AF65-F5344CB8AC3E}">
        <p14:creationId xmlns:p14="http://schemas.microsoft.com/office/powerpoint/2010/main" val="13332085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b="0" dirty="0">
                <a:solidFill>
                  <a:srgbClr val="D4D4D4"/>
                </a:solidFill>
                <a:effectLst/>
                <a:latin typeface="Consolas" panose="020B0609020204030204" pitchFamily="49" charset="0"/>
              </a:rPr>
              <a:t>Avant de débuter notre voyage dans le temps, il est important de revoir </a:t>
            </a:r>
            <a:r>
              <a:rPr lang="fr-FR" b="1" dirty="0">
                <a:solidFill>
                  <a:srgbClr val="D4D4D4"/>
                </a:solidFill>
                <a:effectLst/>
                <a:latin typeface="Consolas" panose="020B0609020204030204" pitchFamily="49" charset="0"/>
              </a:rPr>
              <a:t>2 concepts</a:t>
            </a:r>
            <a:r>
              <a:rPr lang="fr-FR" b="0" dirty="0">
                <a:solidFill>
                  <a:srgbClr val="D4D4D4"/>
                </a:solidFill>
                <a:effectLst/>
                <a:latin typeface="Consolas" panose="020B0609020204030204" pitchFamily="49" charset="0"/>
              </a:rPr>
              <a:t> qui reviendront tout au long du talk.</a:t>
            </a:r>
          </a:p>
          <a:p>
            <a:br>
              <a:rPr lang="fr-FR" b="0" dirty="0">
                <a:solidFill>
                  <a:srgbClr val="D4D4D4"/>
                </a:solidFill>
                <a:effectLst/>
                <a:latin typeface="Consolas" panose="020B0609020204030204" pitchFamily="49" charset="0"/>
              </a:rPr>
            </a:br>
            <a:r>
              <a:rPr lang="fr-FR" b="0" dirty="0">
                <a:solidFill>
                  <a:srgbClr val="D4D4D4"/>
                </a:solidFill>
                <a:effectLst/>
                <a:latin typeface="Consolas" panose="020B0609020204030204" pitchFamily="49" charset="0"/>
              </a:rPr>
              <a:t>Commençons par le 1er : mais au fait, </a:t>
            </a:r>
            <a:r>
              <a:rPr lang="fr-FR" b="1" dirty="0">
                <a:solidFill>
                  <a:srgbClr val="569CD6"/>
                </a:solidFill>
                <a:effectLst/>
                <a:latin typeface="Consolas" panose="020B0609020204030204" pitchFamily="49" charset="0"/>
              </a:rPr>
              <a:t>qu'est-ce donc qu'un conteneur ?</a:t>
            </a:r>
          </a:p>
          <a:p>
            <a:endParaRPr lang="fr-FR" b="0" dirty="0">
              <a:solidFill>
                <a:srgbClr val="D4D4D4"/>
              </a:solidFill>
              <a:effectLst/>
              <a:latin typeface="Consolas" panose="020B0609020204030204" pitchFamily="49" charset="0"/>
            </a:endParaRPr>
          </a:p>
          <a:p>
            <a:r>
              <a:rPr lang="fr-FR" b="0" dirty="0">
                <a:solidFill>
                  <a:srgbClr val="D4D4D4"/>
                </a:solidFill>
                <a:effectLst/>
                <a:latin typeface="Consolas" panose="020B0609020204030204" pitchFamily="49" charset="0"/>
              </a:rPr>
              <a:t>Aussi surprenant que cela puisse paraître, il n'y a </a:t>
            </a:r>
            <a:r>
              <a:rPr lang="fr-FR" b="1" dirty="0">
                <a:solidFill>
                  <a:srgbClr val="D4D4D4"/>
                </a:solidFill>
                <a:effectLst/>
                <a:latin typeface="Consolas" panose="020B0609020204030204" pitchFamily="49" charset="0"/>
              </a:rPr>
              <a:t>PAS de réelle définition "officielle"</a:t>
            </a:r>
            <a:r>
              <a:rPr lang="fr-FR" b="0" dirty="0">
                <a:solidFill>
                  <a:srgbClr val="D4D4D4"/>
                </a:solidFill>
                <a:effectLst/>
                <a:latin typeface="Consolas" panose="020B0609020204030204" pitchFamily="49" charset="0"/>
              </a:rPr>
              <a:t> de ce qu'est un "container"</a:t>
            </a:r>
          </a:p>
          <a:p>
            <a:br>
              <a:rPr lang="fr-FR" b="0" dirty="0">
                <a:solidFill>
                  <a:srgbClr val="D4D4D4"/>
                </a:solidFill>
                <a:effectLst/>
                <a:latin typeface="Consolas" panose="020B0609020204030204" pitchFamily="49" charset="0"/>
              </a:rPr>
            </a:br>
            <a:r>
              <a:rPr lang="fr-FR" b="0" dirty="0">
                <a:solidFill>
                  <a:srgbClr val="D4D4D4"/>
                </a:solidFill>
                <a:effectLst/>
                <a:latin typeface="Consolas" panose="020B0609020204030204" pitchFamily="49" charset="0"/>
              </a:rPr>
              <a:t>Mais ce sur quoi tout le monde s'accorde est qu'à minima un conteneur est </a:t>
            </a:r>
            <a:r>
              <a:rPr lang="fr-FR" b="1" dirty="0">
                <a:solidFill>
                  <a:srgbClr val="D4D4D4"/>
                </a:solidFill>
                <a:effectLst/>
                <a:latin typeface="Consolas" panose="020B0609020204030204" pitchFamily="49" charset="0"/>
              </a:rPr>
              <a:t>un groupe de process isolés du reste du système (du host) par certains moyens techniques</a:t>
            </a:r>
            <a:r>
              <a:rPr lang="fr-FR" b="0" dirty="0">
                <a:solidFill>
                  <a:srgbClr val="D4D4D4"/>
                </a:solidFill>
                <a:effectLst/>
                <a:latin typeface="Consolas" panose="020B0609020204030204" pitchFamily="49" charset="0"/>
              </a:rPr>
              <a:t>.</a:t>
            </a:r>
          </a:p>
          <a:p>
            <a:r>
              <a:rPr lang="fr-FR" b="0" dirty="0">
                <a:solidFill>
                  <a:srgbClr val="D4D4D4"/>
                </a:solidFill>
                <a:effectLst/>
                <a:latin typeface="Consolas" panose="020B0609020204030204" pitchFamily="49" charset="0"/>
              </a:rPr>
              <a:t>Dans la suite du talk, nous allons justement préciser de quels moyens il est question.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fr-FR" b="1" dirty="0">
              <a:solidFill>
                <a:srgbClr val="D4D4D4"/>
              </a:solidFill>
              <a:effectLst/>
              <a:latin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fr-FR" b="1" dirty="0">
              <a:solidFill>
                <a:srgbClr val="D4D4D4"/>
              </a:solidFill>
              <a:effectLst/>
              <a:latin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fr-FR" b="1" dirty="0">
              <a:solidFill>
                <a:srgbClr val="D4D4D4"/>
              </a:solidFill>
              <a:effectLst/>
              <a:latin typeface="Consolas" panose="020B0609020204030204" pitchFamily="49"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solidFill>
                  <a:srgbClr val="D4D4D4"/>
                </a:solidFill>
                <a:effectLst/>
                <a:latin typeface="Consolas" panose="020B0609020204030204" pitchFamily="49" charset="0"/>
              </a:rPr>
              <a:t>Julia EVANS </a:t>
            </a:r>
            <a:r>
              <a:rPr lang="en-US" b="0" dirty="0" err="1">
                <a:solidFill>
                  <a:srgbClr val="D4D4D4"/>
                </a:solidFill>
                <a:effectLst/>
                <a:latin typeface="Consolas" panose="020B0609020204030204" pitchFamily="49" charset="0"/>
              </a:rPr>
              <a:t>en</a:t>
            </a:r>
            <a:r>
              <a:rPr lang="en-US" b="0" dirty="0">
                <a:solidFill>
                  <a:srgbClr val="D4D4D4"/>
                </a:solidFill>
                <a:effectLst/>
                <a:latin typeface="Consolas" panose="020B0609020204030204" pitchFamily="49" charset="0"/>
              </a:rPr>
              <a:t> </a:t>
            </a:r>
            <a:r>
              <a:rPr lang="en-US" b="0" dirty="0" err="1">
                <a:solidFill>
                  <a:srgbClr val="D4D4D4"/>
                </a:solidFill>
                <a:effectLst/>
                <a:latin typeface="Consolas" panose="020B0609020204030204" pitchFamily="49" charset="0"/>
              </a:rPr>
              <a:t>dit</a:t>
            </a:r>
            <a:r>
              <a:rPr lang="en-US" b="0" dirty="0">
                <a:solidFill>
                  <a:srgbClr val="D4D4D4"/>
                </a:solidFill>
                <a:effectLst/>
                <a:latin typeface="Consolas" panose="020B0609020204030204" pitchFamily="49" charset="0"/>
              </a:rPr>
              <a:t> la chose </a:t>
            </a:r>
            <a:r>
              <a:rPr lang="en-US" b="0" dirty="0" err="1">
                <a:solidFill>
                  <a:srgbClr val="D4D4D4"/>
                </a:solidFill>
                <a:effectLst/>
                <a:latin typeface="Consolas" panose="020B0609020204030204" pitchFamily="49" charset="0"/>
              </a:rPr>
              <a:t>suivante</a:t>
            </a:r>
            <a:r>
              <a:rPr lang="en-US" b="0" dirty="0">
                <a:solidFill>
                  <a:srgbClr val="D4D4D4"/>
                </a:solidFill>
                <a:effectLst/>
                <a:latin typeface="Consolas" panose="020B0609020204030204" pitchFamily="49" charset="0"/>
              </a:rPr>
              <a:t> (https://jvns.ca/blog/2016/10/10/what-even-is-a-container/) :</a:t>
            </a:r>
            <a:br>
              <a:rPr lang="en-US" b="0" dirty="0">
                <a:solidFill>
                  <a:srgbClr val="D4D4D4"/>
                </a:solidFill>
                <a:effectLst/>
                <a:latin typeface="Consolas" panose="020B0609020204030204" pitchFamily="49" charset="0"/>
              </a:rPr>
            </a:br>
            <a:r>
              <a:rPr lang="en-US" b="0" dirty="0">
                <a:solidFill>
                  <a:srgbClr val="D4D4D4"/>
                </a:solidFill>
                <a:effectLst/>
                <a:latin typeface="Consolas" panose="020B0609020204030204" pitchFamily="49" charset="0"/>
              </a:rPr>
              <a:t>"The word “container” doesn’t mean anything super precise. Basically there are a few </a:t>
            </a:r>
            <a:r>
              <a:rPr lang="en-US" b="1" dirty="0">
                <a:solidFill>
                  <a:srgbClr val="569CD6"/>
                </a:solidFill>
                <a:effectLst/>
                <a:latin typeface="Consolas" panose="020B0609020204030204" pitchFamily="49" charset="0"/>
              </a:rPr>
              <a:t>new Linux kernel features</a:t>
            </a:r>
            <a:r>
              <a:rPr lang="en-US" b="0" dirty="0">
                <a:solidFill>
                  <a:srgbClr val="D4D4D4"/>
                </a:solidFill>
                <a:effectLst/>
                <a:latin typeface="Consolas" panose="020B0609020204030204" pitchFamily="49" charset="0"/>
              </a:rPr>
              <a:t> (“namespaces” and “</a:t>
            </a:r>
            <a:r>
              <a:rPr lang="en-US" b="0" dirty="0" err="1">
                <a:solidFill>
                  <a:srgbClr val="D4D4D4"/>
                </a:solidFill>
                <a:effectLst/>
                <a:latin typeface="Consolas" panose="020B0609020204030204" pitchFamily="49" charset="0"/>
              </a:rPr>
              <a:t>cgroups</a:t>
            </a:r>
            <a:r>
              <a:rPr lang="en-US" b="0" dirty="0">
                <a:solidFill>
                  <a:srgbClr val="D4D4D4"/>
                </a:solidFill>
                <a:effectLst/>
                <a:latin typeface="Consolas" panose="020B0609020204030204" pitchFamily="49" charset="0"/>
              </a:rPr>
              <a:t>”) that let you isolate processes from each other. When you use those features, you call it “containers”.“</a:t>
            </a:r>
            <a:br>
              <a:rPr lang="en-US" b="0" dirty="0">
                <a:solidFill>
                  <a:srgbClr val="D4D4D4"/>
                </a:solidFill>
                <a:effectLst/>
                <a:latin typeface="Consolas" panose="020B0609020204030204" pitchFamily="49" charset="0"/>
              </a:rPr>
            </a:br>
            <a:endParaRPr lang="en-US" b="0" dirty="0">
              <a:solidFill>
                <a:srgbClr val="D4D4D4"/>
              </a:solidFill>
              <a:effectLst/>
              <a:latin typeface="Consolas" panose="020B0609020204030204" pitchFamily="49"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a:solidFill>
                  <a:srgbClr val="D4D4D4"/>
                </a:solidFill>
                <a:effectLst/>
                <a:latin typeface="Consolas" panose="020B0609020204030204" pitchFamily="49" charset="0"/>
              </a:rPr>
              <a:t>PROCESS (</a:t>
            </a:r>
            <a:r>
              <a:rPr lang="en-US" b="1" dirty="0" err="1">
                <a:solidFill>
                  <a:srgbClr val="D4D4D4"/>
                </a:solidFill>
                <a:effectLst/>
                <a:latin typeface="Consolas" panose="020B0609020204030204" pitchFamily="49" charset="0"/>
              </a:rPr>
              <a:t>ou</a:t>
            </a:r>
            <a:r>
              <a:rPr lang="en-US" b="1" dirty="0">
                <a:solidFill>
                  <a:srgbClr val="D4D4D4"/>
                </a:solidFill>
                <a:effectLst/>
                <a:latin typeface="Consolas" panose="020B0609020204030204" pitchFamily="49" charset="0"/>
              </a:rPr>
              <a:t> </a:t>
            </a:r>
            <a:r>
              <a:rPr lang="en-US" b="1" dirty="0" err="1">
                <a:solidFill>
                  <a:srgbClr val="D4D4D4"/>
                </a:solidFill>
                <a:effectLst/>
                <a:latin typeface="Consolas" panose="020B0609020204030204" pitchFamily="49" charset="0"/>
              </a:rPr>
              <a:t>processus</a:t>
            </a:r>
            <a:r>
              <a:rPr lang="en-US" b="1" dirty="0">
                <a:solidFill>
                  <a:srgbClr val="D4D4D4"/>
                </a:solidFill>
                <a:effectLst/>
                <a:latin typeface="Consolas" panose="020B0609020204030204" pitchFamily="49" charset="0"/>
              </a:rPr>
              <a:t>) </a:t>
            </a:r>
            <a:r>
              <a:rPr lang="en-US" b="0" dirty="0">
                <a:solidFill>
                  <a:srgbClr val="D4D4D4"/>
                </a:solidFill>
                <a:effectLst/>
                <a:latin typeface="Consolas" panose="020B0609020204030204" pitchFamily="49" charset="0"/>
              </a:rPr>
              <a:t>: un process </a:t>
            </a:r>
            <a:r>
              <a:rPr lang="en-US" b="0" dirty="0" err="1">
                <a:solidFill>
                  <a:srgbClr val="D4D4D4"/>
                </a:solidFill>
                <a:effectLst/>
                <a:latin typeface="Consolas" panose="020B0609020204030204" pitchFamily="49" charset="0"/>
              </a:rPr>
              <a:t>représente</a:t>
            </a:r>
            <a:r>
              <a:rPr lang="en-US" b="0" dirty="0">
                <a:solidFill>
                  <a:srgbClr val="D4D4D4"/>
                </a:solidFill>
                <a:effectLst/>
                <a:latin typeface="Consolas" panose="020B0609020204030204" pitchFamily="49" charset="0"/>
              </a:rPr>
              <a:t> un </a:t>
            </a:r>
            <a:r>
              <a:rPr lang="en-US" b="0" dirty="0" err="1">
                <a:solidFill>
                  <a:srgbClr val="D4D4D4"/>
                </a:solidFill>
                <a:effectLst/>
                <a:latin typeface="Consolas" panose="020B0609020204030204" pitchFamily="49" charset="0"/>
              </a:rPr>
              <a:t>programme</a:t>
            </a:r>
            <a:r>
              <a:rPr lang="en-US" b="0" dirty="0">
                <a:solidFill>
                  <a:srgbClr val="D4D4D4"/>
                </a:solidFill>
                <a:effectLst/>
                <a:latin typeface="Consolas" panose="020B0609020204030204" pitchFamily="49" charset="0"/>
              </a:rPr>
              <a:t> </a:t>
            </a:r>
            <a:r>
              <a:rPr lang="en-US" b="0" dirty="0" err="1">
                <a:solidFill>
                  <a:srgbClr val="D4D4D4"/>
                </a:solidFill>
                <a:effectLst/>
                <a:latin typeface="Consolas" panose="020B0609020204030204" pitchFamily="49" charset="0"/>
              </a:rPr>
              <a:t>en</a:t>
            </a:r>
            <a:r>
              <a:rPr lang="en-US" b="0" dirty="0">
                <a:solidFill>
                  <a:srgbClr val="D4D4D4"/>
                </a:solidFill>
                <a:effectLst/>
                <a:latin typeface="Consolas" panose="020B0609020204030204" pitchFamily="49" charset="0"/>
              </a:rPr>
              <a:t> </a:t>
            </a:r>
            <a:r>
              <a:rPr lang="en-US" b="0" dirty="0" err="1">
                <a:solidFill>
                  <a:srgbClr val="D4D4D4"/>
                </a:solidFill>
                <a:effectLst/>
                <a:latin typeface="Consolas" panose="020B0609020204030204" pitchFamily="49" charset="0"/>
              </a:rPr>
              <a:t>cours</a:t>
            </a:r>
            <a:r>
              <a:rPr lang="en-US" b="0" dirty="0">
                <a:solidFill>
                  <a:srgbClr val="D4D4D4"/>
                </a:solidFill>
                <a:effectLst/>
                <a:latin typeface="Consolas" panose="020B0609020204030204" pitchFamily="49" charset="0"/>
              </a:rPr>
              <a:t> </a:t>
            </a:r>
            <a:r>
              <a:rPr lang="en-US" b="0" dirty="0" err="1">
                <a:solidFill>
                  <a:srgbClr val="D4D4D4"/>
                </a:solidFill>
                <a:effectLst/>
                <a:latin typeface="Consolas" panose="020B0609020204030204" pitchFamily="49" charset="0"/>
              </a:rPr>
              <a:t>d’exécution</a:t>
            </a:r>
            <a:endParaRPr lang="en-US" b="0" dirty="0">
              <a:solidFill>
                <a:srgbClr val="D4D4D4"/>
              </a:solidFill>
              <a:effectLst/>
              <a:latin typeface="Consolas" panose="020B0609020204030204" pitchFamily="49" charset="0"/>
            </a:endParaRPr>
          </a:p>
          <a:p>
            <a:pPr marL="0" indent="0" algn="l">
              <a:buFont typeface="Arial" panose="020B0604020202020204" pitchFamily="34" charset="0"/>
              <a:buNone/>
            </a:pPr>
            <a:br>
              <a:rPr lang="en-US" b="0" dirty="0">
                <a:solidFill>
                  <a:srgbClr val="D4D4D4"/>
                </a:solidFill>
                <a:effectLst/>
                <a:latin typeface="Consolas" panose="020B0609020204030204" pitchFamily="49" charset="0"/>
              </a:rPr>
            </a:br>
            <a:endParaRPr lang="en-US" b="0" dirty="0">
              <a:solidFill>
                <a:srgbClr val="D4D4D4"/>
              </a:solidFill>
              <a:effectLst/>
              <a:latin typeface="Consolas" panose="020B0609020204030204" pitchFamily="49" charset="0"/>
            </a:endParaRPr>
          </a:p>
        </p:txBody>
      </p:sp>
      <p:sp>
        <p:nvSpPr>
          <p:cNvPr id="4" name="Slide Number Placeholder 3"/>
          <p:cNvSpPr>
            <a:spLocks noGrp="1"/>
          </p:cNvSpPr>
          <p:nvPr>
            <p:ph type="sldNum" sz="quarter" idx="5"/>
          </p:nvPr>
        </p:nvSpPr>
        <p:spPr/>
        <p:txBody>
          <a:bodyPr/>
          <a:lstStyle/>
          <a:p>
            <a:fld id="{20E9140C-2C58-4C46-BC63-4348D42211EC}" type="slidenum">
              <a:rPr lang="fr-FR" smtClean="0"/>
              <a:t>7</a:t>
            </a:fld>
            <a:endParaRPr lang="fr-FR"/>
          </a:p>
        </p:txBody>
      </p:sp>
    </p:spTree>
    <p:extLst>
      <p:ext uri="{BB962C8B-B14F-4D97-AF65-F5344CB8AC3E}">
        <p14:creationId xmlns:p14="http://schemas.microsoft.com/office/powerpoint/2010/main" val="53126803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fr-FR" b="0" dirty="0">
              <a:solidFill>
                <a:srgbClr val="D4D4D4"/>
              </a:solidFill>
              <a:effectLst/>
              <a:latin typeface="Consolas" panose="020B0609020204030204" pitchFamily="49" charset="0"/>
            </a:endParaRPr>
          </a:p>
        </p:txBody>
      </p:sp>
      <p:sp>
        <p:nvSpPr>
          <p:cNvPr id="4" name="Slide Number Placeholder 3"/>
          <p:cNvSpPr>
            <a:spLocks noGrp="1"/>
          </p:cNvSpPr>
          <p:nvPr>
            <p:ph type="sldNum" sz="quarter" idx="5"/>
          </p:nvPr>
        </p:nvSpPr>
        <p:spPr/>
        <p:txBody>
          <a:bodyPr/>
          <a:lstStyle/>
          <a:p>
            <a:fld id="{20E9140C-2C58-4C46-BC63-4348D42211EC}" type="slidenum">
              <a:rPr lang="fr-FR" smtClean="0"/>
              <a:t>70</a:t>
            </a:fld>
            <a:endParaRPr lang="fr-FR"/>
          </a:p>
        </p:txBody>
      </p:sp>
    </p:spTree>
    <p:extLst>
      <p:ext uri="{BB962C8B-B14F-4D97-AF65-F5344CB8AC3E}">
        <p14:creationId xmlns:p14="http://schemas.microsoft.com/office/powerpoint/2010/main" val="338783188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fr-FR" b="0" dirty="0">
              <a:solidFill>
                <a:srgbClr val="D4D4D4"/>
              </a:solidFill>
              <a:effectLst/>
              <a:latin typeface="Consolas" panose="020B0609020204030204" pitchFamily="49" charset="0"/>
            </a:endParaRPr>
          </a:p>
        </p:txBody>
      </p:sp>
      <p:sp>
        <p:nvSpPr>
          <p:cNvPr id="4" name="Slide Number Placeholder 3"/>
          <p:cNvSpPr>
            <a:spLocks noGrp="1"/>
          </p:cNvSpPr>
          <p:nvPr>
            <p:ph type="sldNum" sz="quarter" idx="5"/>
          </p:nvPr>
        </p:nvSpPr>
        <p:spPr/>
        <p:txBody>
          <a:bodyPr/>
          <a:lstStyle/>
          <a:p>
            <a:fld id="{20E9140C-2C58-4C46-BC63-4348D42211EC}" type="slidenum">
              <a:rPr lang="fr-FR" smtClean="0"/>
              <a:t>71</a:t>
            </a:fld>
            <a:endParaRPr lang="fr-FR"/>
          </a:p>
        </p:txBody>
      </p:sp>
    </p:spTree>
    <p:extLst>
      <p:ext uri="{BB962C8B-B14F-4D97-AF65-F5344CB8AC3E}">
        <p14:creationId xmlns:p14="http://schemas.microsoft.com/office/powerpoint/2010/main" val="106317718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20E9140C-2C58-4C46-BC63-4348D42211EC}" type="slidenum">
              <a:rPr lang="fr-FR" smtClean="0"/>
              <a:t>72</a:t>
            </a:fld>
            <a:endParaRPr lang="fr-FR"/>
          </a:p>
        </p:txBody>
      </p:sp>
    </p:spTree>
    <p:extLst>
      <p:ext uri="{BB962C8B-B14F-4D97-AF65-F5344CB8AC3E}">
        <p14:creationId xmlns:p14="http://schemas.microsoft.com/office/powerpoint/2010/main" val="80227922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20E9140C-2C58-4C46-BC63-4348D42211EC}" type="slidenum">
              <a:rPr lang="fr-FR" smtClean="0"/>
              <a:t>73</a:t>
            </a:fld>
            <a:endParaRPr lang="fr-FR"/>
          </a:p>
        </p:txBody>
      </p:sp>
    </p:spTree>
    <p:extLst>
      <p:ext uri="{BB962C8B-B14F-4D97-AF65-F5344CB8AC3E}">
        <p14:creationId xmlns:p14="http://schemas.microsoft.com/office/powerpoint/2010/main" val="9149139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b="0" dirty="0">
                <a:solidFill>
                  <a:srgbClr val="D4D4D4"/>
                </a:solidFill>
                <a:effectLst/>
                <a:latin typeface="Consolas" panose="020B0609020204030204" pitchFamily="49" charset="0"/>
              </a:rPr>
              <a:t>J’ai commencé à préparer ce talk fin 2021, avant </a:t>
            </a:r>
            <a:r>
              <a:rPr lang="fr-FR" b="0" dirty="0" err="1">
                <a:solidFill>
                  <a:srgbClr val="D4D4D4"/>
                </a:solidFill>
                <a:effectLst/>
                <a:latin typeface="Consolas" panose="020B0609020204030204" pitchFamily="49" charset="0"/>
              </a:rPr>
              <a:t>ChatGPT</a:t>
            </a:r>
            <a:r>
              <a:rPr lang="fr-FR" b="0" dirty="0">
                <a:solidFill>
                  <a:srgbClr val="D4D4D4"/>
                </a:solidFill>
                <a:effectLst/>
                <a:latin typeface="Consolas" panose="020B0609020204030204" pitchFamily="49" charset="0"/>
              </a:rPr>
              <a:t> &amp; Bard.</a:t>
            </a:r>
          </a:p>
          <a:p>
            <a:r>
              <a:rPr lang="fr-FR" b="0" dirty="0">
                <a:solidFill>
                  <a:srgbClr val="D4D4D4"/>
                </a:solidFill>
                <a:effectLst/>
                <a:latin typeface="Consolas" panose="020B0609020204030204" pitchFamily="49" charset="0"/>
              </a:rPr>
              <a:t>Néanmoins, il m’est arrivé de les utiliser ces derniers mois pour des questions auxquelles j’avais du mal à trouver des réponses.</a:t>
            </a:r>
          </a:p>
          <a:p>
            <a:r>
              <a:rPr lang="fr-FR" b="0" dirty="0">
                <a:solidFill>
                  <a:srgbClr val="D4D4D4"/>
                </a:solidFill>
                <a:effectLst/>
                <a:latin typeface="Consolas" panose="020B0609020204030204" pitchFamily="49" charset="0"/>
              </a:rPr>
              <a:t>Dans tous les cas, à chaque fois que dans mes notes il est indiqué </a:t>
            </a:r>
            <a:r>
              <a:rPr lang="fr-FR" b="0" dirty="0" err="1">
                <a:solidFill>
                  <a:srgbClr val="D4D4D4"/>
                </a:solidFill>
                <a:effectLst/>
                <a:latin typeface="Consolas" panose="020B0609020204030204" pitchFamily="49" charset="0"/>
              </a:rPr>
              <a:t>ChatGPT</a:t>
            </a:r>
            <a:r>
              <a:rPr lang="fr-FR" b="0" dirty="0">
                <a:solidFill>
                  <a:srgbClr val="D4D4D4"/>
                </a:solidFill>
                <a:effectLst/>
                <a:latin typeface="Consolas" panose="020B0609020204030204" pitchFamily="49" charset="0"/>
              </a:rPr>
              <a:t> ou Bard, j’ai systématiquement SYSTEMATIQUEMENT vérifié leurs informations.</a:t>
            </a:r>
          </a:p>
          <a:p>
            <a:endParaRPr lang="fr-FR" dirty="0"/>
          </a:p>
        </p:txBody>
      </p:sp>
      <p:sp>
        <p:nvSpPr>
          <p:cNvPr id="4" name="Slide Number Placeholder 3"/>
          <p:cNvSpPr>
            <a:spLocks noGrp="1"/>
          </p:cNvSpPr>
          <p:nvPr>
            <p:ph type="sldNum" sz="quarter" idx="5"/>
          </p:nvPr>
        </p:nvSpPr>
        <p:spPr/>
        <p:txBody>
          <a:bodyPr/>
          <a:lstStyle/>
          <a:p>
            <a:fld id="{20E9140C-2C58-4C46-BC63-4348D42211EC}" type="slidenum">
              <a:rPr lang="fr-FR" smtClean="0"/>
              <a:t>74</a:t>
            </a:fld>
            <a:endParaRPr lang="fr-FR"/>
          </a:p>
        </p:txBody>
      </p:sp>
    </p:spTree>
    <p:extLst>
      <p:ext uri="{BB962C8B-B14F-4D97-AF65-F5344CB8AC3E}">
        <p14:creationId xmlns:p14="http://schemas.microsoft.com/office/powerpoint/2010/main" val="295508828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20E9140C-2C58-4C46-BC63-4348D42211EC}" type="slidenum">
              <a:rPr lang="fr-FR" smtClean="0"/>
              <a:t>75</a:t>
            </a:fld>
            <a:endParaRPr lang="fr-FR"/>
          </a:p>
        </p:txBody>
      </p:sp>
    </p:spTree>
    <p:extLst>
      <p:ext uri="{BB962C8B-B14F-4D97-AF65-F5344CB8AC3E}">
        <p14:creationId xmlns:p14="http://schemas.microsoft.com/office/powerpoint/2010/main" val="358489543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b="0" dirty="0">
                <a:solidFill>
                  <a:srgbClr val="D4D4D4"/>
                </a:solidFill>
                <a:effectLst/>
                <a:latin typeface="Consolas" panose="020B0609020204030204" pitchFamily="49" charset="0"/>
              </a:rPr>
              <a:t>Remerciements particuliers à </a:t>
            </a:r>
            <a:r>
              <a:rPr lang="fr-FR" b="1" dirty="0">
                <a:solidFill>
                  <a:srgbClr val="569CD6"/>
                </a:solidFill>
                <a:effectLst/>
                <a:latin typeface="Consolas" panose="020B0609020204030204" pitchFamily="49" charset="0"/>
              </a:rPr>
              <a:t>*Julia Evans*</a:t>
            </a:r>
            <a:r>
              <a:rPr lang="fr-FR" b="0" dirty="0">
                <a:solidFill>
                  <a:srgbClr val="D4D4D4"/>
                </a:solidFill>
                <a:effectLst/>
                <a:latin typeface="Consolas" panose="020B0609020204030204" pitchFamily="49" charset="0"/>
              </a:rPr>
              <a:t> (@b0rk), dont je trouve le travail fantastique 👍 </a:t>
            </a:r>
          </a:p>
          <a:p>
            <a:endParaRPr lang="fr-FR" b="0" dirty="0">
              <a:solidFill>
                <a:srgbClr val="D4D4D4"/>
              </a:solidFill>
              <a:effectLst/>
              <a:latin typeface="Consolas" panose="020B0609020204030204" pitchFamily="49" charset="0"/>
            </a:endParaRPr>
          </a:p>
          <a:p>
            <a:r>
              <a:rPr lang="fr-FR" b="0" dirty="0">
                <a:solidFill>
                  <a:srgbClr val="D4D4D4"/>
                </a:solidFill>
                <a:effectLst/>
                <a:latin typeface="Consolas" panose="020B0609020204030204" pitchFamily="49" charset="0"/>
              </a:rPr>
              <a:t>Pour celles et ceux qui ne la connaissent pas, Julia </a:t>
            </a:r>
            <a:r>
              <a:rPr lang="fr-FR" b="1" dirty="0">
                <a:solidFill>
                  <a:srgbClr val="D4D4D4"/>
                </a:solidFill>
                <a:effectLst/>
                <a:latin typeface="Consolas" panose="020B0609020204030204" pitchFamily="49" charset="0"/>
              </a:rPr>
              <a:t>vulgarise des concepts compliqués en BD</a:t>
            </a:r>
            <a:r>
              <a:rPr lang="fr-FR" b="0" dirty="0">
                <a:solidFill>
                  <a:srgbClr val="D4D4D4"/>
                </a:solidFill>
                <a:effectLst/>
                <a:latin typeface="Consolas" panose="020B0609020204030204" pitchFamily="49" charset="0"/>
              </a:rPr>
              <a:t>.</a:t>
            </a:r>
          </a:p>
          <a:p>
            <a:r>
              <a:rPr lang="fr-FR" b="0" dirty="0">
                <a:solidFill>
                  <a:srgbClr val="D4D4D4"/>
                </a:solidFill>
                <a:effectLst/>
                <a:latin typeface="Consolas" panose="020B0609020204030204" pitchFamily="49" charset="0"/>
              </a:rPr>
              <a:t>C'est concis et limpide, je ne saurais que trop vous conseiller d'aller jeter un </a:t>
            </a:r>
            <a:r>
              <a:rPr lang="fr-FR" b="0" dirty="0" err="1">
                <a:solidFill>
                  <a:srgbClr val="D4D4D4"/>
                </a:solidFill>
                <a:effectLst/>
                <a:latin typeface="Consolas" panose="020B0609020204030204" pitchFamily="49" charset="0"/>
              </a:rPr>
              <a:t>oeil</a:t>
            </a:r>
            <a:r>
              <a:rPr lang="fr-FR" b="0" dirty="0">
                <a:solidFill>
                  <a:srgbClr val="D4D4D4"/>
                </a:solidFill>
                <a:effectLst/>
                <a:latin typeface="Consolas" panose="020B0609020204030204" pitchFamily="49" charset="0"/>
              </a:rPr>
              <a:t> à son travail.</a:t>
            </a:r>
          </a:p>
          <a:p>
            <a:r>
              <a:rPr lang="fr-FR" b="0" dirty="0">
                <a:solidFill>
                  <a:srgbClr val="D4D4D4"/>
                </a:solidFill>
                <a:effectLst/>
                <a:latin typeface="Consolas" panose="020B0609020204030204" pitchFamily="49" charset="0"/>
              </a:rPr>
              <a:t>Elle publie régulièrement sur Twitter et pour la soutenir vous pouvez également acheter ses "</a:t>
            </a:r>
            <a:r>
              <a:rPr lang="fr-FR" b="0" dirty="0" err="1">
                <a:solidFill>
                  <a:srgbClr val="D4D4D4"/>
                </a:solidFill>
                <a:effectLst/>
                <a:latin typeface="Consolas" panose="020B0609020204030204" pitchFamily="49" charset="0"/>
              </a:rPr>
              <a:t>zines</a:t>
            </a:r>
            <a:r>
              <a:rPr lang="fr-FR" b="0" dirty="0">
                <a:solidFill>
                  <a:srgbClr val="D4D4D4"/>
                </a:solidFill>
                <a:effectLst/>
                <a:latin typeface="Consolas" panose="020B0609020204030204" pitchFamily="49" charset="0"/>
              </a:rPr>
              <a:t>" pour quelques euros sur son site https://wizardzines.com/</a:t>
            </a:r>
          </a:p>
          <a:p>
            <a:pPr marL="0" marR="0" lvl="0" indent="0" algn="l" defTabSz="914400" rtl="0" eaLnBrk="1" fontAlgn="auto" latinLnBrk="0" hangingPunct="1">
              <a:lnSpc>
                <a:spcPct val="100000"/>
              </a:lnSpc>
              <a:spcBef>
                <a:spcPts val="0"/>
              </a:spcBef>
              <a:spcAft>
                <a:spcPts val="0"/>
              </a:spcAft>
              <a:buClrTx/>
              <a:buSzTx/>
              <a:buFontTx/>
              <a:buNone/>
              <a:tabLst/>
              <a:defRPr/>
            </a:pPr>
            <a:r>
              <a:rPr lang="fr-FR" b="0" dirty="0">
                <a:solidFill>
                  <a:srgbClr val="D4D4D4"/>
                </a:solidFill>
                <a:effectLst/>
                <a:latin typeface="Consolas" panose="020B0609020204030204" pitchFamily="49" charset="0"/>
              </a:rPr>
              <a:t>(Et dans le cas de ce talk, tout particulièrement le </a:t>
            </a:r>
            <a:r>
              <a:rPr lang="fr-FR" b="0" dirty="0" err="1">
                <a:solidFill>
                  <a:srgbClr val="D4D4D4"/>
                </a:solidFill>
                <a:effectLst/>
                <a:latin typeface="Consolas" panose="020B0609020204030204" pitchFamily="49" charset="0"/>
              </a:rPr>
              <a:t>zine</a:t>
            </a:r>
            <a:r>
              <a:rPr lang="fr-FR" b="0" dirty="0">
                <a:solidFill>
                  <a:srgbClr val="D4D4D4"/>
                </a:solidFill>
                <a:effectLst/>
                <a:latin typeface="Consolas" panose="020B0609020204030204" pitchFamily="49" charset="0"/>
              </a:rPr>
              <a:t> </a:t>
            </a:r>
            <a:r>
              <a:rPr lang="fr-FR" b="1" dirty="0">
                <a:solidFill>
                  <a:srgbClr val="569CD6"/>
                </a:solidFill>
                <a:effectLst/>
                <a:latin typeface="Consolas" panose="020B0609020204030204" pitchFamily="49" charset="0"/>
              </a:rPr>
              <a:t>*"How containers </a:t>
            </a:r>
            <a:r>
              <a:rPr lang="fr-FR" b="1" dirty="0" err="1">
                <a:solidFill>
                  <a:srgbClr val="569CD6"/>
                </a:solidFill>
                <a:effectLst/>
                <a:latin typeface="Consolas" panose="020B0609020204030204" pitchFamily="49" charset="0"/>
              </a:rPr>
              <a:t>work</a:t>
            </a:r>
            <a:r>
              <a:rPr lang="fr-FR" b="1" dirty="0">
                <a:solidFill>
                  <a:srgbClr val="569CD6"/>
                </a:solidFill>
                <a:effectLst/>
                <a:latin typeface="Consolas" panose="020B0609020204030204" pitchFamily="49" charset="0"/>
              </a:rPr>
              <a:t>"*</a:t>
            </a:r>
            <a:r>
              <a:rPr lang="fr-FR" b="0" dirty="0">
                <a:solidFill>
                  <a:srgbClr val="D4D4D4"/>
                </a:solidFill>
                <a:effectLst/>
                <a:latin typeface="Consolas" panose="020B0609020204030204" pitchFamily="49" charset="0"/>
              </a:rPr>
              <a:t>)</a:t>
            </a:r>
          </a:p>
          <a:p>
            <a:endParaRPr lang="fr-FR" dirty="0"/>
          </a:p>
        </p:txBody>
      </p:sp>
      <p:sp>
        <p:nvSpPr>
          <p:cNvPr id="4" name="Slide Number Placeholder 3"/>
          <p:cNvSpPr>
            <a:spLocks noGrp="1"/>
          </p:cNvSpPr>
          <p:nvPr>
            <p:ph type="sldNum" sz="quarter" idx="5"/>
          </p:nvPr>
        </p:nvSpPr>
        <p:spPr/>
        <p:txBody>
          <a:bodyPr/>
          <a:lstStyle/>
          <a:p>
            <a:fld id="{20E9140C-2C58-4C46-BC63-4348D42211EC}" type="slidenum">
              <a:rPr lang="fr-FR" smtClean="0"/>
              <a:t>76</a:t>
            </a:fld>
            <a:endParaRPr lang="fr-FR"/>
          </a:p>
        </p:txBody>
      </p:sp>
    </p:spTree>
    <p:extLst>
      <p:ext uri="{BB962C8B-B14F-4D97-AF65-F5344CB8AC3E}">
        <p14:creationId xmlns:p14="http://schemas.microsoft.com/office/powerpoint/2010/main" val="253333566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b="0" dirty="0">
                <a:solidFill>
                  <a:srgbClr val="D4D4D4"/>
                </a:solidFill>
                <a:effectLst/>
                <a:latin typeface="Consolas" panose="020B0609020204030204" pitchFamily="49" charset="0"/>
              </a:rPr>
              <a:t>Voilà, notre voyage dans le temps est terminé.</a:t>
            </a:r>
          </a:p>
          <a:p>
            <a:br>
              <a:rPr lang="fr-FR" b="0" dirty="0">
                <a:solidFill>
                  <a:srgbClr val="D4D4D4"/>
                </a:solidFill>
                <a:effectLst/>
                <a:latin typeface="Consolas" panose="020B0609020204030204" pitchFamily="49" charset="0"/>
              </a:rPr>
            </a:br>
            <a:r>
              <a:rPr lang="fr-FR" b="0" dirty="0">
                <a:solidFill>
                  <a:srgbClr val="D4D4D4"/>
                </a:solidFill>
                <a:effectLst/>
                <a:latin typeface="Consolas" panose="020B0609020204030204" pitchFamily="49" charset="0"/>
              </a:rPr>
              <a:t>Je vous remercie et j'espère que vous avez pu découvrir des choses que vous ne saviez pas sur l'histoire de la conteneurisation depuis ses lointains débuts jusqu'à aujourd'hui.</a:t>
            </a:r>
          </a:p>
          <a:p>
            <a:endParaRPr lang="fr-FR" dirty="0"/>
          </a:p>
        </p:txBody>
      </p:sp>
      <p:sp>
        <p:nvSpPr>
          <p:cNvPr id="4" name="Slide Number Placeholder 3"/>
          <p:cNvSpPr>
            <a:spLocks noGrp="1"/>
          </p:cNvSpPr>
          <p:nvPr>
            <p:ph type="sldNum" sz="quarter" idx="5"/>
          </p:nvPr>
        </p:nvSpPr>
        <p:spPr/>
        <p:txBody>
          <a:bodyPr/>
          <a:lstStyle/>
          <a:p>
            <a:fld id="{20E9140C-2C58-4C46-BC63-4348D42211EC}" type="slidenum">
              <a:rPr lang="fr-FR" smtClean="0"/>
              <a:t>77</a:t>
            </a:fld>
            <a:endParaRPr lang="fr-FR"/>
          </a:p>
        </p:txBody>
      </p:sp>
    </p:spTree>
    <p:extLst>
      <p:ext uri="{BB962C8B-B14F-4D97-AF65-F5344CB8AC3E}">
        <p14:creationId xmlns:p14="http://schemas.microsoft.com/office/powerpoint/2010/main" val="18245033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b="0" dirty="0">
                <a:solidFill>
                  <a:srgbClr val="D4D4D4"/>
                </a:solidFill>
                <a:effectLst/>
                <a:latin typeface="Consolas" panose="020B0609020204030204" pitchFamily="49" charset="0"/>
              </a:rPr>
              <a:t>L'autre concept dont il est question est celui de </a:t>
            </a:r>
            <a:r>
              <a:rPr lang="fr-FR" b="1" dirty="0">
                <a:solidFill>
                  <a:srgbClr val="569CD6"/>
                </a:solidFill>
                <a:effectLst/>
                <a:latin typeface="Consolas" panose="020B0609020204030204" pitchFamily="49" charset="0"/>
              </a:rPr>
              <a:t>*runtime*</a:t>
            </a:r>
            <a:r>
              <a:rPr lang="fr-FR" b="0" dirty="0">
                <a:solidFill>
                  <a:srgbClr val="D4D4D4"/>
                </a:solidFill>
                <a:effectLst/>
                <a:latin typeface="Consolas" panose="020B0609020204030204" pitchFamily="49" charset="0"/>
              </a:rPr>
              <a:t>, ou environnement d'exécution.</a:t>
            </a:r>
          </a:p>
          <a:p>
            <a:br>
              <a:rPr lang="fr-FR" b="0" dirty="0">
                <a:solidFill>
                  <a:srgbClr val="D4D4D4"/>
                </a:solidFill>
                <a:effectLst/>
                <a:latin typeface="Consolas" panose="020B0609020204030204" pitchFamily="49" charset="0"/>
              </a:rPr>
            </a:br>
            <a:r>
              <a:rPr lang="fr-FR" b="0" dirty="0">
                <a:solidFill>
                  <a:srgbClr val="D4D4D4"/>
                </a:solidFill>
                <a:effectLst/>
                <a:latin typeface="Consolas" panose="020B0609020204030204" pitchFamily="49" charset="0"/>
              </a:rPr>
              <a:t>Alors, runtime, runtime </a:t>
            </a:r>
            <a:r>
              <a:rPr lang="fr-FR" b="0" dirty="0" err="1">
                <a:solidFill>
                  <a:srgbClr val="D4D4D4"/>
                </a:solidFill>
                <a:effectLst/>
                <a:latin typeface="Consolas" panose="020B0609020204030204" pitchFamily="49" charset="0"/>
              </a:rPr>
              <a:t>environment</a:t>
            </a:r>
            <a:r>
              <a:rPr lang="fr-FR" b="0" dirty="0">
                <a:solidFill>
                  <a:srgbClr val="D4D4D4"/>
                </a:solidFill>
                <a:effectLst/>
                <a:latin typeface="Consolas" panose="020B0609020204030204" pitchFamily="49" charset="0"/>
              </a:rPr>
              <a:t>, RTE, environnement d'exécution, toutes ces expressions sont </a:t>
            </a:r>
            <a:r>
              <a:rPr lang="fr-FR" b="1" dirty="0">
                <a:solidFill>
                  <a:srgbClr val="569CD6"/>
                </a:solidFill>
                <a:effectLst/>
                <a:latin typeface="Consolas" panose="020B0609020204030204" pitchFamily="49" charset="0"/>
              </a:rPr>
              <a:t>*synonymes*</a:t>
            </a:r>
            <a:r>
              <a:rPr lang="fr-FR" b="0" dirty="0">
                <a:solidFill>
                  <a:srgbClr val="D4D4D4"/>
                </a:solidFill>
                <a:effectLst/>
                <a:latin typeface="Consolas" panose="020B0609020204030204" pitchFamily="49" charset="0"/>
              </a:rPr>
              <a:t>.</a:t>
            </a:r>
          </a:p>
          <a:p>
            <a:br>
              <a:rPr lang="fr-FR" b="0" dirty="0">
                <a:solidFill>
                  <a:srgbClr val="D4D4D4"/>
                </a:solidFill>
                <a:effectLst/>
                <a:latin typeface="Consolas" panose="020B0609020204030204" pitchFamily="49" charset="0"/>
              </a:rPr>
            </a:br>
            <a:r>
              <a:rPr lang="fr-FR" b="0" dirty="0">
                <a:solidFill>
                  <a:srgbClr val="D4D4D4"/>
                </a:solidFill>
                <a:effectLst/>
                <a:latin typeface="Consolas" panose="020B0609020204030204" pitchFamily="49" charset="0"/>
              </a:rPr>
              <a:t>Et la définition que l'on peut en donner est qu'un runtime est la pile logicielle offrant les services nécessaires à l'exécution d'applications, et </a:t>
            </a:r>
            <a:r>
              <a:rPr lang="fr-FR" b="1" dirty="0">
                <a:solidFill>
                  <a:srgbClr val="569CD6"/>
                </a:solidFill>
                <a:effectLst/>
                <a:latin typeface="Consolas" panose="020B0609020204030204" pitchFamily="49" charset="0"/>
              </a:rPr>
              <a:t>*UNIQUEMENT l’exécution*</a:t>
            </a:r>
            <a:r>
              <a:rPr lang="fr-FR" b="0" dirty="0">
                <a:solidFill>
                  <a:srgbClr val="D4D4D4"/>
                </a:solidFill>
                <a:effectLst/>
                <a:latin typeface="Consolas" panose="020B0609020204030204" pitchFamily="49" charset="0"/>
              </a:rPr>
              <a:t>, PAS la compilation, et cela, </a:t>
            </a:r>
            <a:r>
              <a:rPr lang="fr-FR" b="1" dirty="0">
                <a:solidFill>
                  <a:srgbClr val="569CD6"/>
                </a:solidFill>
                <a:effectLst/>
                <a:latin typeface="Consolas" panose="020B0609020204030204" pitchFamily="49" charset="0"/>
              </a:rPr>
              <a:t>*indépendamment du système d'exploitation*</a:t>
            </a:r>
            <a:r>
              <a:rPr lang="fr-FR" b="0" dirty="0">
                <a:solidFill>
                  <a:srgbClr val="D4D4D4"/>
                </a:solidFill>
                <a:effectLst/>
                <a:latin typeface="Consolas" panose="020B0609020204030204" pitchFamily="49" charset="0"/>
              </a:rPr>
              <a:t>.</a:t>
            </a:r>
          </a:p>
          <a:p>
            <a:br>
              <a:rPr lang="fr-FR" b="0" dirty="0">
                <a:solidFill>
                  <a:srgbClr val="D4D4D4"/>
                </a:solidFill>
                <a:effectLst/>
                <a:latin typeface="Consolas" panose="020B0609020204030204" pitchFamily="49" charset="0"/>
              </a:rPr>
            </a:br>
            <a:r>
              <a:rPr lang="fr-FR" b="0" dirty="0">
                <a:solidFill>
                  <a:srgbClr val="D4D4D4"/>
                </a:solidFill>
                <a:effectLst/>
                <a:latin typeface="Consolas" panose="020B0609020204030204" pitchFamily="49" charset="0"/>
              </a:rPr>
              <a:t>Le runtime met à disposition un certain nombre de fonctions de base au service de la </a:t>
            </a:r>
            <a:r>
              <a:rPr lang="fr-FR" b="1" dirty="0">
                <a:solidFill>
                  <a:srgbClr val="569CD6"/>
                </a:solidFill>
                <a:effectLst/>
                <a:latin typeface="Consolas" panose="020B0609020204030204" pitchFamily="49" charset="0"/>
              </a:rPr>
              <a:t>*mémoire*</a:t>
            </a:r>
            <a:r>
              <a:rPr lang="fr-FR" b="0" dirty="0">
                <a:solidFill>
                  <a:srgbClr val="D4D4D4"/>
                </a:solidFill>
                <a:effectLst/>
                <a:latin typeface="Consolas" panose="020B0609020204030204" pitchFamily="49" charset="0"/>
              </a:rPr>
              <a:t>, du </a:t>
            </a:r>
            <a:r>
              <a:rPr lang="fr-FR" b="1" dirty="0">
                <a:solidFill>
                  <a:srgbClr val="569CD6"/>
                </a:solidFill>
                <a:effectLst/>
                <a:latin typeface="Consolas" panose="020B0609020204030204" pitchFamily="49" charset="0"/>
              </a:rPr>
              <a:t>*réseau*</a:t>
            </a:r>
            <a:r>
              <a:rPr lang="fr-FR" b="0" dirty="0">
                <a:solidFill>
                  <a:srgbClr val="D4D4D4"/>
                </a:solidFill>
                <a:effectLst/>
                <a:latin typeface="Consolas" panose="020B0609020204030204" pitchFamily="49" charset="0"/>
              </a:rPr>
              <a:t> ou du </a:t>
            </a:r>
            <a:r>
              <a:rPr lang="fr-FR" b="1" dirty="0">
                <a:solidFill>
                  <a:srgbClr val="569CD6"/>
                </a:solidFill>
                <a:effectLst/>
                <a:latin typeface="Consolas" panose="020B0609020204030204" pitchFamily="49" charset="0"/>
              </a:rPr>
              <a:t>*matériel*</a:t>
            </a:r>
            <a:r>
              <a:rPr lang="fr-FR" b="0" dirty="0">
                <a:solidFill>
                  <a:srgbClr val="D4D4D4"/>
                </a:solidFill>
                <a:effectLst/>
                <a:latin typeface="Consolas" panose="020B0609020204030204" pitchFamily="49" charset="0"/>
              </a:rPr>
              <a:t> ET </a:t>
            </a:r>
            <a:r>
              <a:rPr lang="fr-FR" b="1" dirty="0">
                <a:solidFill>
                  <a:srgbClr val="569CD6"/>
                </a:solidFill>
                <a:effectLst/>
                <a:latin typeface="Consolas" panose="020B0609020204030204" pitchFamily="49" charset="0"/>
              </a:rPr>
              <a:t>*exécute ces fonctions à la place de l’application*</a:t>
            </a:r>
            <a:r>
              <a:rPr lang="fr-FR" b="0" dirty="0">
                <a:solidFill>
                  <a:srgbClr val="D4D4D4"/>
                </a:solidFill>
                <a:effectLst/>
                <a:latin typeface="Consolas" panose="020B0609020204030204" pitchFamily="49" charset="0"/>
              </a:rPr>
              <a:t>, indépendamment du système d’exploitation. C'est en fait le runtime qui fait donc le lien entre l’application et le système d’exploitation.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0" dirty="0">
              <a:solidFill>
                <a:srgbClr val="D4D4D4"/>
              </a:solidFill>
              <a:effectLst/>
              <a:latin typeface="Consolas" panose="020B0609020204030204" pitchFamily="49" charset="0"/>
            </a:endParaRPr>
          </a:p>
        </p:txBody>
      </p:sp>
      <p:sp>
        <p:nvSpPr>
          <p:cNvPr id="4" name="Slide Number Placeholder 3"/>
          <p:cNvSpPr>
            <a:spLocks noGrp="1"/>
          </p:cNvSpPr>
          <p:nvPr>
            <p:ph type="sldNum" sz="quarter" idx="5"/>
          </p:nvPr>
        </p:nvSpPr>
        <p:spPr/>
        <p:txBody>
          <a:bodyPr/>
          <a:lstStyle/>
          <a:p>
            <a:fld id="{20E9140C-2C58-4C46-BC63-4348D42211EC}" type="slidenum">
              <a:rPr lang="fr-FR" smtClean="0"/>
              <a:t>8</a:t>
            </a:fld>
            <a:endParaRPr lang="fr-FR"/>
          </a:p>
        </p:txBody>
      </p:sp>
    </p:spTree>
    <p:extLst>
      <p:ext uri="{BB962C8B-B14F-4D97-AF65-F5344CB8AC3E}">
        <p14:creationId xmlns:p14="http://schemas.microsoft.com/office/powerpoint/2010/main" val="31926126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b="0" dirty="0">
                <a:solidFill>
                  <a:srgbClr val="D4D4D4"/>
                </a:solidFill>
                <a:effectLst/>
                <a:latin typeface="Consolas" panose="020B0609020204030204" pitchFamily="49" charset="0"/>
              </a:rPr>
              <a:t>Un exemple bien connu de runtime est tout simplement le </a:t>
            </a:r>
            <a:r>
              <a:rPr lang="fr-FR" b="1" dirty="0">
                <a:solidFill>
                  <a:srgbClr val="569CD6"/>
                </a:solidFill>
                <a:effectLst/>
                <a:latin typeface="Consolas" panose="020B0609020204030204" pitchFamily="49" charset="0"/>
              </a:rPr>
              <a:t>*JRE de Java*</a:t>
            </a:r>
            <a:r>
              <a:rPr lang="fr-FR" b="0" dirty="0">
                <a:solidFill>
                  <a:srgbClr val="D4D4D4"/>
                </a:solidFill>
                <a:effectLst/>
                <a:latin typeface="Consolas" panose="020B0609020204030204" pitchFamily="49" charset="0"/>
              </a:rPr>
              <a:t>. </a:t>
            </a:r>
            <a:r>
              <a:rPr lang="fr-FR" b="0" dirty="0">
                <a:solidFill>
                  <a:srgbClr val="9CDCFE"/>
                </a:solidFill>
                <a:effectLst/>
                <a:latin typeface="Consolas" panose="020B0609020204030204" pitchFamily="49" charset="0"/>
              </a:rPr>
              <a:t>+</a:t>
            </a:r>
            <a:endParaRPr lang="fr-FR" b="0" dirty="0">
              <a:solidFill>
                <a:srgbClr val="D4D4D4"/>
              </a:solidFill>
              <a:effectLst/>
              <a:latin typeface="Consolas" panose="020B0609020204030204" pitchFamily="49" charset="0"/>
            </a:endParaRPr>
          </a:p>
          <a:p>
            <a:r>
              <a:rPr lang="fr-FR" b="0" dirty="0">
                <a:solidFill>
                  <a:srgbClr val="D4D4D4"/>
                </a:solidFill>
                <a:effectLst/>
                <a:latin typeface="Consolas" panose="020B0609020204030204" pitchFamily="49" charset="0"/>
              </a:rPr>
              <a:t>Ce dernier englobe la </a:t>
            </a:r>
            <a:r>
              <a:rPr lang="fr-FR" b="1" dirty="0">
                <a:solidFill>
                  <a:srgbClr val="569CD6"/>
                </a:solidFill>
                <a:effectLst/>
                <a:latin typeface="Consolas" panose="020B0609020204030204" pitchFamily="49" charset="0"/>
              </a:rPr>
              <a:t>*JVM*</a:t>
            </a:r>
            <a:r>
              <a:rPr lang="fr-FR" b="0" dirty="0">
                <a:solidFill>
                  <a:srgbClr val="D4D4D4"/>
                </a:solidFill>
                <a:effectLst/>
                <a:latin typeface="Consolas" panose="020B0609020204030204" pitchFamily="49" charset="0"/>
              </a:rPr>
              <a:t> et la </a:t>
            </a:r>
            <a:r>
              <a:rPr lang="fr-FR" b="1" dirty="0">
                <a:solidFill>
                  <a:srgbClr val="569CD6"/>
                </a:solidFill>
                <a:effectLst/>
                <a:latin typeface="Consolas" panose="020B0609020204030204" pitchFamily="49" charset="0"/>
              </a:rPr>
              <a:t>*JCL*</a:t>
            </a:r>
            <a:r>
              <a:rPr lang="fr-FR" b="0" dirty="0">
                <a:solidFill>
                  <a:srgbClr val="D4D4D4"/>
                </a:solidFill>
                <a:effectLst/>
                <a:latin typeface="Consolas" panose="020B0609020204030204" pitchFamily="49" charset="0"/>
              </a:rPr>
              <a:t>, la </a:t>
            </a:r>
            <a:r>
              <a:rPr lang="fr-FR" b="1" dirty="0">
                <a:solidFill>
                  <a:srgbClr val="569CD6"/>
                </a:solidFill>
                <a:effectLst/>
                <a:latin typeface="Consolas" panose="020B0609020204030204" pitchFamily="49" charset="0"/>
              </a:rPr>
              <a:t>*Java Class Library*</a:t>
            </a:r>
            <a:r>
              <a:rPr lang="fr-FR" b="0" dirty="0">
                <a:solidFill>
                  <a:srgbClr val="D4D4D4"/>
                </a:solidFill>
                <a:effectLst/>
                <a:latin typeface="Consolas" panose="020B0609020204030204" pitchFamily="49" charset="0"/>
              </a:rPr>
              <a:t>, un ensemble de classes procurant à la JVM tout ce dont elle a besoin pour exécuter une application Java d'un point de vue </a:t>
            </a:r>
            <a:r>
              <a:rPr lang="fr-FR" b="1" dirty="0">
                <a:solidFill>
                  <a:srgbClr val="569CD6"/>
                </a:solidFill>
                <a:effectLst/>
                <a:latin typeface="Consolas" panose="020B0609020204030204" pitchFamily="49" charset="0"/>
              </a:rPr>
              <a:t>*mémoire*</a:t>
            </a:r>
            <a:r>
              <a:rPr lang="fr-FR" b="0" dirty="0">
                <a:solidFill>
                  <a:srgbClr val="D4D4D4"/>
                </a:solidFill>
                <a:effectLst/>
                <a:latin typeface="Consolas" panose="020B0609020204030204" pitchFamily="49" charset="0"/>
              </a:rPr>
              <a:t>, </a:t>
            </a:r>
            <a:r>
              <a:rPr lang="fr-FR" b="1" dirty="0">
                <a:solidFill>
                  <a:srgbClr val="569CD6"/>
                </a:solidFill>
                <a:effectLst/>
                <a:latin typeface="Consolas" panose="020B0609020204030204" pitchFamily="49" charset="0"/>
              </a:rPr>
              <a:t>*réseau*</a:t>
            </a:r>
            <a:r>
              <a:rPr lang="fr-FR" b="0" dirty="0">
                <a:solidFill>
                  <a:srgbClr val="D4D4D4"/>
                </a:solidFill>
                <a:effectLst/>
                <a:latin typeface="Consolas" panose="020B0609020204030204" pitchFamily="49" charset="0"/>
              </a:rPr>
              <a:t>, système de </a:t>
            </a:r>
            <a:r>
              <a:rPr lang="fr-FR" b="1" dirty="0">
                <a:solidFill>
                  <a:srgbClr val="569CD6"/>
                </a:solidFill>
                <a:effectLst/>
                <a:latin typeface="Consolas" panose="020B0609020204030204" pitchFamily="49" charset="0"/>
              </a:rPr>
              <a:t>*fichiers*</a:t>
            </a:r>
            <a:r>
              <a:rPr lang="fr-FR" b="0" dirty="0">
                <a:solidFill>
                  <a:srgbClr val="D4D4D4"/>
                </a:solidFill>
                <a:effectLst/>
                <a:latin typeface="Consolas" panose="020B0609020204030204" pitchFamily="49" charset="0"/>
              </a:rPr>
              <a:t>, spécificités </a:t>
            </a:r>
            <a:r>
              <a:rPr lang="fr-FR" b="1" dirty="0">
                <a:solidFill>
                  <a:srgbClr val="569CD6"/>
                </a:solidFill>
                <a:effectLst/>
                <a:latin typeface="Consolas" panose="020B0609020204030204" pitchFamily="49" charset="0"/>
              </a:rPr>
              <a:t>*matérielles*</a:t>
            </a:r>
            <a:r>
              <a:rPr lang="fr-FR" b="0" dirty="0">
                <a:solidFill>
                  <a:srgbClr val="D4D4D4"/>
                </a:solidFill>
                <a:effectLst/>
                <a:latin typeface="Consolas" panose="020B0609020204030204" pitchFamily="49" charset="0"/>
              </a:rPr>
              <a:t>.</a:t>
            </a:r>
          </a:p>
          <a:p>
            <a:br>
              <a:rPr lang="fr-FR" b="0" dirty="0">
                <a:solidFill>
                  <a:srgbClr val="D4D4D4"/>
                </a:solidFill>
                <a:effectLst/>
                <a:latin typeface="Consolas" panose="020B0609020204030204" pitchFamily="49" charset="0"/>
              </a:rPr>
            </a:br>
            <a:r>
              <a:rPr lang="fr-FR" b="0" dirty="0">
                <a:solidFill>
                  <a:srgbClr val="D4D4D4"/>
                </a:solidFill>
                <a:effectLst/>
                <a:latin typeface="Consolas" panose="020B0609020204030204" pitchFamily="49" charset="0"/>
              </a:rPr>
              <a:t>On peut également donner d'autres exemples : </a:t>
            </a:r>
          </a:p>
          <a:p>
            <a:endParaRPr lang="fr-FR" b="0" dirty="0">
              <a:solidFill>
                <a:srgbClr val="D4D4D4"/>
              </a:solidFill>
              <a:effectLst/>
              <a:latin typeface="Consolas" panose="020B0609020204030204" pitchFamily="49" charset="0"/>
            </a:endParaRPr>
          </a:p>
          <a:p>
            <a:pPr marL="171450" indent="-171450">
              <a:buFont typeface="Arial" panose="020B0604020202020204" pitchFamily="34" charset="0"/>
              <a:buChar char="•"/>
            </a:pPr>
            <a:r>
              <a:rPr lang="fr-FR" b="1" dirty="0">
                <a:solidFill>
                  <a:srgbClr val="569CD6"/>
                </a:solidFill>
                <a:effectLst/>
                <a:latin typeface="Consolas" panose="020B0609020204030204" pitchFamily="49" charset="0"/>
              </a:rPr>
              <a:t>*Node.js*</a:t>
            </a:r>
            <a:r>
              <a:rPr lang="fr-FR" b="0" dirty="0">
                <a:solidFill>
                  <a:srgbClr val="D4D4D4"/>
                </a:solidFill>
                <a:effectLst/>
                <a:latin typeface="Consolas" panose="020B0609020204030204" pitchFamily="49" charset="0"/>
              </a:rPr>
              <a:t> : qui est un environnement d'exécution permettant d'exécuter du </a:t>
            </a:r>
            <a:r>
              <a:rPr lang="fr-FR" b="1" dirty="0">
                <a:solidFill>
                  <a:srgbClr val="569CD6"/>
                </a:solidFill>
                <a:effectLst/>
                <a:latin typeface="Consolas" panose="020B0609020204030204" pitchFamily="49" charset="0"/>
              </a:rPr>
              <a:t>*code Javascript*</a:t>
            </a:r>
            <a:r>
              <a:rPr lang="fr-FR" b="0" dirty="0">
                <a:solidFill>
                  <a:srgbClr val="D4D4D4"/>
                </a:solidFill>
                <a:effectLst/>
                <a:latin typeface="Consolas" panose="020B0609020204030204" pitchFamily="49" charset="0"/>
              </a:rPr>
              <a:t> côté serveur.</a:t>
            </a:r>
          </a:p>
          <a:p>
            <a:pPr marL="171450" indent="-171450">
              <a:buFont typeface="Arial" panose="020B0604020202020204" pitchFamily="34" charset="0"/>
              <a:buChar char="•"/>
            </a:pPr>
            <a:r>
              <a:rPr lang="fr-FR" b="0" dirty="0">
                <a:solidFill>
                  <a:srgbClr val="D4D4D4"/>
                </a:solidFill>
                <a:effectLst/>
                <a:latin typeface="Consolas" panose="020B0609020204030204" pitchFamily="49" charset="0"/>
              </a:rPr>
              <a:t>On y pense moins, mais il y a également le bon vieux </a:t>
            </a:r>
            <a:r>
              <a:rPr lang="fr-FR" b="1" dirty="0">
                <a:solidFill>
                  <a:srgbClr val="569CD6"/>
                </a:solidFill>
                <a:effectLst/>
                <a:latin typeface="Consolas" panose="020B0609020204030204" pitchFamily="49" charset="0"/>
              </a:rPr>
              <a:t>*</a:t>
            </a:r>
            <a:r>
              <a:rPr lang="fr-FR" b="1" dirty="0" err="1">
                <a:solidFill>
                  <a:srgbClr val="569CD6"/>
                </a:solidFill>
                <a:effectLst/>
                <a:latin typeface="Consolas" panose="020B0609020204030204" pitchFamily="49" charset="0"/>
              </a:rPr>
              <a:t>Cygwin</a:t>
            </a:r>
            <a:r>
              <a:rPr lang="fr-FR" b="1" dirty="0">
                <a:solidFill>
                  <a:srgbClr val="569CD6"/>
                </a:solidFill>
                <a:effectLst/>
                <a:latin typeface="Consolas" panose="020B0609020204030204" pitchFamily="49" charset="0"/>
              </a:rPr>
              <a:t>*</a:t>
            </a:r>
            <a:r>
              <a:rPr lang="fr-FR" b="0" dirty="0">
                <a:solidFill>
                  <a:srgbClr val="D4D4D4"/>
                </a:solidFill>
                <a:effectLst/>
                <a:latin typeface="Consolas" panose="020B0609020204030204" pitchFamily="49" charset="0"/>
              </a:rPr>
              <a:t> qui est un environnement d’exécution permettant aux </a:t>
            </a:r>
            <a:r>
              <a:rPr lang="fr-FR" b="1" dirty="0">
                <a:solidFill>
                  <a:srgbClr val="D4D4D4"/>
                </a:solidFill>
                <a:effectLst/>
                <a:latin typeface="Consolas" panose="020B0609020204030204" pitchFamily="49" charset="0"/>
              </a:rPr>
              <a:t>applications Linux</a:t>
            </a:r>
            <a:r>
              <a:rPr lang="fr-FR" b="0" dirty="0">
                <a:solidFill>
                  <a:srgbClr val="D4D4D4"/>
                </a:solidFill>
                <a:effectLst/>
                <a:latin typeface="Consolas" panose="020B0609020204030204" pitchFamily="49" charset="0"/>
              </a:rPr>
              <a:t> de fonctionner sur d'autres OS comme Windows ou </a:t>
            </a:r>
            <a:r>
              <a:rPr lang="fr-FR" b="0" dirty="0" err="1">
                <a:solidFill>
                  <a:srgbClr val="D4D4D4"/>
                </a:solidFill>
                <a:effectLst/>
                <a:latin typeface="Consolas" panose="020B0609020204030204" pitchFamily="49" charset="0"/>
              </a:rPr>
              <a:t>macOS</a:t>
            </a:r>
            <a:r>
              <a:rPr lang="fr-FR" b="0" dirty="0">
                <a:solidFill>
                  <a:srgbClr val="D4D4D4"/>
                </a:solidFill>
                <a:effectLst/>
                <a:latin typeface="Consolas" panose="020B0609020204030204" pitchFamily="49" charset="0"/>
              </a:rPr>
              <a:t>.</a:t>
            </a:r>
          </a:p>
        </p:txBody>
      </p:sp>
      <p:sp>
        <p:nvSpPr>
          <p:cNvPr id="4" name="Slide Number Placeholder 3"/>
          <p:cNvSpPr>
            <a:spLocks noGrp="1"/>
          </p:cNvSpPr>
          <p:nvPr>
            <p:ph type="sldNum" sz="quarter" idx="5"/>
          </p:nvPr>
        </p:nvSpPr>
        <p:spPr/>
        <p:txBody>
          <a:bodyPr/>
          <a:lstStyle/>
          <a:p>
            <a:fld id="{20E9140C-2C58-4C46-BC63-4348D42211EC}" type="slidenum">
              <a:rPr lang="fr-FR" smtClean="0"/>
              <a:t>9</a:t>
            </a:fld>
            <a:endParaRPr lang="fr-FR"/>
          </a:p>
        </p:txBody>
      </p:sp>
    </p:spTree>
    <p:extLst>
      <p:ext uri="{BB962C8B-B14F-4D97-AF65-F5344CB8AC3E}">
        <p14:creationId xmlns:p14="http://schemas.microsoft.com/office/powerpoint/2010/main" val="352369175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24_Custom Layou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EBBA887-9D67-422C-801D-86508225F5B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42098" t="1" r="15638" b="262"/>
          <a:stretch/>
        </p:blipFill>
        <p:spPr>
          <a:xfrm>
            <a:off x="-1" y="0"/>
            <a:ext cx="7070501" cy="6858000"/>
          </a:xfrm>
          <a:custGeom>
            <a:avLst/>
            <a:gdLst>
              <a:gd name="connsiteX0" fmla="*/ 0 w 3067050"/>
              <a:gd name="connsiteY0" fmla="*/ 0 h 6858000"/>
              <a:gd name="connsiteX1" fmla="*/ 3067050 w 3067050"/>
              <a:gd name="connsiteY1" fmla="*/ 0 h 6858000"/>
              <a:gd name="connsiteX2" fmla="*/ 3067050 w 3067050"/>
              <a:gd name="connsiteY2" fmla="*/ 6858000 h 6858000"/>
              <a:gd name="connsiteX3" fmla="*/ 0 w 306705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067050" h="6858000">
                <a:moveTo>
                  <a:pt x="0" y="0"/>
                </a:moveTo>
                <a:lnTo>
                  <a:pt x="3067050" y="0"/>
                </a:lnTo>
                <a:lnTo>
                  <a:pt x="3067050" y="6858000"/>
                </a:lnTo>
                <a:lnTo>
                  <a:pt x="0" y="6858000"/>
                </a:lnTo>
                <a:close/>
              </a:path>
            </a:pathLst>
          </a:custGeom>
        </p:spPr>
      </p:pic>
      <p:sp>
        <p:nvSpPr>
          <p:cNvPr id="2" name="Freeform 31">
            <a:extLst>
              <a:ext uri="{FF2B5EF4-FFF2-40B4-BE49-F238E27FC236}">
                <a16:creationId xmlns:a16="http://schemas.microsoft.com/office/drawing/2014/main" id="{4B9E4A97-3F96-0EFD-720E-70DD30F164D1}"/>
              </a:ext>
            </a:extLst>
          </p:cNvPr>
          <p:cNvSpPr/>
          <p:nvPr userDrawn="1"/>
        </p:nvSpPr>
        <p:spPr>
          <a:xfrm rot="10800000" flipV="1">
            <a:off x="2163650" y="-25758"/>
            <a:ext cx="10034915" cy="6890766"/>
          </a:xfrm>
          <a:custGeom>
            <a:avLst/>
            <a:gdLst>
              <a:gd name="connsiteX0" fmla="*/ 0 w 6583376"/>
              <a:gd name="connsiteY0" fmla="*/ 6858000 h 6858000"/>
              <a:gd name="connsiteX1" fmla="*/ 3771900 w 6583376"/>
              <a:gd name="connsiteY1" fmla="*/ 6858000 h 6858000"/>
              <a:gd name="connsiteX2" fmla="*/ 6583376 w 6583376"/>
              <a:gd name="connsiteY2" fmla="*/ 6858000 h 6858000"/>
              <a:gd name="connsiteX3" fmla="*/ 3771900 w 6583376"/>
              <a:gd name="connsiteY3" fmla="*/ 0 h 6858000"/>
              <a:gd name="connsiteX4" fmla="*/ 0 w 6583376"/>
              <a:gd name="connsiteY4" fmla="*/ 0 h 6858000"/>
              <a:gd name="connsiteX0" fmla="*/ 0 w 6583376"/>
              <a:gd name="connsiteY0" fmla="*/ 6870879 h 6870879"/>
              <a:gd name="connsiteX1" fmla="*/ 3771900 w 6583376"/>
              <a:gd name="connsiteY1" fmla="*/ 6870879 h 6870879"/>
              <a:gd name="connsiteX2" fmla="*/ 6583376 w 6583376"/>
              <a:gd name="connsiteY2" fmla="*/ 6870879 h 6870879"/>
              <a:gd name="connsiteX3" fmla="*/ 5626458 w 6583376"/>
              <a:gd name="connsiteY3" fmla="*/ 0 h 6870879"/>
              <a:gd name="connsiteX4" fmla="*/ 0 w 6583376"/>
              <a:gd name="connsiteY4" fmla="*/ 12879 h 6870879"/>
              <a:gd name="connsiteX5" fmla="*/ 0 w 6583376"/>
              <a:gd name="connsiteY5" fmla="*/ 6870879 h 6870879"/>
              <a:gd name="connsiteX0" fmla="*/ 0 w 6583376"/>
              <a:gd name="connsiteY0" fmla="*/ 6858000 h 6858000"/>
              <a:gd name="connsiteX1" fmla="*/ 3771900 w 6583376"/>
              <a:gd name="connsiteY1" fmla="*/ 6858000 h 6858000"/>
              <a:gd name="connsiteX2" fmla="*/ 6583376 w 6583376"/>
              <a:gd name="connsiteY2" fmla="*/ 6858000 h 6858000"/>
              <a:gd name="connsiteX3" fmla="*/ 5665094 w 6583376"/>
              <a:gd name="connsiteY3" fmla="*/ 12879 h 6858000"/>
              <a:gd name="connsiteX4" fmla="*/ 0 w 6583376"/>
              <a:gd name="connsiteY4" fmla="*/ 0 h 6858000"/>
              <a:gd name="connsiteX5" fmla="*/ 0 w 6583376"/>
              <a:gd name="connsiteY5" fmla="*/ 6858000 h 6858000"/>
              <a:gd name="connsiteX0" fmla="*/ 2228045 w 8811421"/>
              <a:gd name="connsiteY0" fmla="*/ 6870879 h 6870879"/>
              <a:gd name="connsiteX1" fmla="*/ 5999945 w 8811421"/>
              <a:gd name="connsiteY1" fmla="*/ 6870879 h 6870879"/>
              <a:gd name="connsiteX2" fmla="*/ 8811421 w 8811421"/>
              <a:gd name="connsiteY2" fmla="*/ 6870879 h 6870879"/>
              <a:gd name="connsiteX3" fmla="*/ 7893139 w 8811421"/>
              <a:gd name="connsiteY3" fmla="*/ 25758 h 6870879"/>
              <a:gd name="connsiteX4" fmla="*/ 0 w 8811421"/>
              <a:gd name="connsiteY4" fmla="*/ 0 h 6870879"/>
              <a:gd name="connsiteX5" fmla="*/ 2228045 w 8811421"/>
              <a:gd name="connsiteY5" fmla="*/ 6870879 h 6870879"/>
              <a:gd name="connsiteX0" fmla="*/ 0 w 8824300"/>
              <a:gd name="connsiteY0" fmla="*/ 6883758 h 6883758"/>
              <a:gd name="connsiteX1" fmla="*/ 6012824 w 8824300"/>
              <a:gd name="connsiteY1" fmla="*/ 6870879 h 6883758"/>
              <a:gd name="connsiteX2" fmla="*/ 8824300 w 8824300"/>
              <a:gd name="connsiteY2" fmla="*/ 6870879 h 6883758"/>
              <a:gd name="connsiteX3" fmla="*/ 7906018 w 8824300"/>
              <a:gd name="connsiteY3" fmla="*/ 25758 h 6883758"/>
              <a:gd name="connsiteX4" fmla="*/ 12879 w 8824300"/>
              <a:gd name="connsiteY4" fmla="*/ 0 h 6883758"/>
              <a:gd name="connsiteX5" fmla="*/ 0 w 8824300"/>
              <a:gd name="connsiteY5" fmla="*/ 6883758 h 6883758"/>
              <a:gd name="connsiteX0" fmla="*/ 1197735 w 10022035"/>
              <a:gd name="connsiteY0" fmla="*/ 6870879 h 6870879"/>
              <a:gd name="connsiteX1" fmla="*/ 7210559 w 10022035"/>
              <a:gd name="connsiteY1" fmla="*/ 6858000 h 6870879"/>
              <a:gd name="connsiteX2" fmla="*/ 10022035 w 10022035"/>
              <a:gd name="connsiteY2" fmla="*/ 6858000 h 6870879"/>
              <a:gd name="connsiteX3" fmla="*/ 9103753 w 10022035"/>
              <a:gd name="connsiteY3" fmla="*/ 12879 h 6870879"/>
              <a:gd name="connsiteX4" fmla="*/ 0 w 10022035"/>
              <a:gd name="connsiteY4" fmla="*/ 0 h 6870879"/>
              <a:gd name="connsiteX5" fmla="*/ 1197735 w 10022035"/>
              <a:gd name="connsiteY5" fmla="*/ 6870879 h 6870879"/>
              <a:gd name="connsiteX0" fmla="*/ 38637 w 10022035"/>
              <a:gd name="connsiteY0" fmla="*/ 6870879 h 6870879"/>
              <a:gd name="connsiteX1" fmla="*/ 7210559 w 10022035"/>
              <a:gd name="connsiteY1" fmla="*/ 6858000 h 6870879"/>
              <a:gd name="connsiteX2" fmla="*/ 10022035 w 10022035"/>
              <a:gd name="connsiteY2" fmla="*/ 6858000 h 6870879"/>
              <a:gd name="connsiteX3" fmla="*/ 9103753 w 10022035"/>
              <a:gd name="connsiteY3" fmla="*/ 12879 h 6870879"/>
              <a:gd name="connsiteX4" fmla="*/ 0 w 10022035"/>
              <a:gd name="connsiteY4" fmla="*/ 0 h 6870879"/>
              <a:gd name="connsiteX5" fmla="*/ 38637 w 10022035"/>
              <a:gd name="connsiteY5" fmla="*/ 6870879 h 6870879"/>
              <a:gd name="connsiteX0" fmla="*/ 1 w 9983399"/>
              <a:gd name="connsiteY0" fmla="*/ 6883758 h 6883758"/>
              <a:gd name="connsiteX1" fmla="*/ 7171923 w 9983399"/>
              <a:gd name="connsiteY1" fmla="*/ 6870879 h 6883758"/>
              <a:gd name="connsiteX2" fmla="*/ 9983399 w 9983399"/>
              <a:gd name="connsiteY2" fmla="*/ 6870879 h 6883758"/>
              <a:gd name="connsiteX3" fmla="*/ 9065117 w 9983399"/>
              <a:gd name="connsiteY3" fmla="*/ 25758 h 6883758"/>
              <a:gd name="connsiteX4" fmla="*/ 0 w 9983399"/>
              <a:gd name="connsiteY4" fmla="*/ 0 h 6883758"/>
              <a:gd name="connsiteX5" fmla="*/ 1 w 9983399"/>
              <a:gd name="connsiteY5" fmla="*/ 6883758 h 688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83399" h="6883758">
                <a:moveTo>
                  <a:pt x="1" y="6883758"/>
                </a:moveTo>
                <a:lnTo>
                  <a:pt x="7171923" y="6870879"/>
                </a:lnTo>
                <a:lnTo>
                  <a:pt x="9983399" y="6870879"/>
                </a:lnTo>
                <a:lnTo>
                  <a:pt x="9065117" y="25758"/>
                </a:lnTo>
                <a:lnTo>
                  <a:pt x="0" y="0"/>
                </a:lnTo>
                <a:cubicBezTo>
                  <a:pt x="0" y="2294586"/>
                  <a:pt x="1" y="4589172"/>
                  <a:pt x="1" y="6883758"/>
                </a:cubicBez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82514758"/>
      </p:ext>
    </p:extLst>
  </p:cSld>
  <p:clrMapOvr>
    <a:masterClrMapping/>
  </p:clrMapOvr>
  <p:transition spd="slow">
    <p:wip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32_Custom Layou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EBBA887-9D67-422C-801D-86508225F5BE}"/>
              </a:ext>
            </a:extLst>
          </p:cNvPr>
          <p:cNvPicPr>
            <a:picLocks noChangeAspect="1"/>
          </p:cNvPicPr>
          <p:nvPr userDrawn="1"/>
        </p:nvPicPr>
        <p:blipFill>
          <a:blip r:embed="rId2">
            <a:extLst>
              <a:ext uri="{28A0092B-C50C-407E-A947-70E740481C1C}">
                <a14:useLocalDpi xmlns:a14="http://schemas.microsoft.com/office/drawing/2010/main" val="0"/>
              </a:ext>
            </a:extLst>
          </a:blip>
          <a:srcRect l="17008" r="17008"/>
          <a:stretch/>
        </p:blipFill>
        <p:spPr>
          <a:xfrm>
            <a:off x="-1" y="0"/>
            <a:ext cx="7070501" cy="6858000"/>
          </a:xfrm>
          <a:custGeom>
            <a:avLst/>
            <a:gdLst>
              <a:gd name="connsiteX0" fmla="*/ 0 w 3067050"/>
              <a:gd name="connsiteY0" fmla="*/ 0 h 6858000"/>
              <a:gd name="connsiteX1" fmla="*/ 3067050 w 3067050"/>
              <a:gd name="connsiteY1" fmla="*/ 0 h 6858000"/>
              <a:gd name="connsiteX2" fmla="*/ 3067050 w 3067050"/>
              <a:gd name="connsiteY2" fmla="*/ 6858000 h 6858000"/>
              <a:gd name="connsiteX3" fmla="*/ 0 w 306705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067050" h="6858000">
                <a:moveTo>
                  <a:pt x="0" y="0"/>
                </a:moveTo>
                <a:lnTo>
                  <a:pt x="3067050" y="0"/>
                </a:lnTo>
                <a:lnTo>
                  <a:pt x="3067050" y="6858000"/>
                </a:lnTo>
                <a:lnTo>
                  <a:pt x="0" y="6858000"/>
                </a:lnTo>
                <a:close/>
              </a:path>
            </a:pathLst>
          </a:custGeom>
        </p:spPr>
      </p:pic>
      <p:sp>
        <p:nvSpPr>
          <p:cNvPr id="3" name="Rectangle 2">
            <a:extLst>
              <a:ext uri="{FF2B5EF4-FFF2-40B4-BE49-F238E27FC236}">
                <a16:creationId xmlns:a16="http://schemas.microsoft.com/office/drawing/2014/main" id="{4D98CC8B-F5C1-6F74-5ECD-4E4E9666F3F5}"/>
              </a:ext>
            </a:extLst>
          </p:cNvPr>
          <p:cNvSpPr/>
          <p:nvPr userDrawn="1"/>
        </p:nvSpPr>
        <p:spPr>
          <a:xfrm>
            <a:off x="0" y="0"/>
            <a:ext cx="12192000" cy="6858000"/>
          </a:xfrm>
          <a:prstGeom prst="rect">
            <a:avLst/>
          </a:prstGeom>
          <a:gradFill>
            <a:gsLst>
              <a:gs pos="50000">
                <a:schemeClr val="tx1">
                  <a:alpha val="17000"/>
                </a:schemeClr>
              </a:gs>
              <a:gs pos="100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2">
            <a:extLst>
              <a:ext uri="{FF2B5EF4-FFF2-40B4-BE49-F238E27FC236}">
                <a16:creationId xmlns:a16="http://schemas.microsoft.com/office/drawing/2014/main" id="{0B4E32B1-B092-EAE9-D4E6-AC517A75DB3D}"/>
              </a:ext>
            </a:extLst>
          </p:cNvPr>
          <p:cNvSpPr/>
          <p:nvPr userDrawn="1"/>
        </p:nvSpPr>
        <p:spPr>
          <a:xfrm rot="16602627">
            <a:off x="1206930" y="2080637"/>
            <a:ext cx="7233935" cy="2702205"/>
          </a:xfrm>
          <a:custGeom>
            <a:avLst/>
            <a:gdLst>
              <a:gd name="connsiteX0" fmla="*/ 0 w 7233935"/>
              <a:gd name="connsiteY0" fmla="*/ 0 h 2698928"/>
              <a:gd name="connsiteX1" fmla="*/ 7233935 w 7233935"/>
              <a:gd name="connsiteY1" fmla="*/ 0 h 2698928"/>
              <a:gd name="connsiteX2" fmla="*/ 7233935 w 7233935"/>
              <a:gd name="connsiteY2" fmla="*/ 2698928 h 2698928"/>
              <a:gd name="connsiteX3" fmla="*/ 0 w 7233935"/>
              <a:gd name="connsiteY3" fmla="*/ 2698928 h 2698928"/>
              <a:gd name="connsiteX4" fmla="*/ 0 w 7233935"/>
              <a:gd name="connsiteY4" fmla="*/ 0 h 2698928"/>
              <a:gd name="connsiteX0" fmla="*/ 0 w 7233935"/>
              <a:gd name="connsiteY0" fmla="*/ 3277 h 2702205"/>
              <a:gd name="connsiteX1" fmla="*/ 6918570 w 7233935"/>
              <a:gd name="connsiteY1" fmla="*/ 0 h 2702205"/>
              <a:gd name="connsiteX2" fmla="*/ 7233935 w 7233935"/>
              <a:gd name="connsiteY2" fmla="*/ 2702205 h 2702205"/>
              <a:gd name="connsiteX3" fmla="*/ 0 w 7233935"/>
              <a:gd name="connsiteY3" fmla="*/ 2702205 h 2702205"/>
              <a:gd name="connsiteX4" fmla="*/ 0 w 7233935"/>
              <a:gd name="connsiteY4" fmla="*/ 3277 h 2702205"/>
              <a:gd name="connsiteX0" fmla="*/ 0 w 7233935"/>
              <a:gd name="connsiteY0" fmla="*/ 3277 h 2702205"/>
              <a:gd name="connsiteX1" fmla="*/ 6918570 w 7233935"/>
              <a:gd name="connsiteY1" fmla="*/ 0 h 2702205"/>
              <a:gd name="connsiteX2" fmla="*/ 7233935 w 7233935"/>
              <a:gd name="connsiteY2" fmla="*/ 2702205 h 2702205"/>
              <a:gd name="connsiteX3" fmla="*/ 322862 w 7233935"/>
              <a:gd name="connsiteY3" fmla="*/ 2700561 h 2702205"/>
              <a:gd name="connsiteX4" fmla="*/ 0 w 7233935"/>
              <a:gd name="connsiteY4" fmla="*/ 3277 h 27022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33935" h="2702205">
                <a:moveTo>
                  <a:pt x="0" y="3277"/>
                </a:moveTo>
                <a:lnTo>
                  <a:pt x="6918570" y="0"/>
                </a:lnTo>
                <a:lnTo>
                  <a:pt x="7233935" y="2702205"/>
                </a:lnTo>
                <a:lnTo>
                  <a:pt x="322862" y="2700561"/>
                </a:lnTo>
                <a:lnTo>
                  <a:pt x="0" y="3277"/>
                </a:lnTo>
                <a:close/>
              </a:path>
            </a:pathLst>
          </a:custGeom>
          <a:gradFill>
            <a:gsLst>
              <a:gs pos="58000">
                <a:schemeClr val="tx1">
                  <a:alpha val="0"/>
                </a:schemeClr>
              </a:gs>
              <a:gs pos="100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Freeform 31">
            <a:extLst>
              <a:ext uri="{FF2B5EF4-FFF2-40B4-BE49-F238E27FC236}">
                <a16:creationId xmlns:a16="http://schemas.microsoft.com/office/drawing/2014/main" id="{4B9E4A97-3F96-0EFD-720E-70DD30F164D1}"/>
              </a:ext>
            </a:extLst>
          </p:cNvPr>
          <p:cNvSpPr/>
          <p:nvPr userDrawn="1"/>
        </p:nvSpPr>
        <p:spPr>
          <a:xfrm rot="10800000" flipV="1">
            <a:off x="5697832" y="-2"/>
            <a:ext cx="6501800" cy="6858569"/>
          </a:xfrm>
          <a:custGeom>
            <a:avLst/>
            <a:gdLst>
              <a:gd name="connsiteX0" fmla="*/ 0 w 6583376"/>
              <a:gd name="connsiteY0" fmla="*/ 6858000 h 6858000"/>
              <a:gd name="connsiteX1" fmla="*/ 3771900 w 6583376"/>
              <a:gd name="connsiteY1" fmla="*/ 6858000 h 6858000"/>
              <a:gd name="connsiteX2" fmla="*/ 6583376 w 6583376"/>
              <a:gd name="connsiteY2" fmla="*/ 6858000 h 6858000"/>
              <a:gd name="connsiteX3" fmla="*/ 3771900 w 6583376"/>
              <a:gd name="connsiteY3" fmla="*/ 0 h 6858000"/>
              <a:gd name="connsiteX4" fmla="*/ 0 w 6583376"/>
              <a:gd name="connsiteY4" fmla="*/ 0 h 6858000"/>
              <a:gd name="connsiteX0" fmla="*/ 0 w 6583376"/>
              <a:gd name="connsiteY0" fmla="*/ 6870879 h 6870879"/>
              <a:gd name="connsiteX1" fmla="*/ 3771900 w 6583376"/>
              <a:gd name="connsiteY1" fmla="*/ 6870879 h 6870879"/>
              <a:gd name="connsiteX2" fmla="*/ 6583376 w 6583376"/>
              <a:gd name="connsiteY2" fmla="*/ 6870879 h 6870879"/>
              <a:gd name="connsiteX3" fmla="*/ 5626458 w 6583376"/>
              <a:gd name="connsiteY3" fmla="*/ 0 h 6870879"/>
              <a:gd name="connsiteX4" fmla="*/ 0 w 6583376"/>
              <a:gd name="connsiteY4" fmla="*/ 12879 h 6870879"/>
              <a:gd name="connsiteX5" fmla="*/ 0 w 6583376"/>
              <a:gd name="connsiteY5" fmla="*/ 6870879 h 6870879"/>
              <a:gd name="connsiteX0" fmla="*/ 0 w 6583376"/>
              <a:gd name="connsiteY0" fmla="*/ 6858000 h 6858000"/>
              <a:gd name="connsiteX1" fmla="*/ 3771900 w 6583376"/>
              <a:gd name="connsiteY1" fmla="*/ 6858000 h 6858000"/>
              <a:gd name="connsiteX2" fmla="*/ 6583376 w 6583376"/>
              <a:gd name="connsiteY2" fmla="*/ 6858000 h 6858000"/>
              <a:gd name="connsiteX3" fmla="*/ 5665094 w 6583376"/>
              <a:gd name="connsiteY3" fmla="*/ 12879 h 6858000"/>
              <a:gd name="connsiteX4" fmla="*/ 0 w 6583376"/>
              <a:gd name="connsiteY4" fmla="*/ 0 h 6858000"/>
              <a:gd name="connsiteX5" fmla="*/ 0 w 6583376"/>
              <a:gd name="connsiteY5" fmla="*/ 6858000 h 6858000"/>
              <a:gd name="connsiteX0" fmla="*/ 2228045 w 8811421"/>
              <a:gd name="connsiteY0" fmla="*/ 6870879 h 6870879"/>
              <a:gd name="connsiteX1" fmla="*/ 5999945 w 8811421"/>
              <a:gd name="connsiteY1" fmla="*/ 6870879 h 6870879"/>
              <a:gd name="connsiteX2" fmla="*/ 8811421 w 8811421"/>
              <a:gd name="connsiteY2" fmla="*/ 6870879 h 6870879"/>
              <a:gd name="connsiteX3" fmla="*/ 7893139 w 8811421"/>
              <a:gd name="connsiteY3" fmla="*/ 25758 h 6870879"/>
              <a:gd name="connsiteX4" fmla="*/ 0 w 8811421"/>
              <a:gd name="connsiteY4" fmla="*/ 0 h 6870879"/>
              <a:gd name="connsiteX5" fmla="*/ 2228045 w 8811421"/>
              <a:gd name="connsiteY5" fmla="*/ 6870879 h 6870879"/>
              <a:gd name="connsiteX0" fmla="*/ 0 w 8824300"/>
              <a:gd name="connsiteY0" fmla="*/ 6883758 h 6883758"/>
              <a:gd name="connsiteX1" fmla="*/ 6012824 w 8824300"/>
              <a:gd name="connsiteY1" fmla="*/ 6870879 h 6883758"/>
              <a:gd name="connsiteX2" fmla="*/ 8824300 w 8824300"/>
              <a:gd name="connsiteY2" fmla="*/ 6870879 h 6883758"/>
              <a:gd name="connsiteX3" fmla="*/ 7906018 w 8824300"/>
              <a:gd name="connsiteY3" fmla="*/ 25758 h 6883758"/>
              <a:gd name="connsiteX4" fmla="*/ 12879 w 8824300"/>
              <a:gd name="connsiteY4" fmla="*/ 0 h 6883758"/>
              <a:gd name="connsiteX5" fmla="*/ 0 w 8824300"/>
              <a:gd name="connsiteY5" fmla="*/ 6883758 h 6883758"/>
              <a:gd name="connsiteX0" fmla="*/ 1197735 w 10022035"/>
              <a:gd name="connsiteY0" fmla="*/ 6870879 h 6870879"/>
              <a:gd name="connsiteX1" fmla="*/ 7210559 w 10022035"/>
              <a:gd name="connsiteY1" fmla="*/ 6858000 h 6870879"/>
              <a:gd name="connsiteX2" fmla="*/ 10022035 w 10022035"/>
              <a:gd name="connsiteY2" fmla="*/ 6858000 h 6870879"/>
              <a:gd name="connsiteX3" fmla="*/ 9103753 w 10022035"/>
              <a:gd name="connsiteY3" fmla="*/ 12879 h 6870879"/>
              <a:gd name="connsiteX4" fmla="*/ 0 w 10022035"/>
              <a:gd name="connsiteY4" fmla="*/ 0 h 6870879"/>
              <a:gd name="connsiteX5" fmla="*/ 1197735 w 10022035"/>
              <a:gd name="connsiteY5" fmla="*/ 6870879 h 6870879"/>
              <a:gd name="connsiteX0" fmla="*/ 38637 w 10022035"/>
              <a:gd name="connsiteY0" fmla="*/ 6870879 h 6870879"/>
              <a:gd name="connsiteX1" fmla="*/ 7210559 w 10022035"/>
              <a:gd name="connsiteY1" fmla="*/ 6858000 h 6870879"/>
              <a:gd name="connsiteX2" fmla="*/ 10022035 w 10022035"/>
              <a:gd name="connsiteY2" fmla="*/ 6858000 h 6870879"/>
              <a:gd name="connsiteX3" fmla="*/ 9103753 w 10022035"/>
              <a:gd name="connsiteY3" fmla="*/ 12879 h 6870879"/>
              <a:gd name="connsiteX4" fmla="*/ 0 w 10022035"/>
              <a:gd name="connsiteY4" fmla="*/ 0 h 6870879"/>
              <a:gd name="connsiteX5" fmla="*/ 38637 w 10022035"/>
              <a:gd name="connsiteY5" fmla="*/ 6870879 h 6870879"/>
              <a:gd name="connsiteX0" fmla="*/ 1 w 9983399"/>
              <a:gd name="connsiteY0" fmla="*/ 6883758 h 6883758"/>
              <a:gd name="connsiteX1" fmla="*/ 7171923 w 9983399"/>
              <a:gd name="connsiteY1" fmla="*/ 6870879 h 6883758"/>
              <a:gd name="connsiteX2" fmla="*/ 9983399 w 9983399"/>
              <a:gd name="connsiteY2" fmla="*/ 6870879 h 6883758"/>
              <a:gd name="connsiteX3" fmla="*/ 9065117 w 9983399"/>
              <a:gd name="connsiteY3" fmla="*/ 25758 h 6883758"/>
              <a:gd name="connsiteX4" fmla="*/ 0 w 9983399"/>
              <a:gd name="connsiteY4" fmla="*/ 0 h 6883758"/>
              <a:gd name="connsiteX5" fmla="*/ 1 w 9983399"/>
              <a:gd name="connsiteY5" fmla="*/ 6883758 h 6883758"/>
              <a:gd name="connsiteX0" fmla="*/ 1 w 9983399"/>
              <a:gd name="connsiteY0" fmla="*/ 6883758 h 6883758"/>
              <a:gd name="connsiteX1" fmla="*/ 7171923 w 9983399"/>
              <a:gd name="connsiteY1" fmla="*/ 6870879 h 6883758"/>
              <a:gd name="connsiteX2" fmla="*/ 9983399 w 9983399"/>
              <a:gd name="connsiteY2" fmla="*/ 6870879 h 6883758"/>
              <a:gd name="connsiteX3" fmla="*/ 9065118 w 9983399"/>
              <a:gd name="connsiteY3" fmla="*/ 6459 h 6883758"/>
              <a:gd name="connsiteX4" fmla="*/ 0 w 9983399"/>
              <a:gd name="connsiteY4" fmla="*/ 0 h 6883758"/>
              <a:gd name="connsiteX5" fmla="*/ 1 w 9983399"/>
              <a:gd name="connsiteY5" fmla="*/ 6883758 h 6883758"/>
              <a:gd name="connsiteX0" fmla="*/ 0 w 9983398"/>
              <a:gd name="connsiteY0" fmla="*/ 6877299 h 6877299"/>
              <a:gd name="connsiteX1" fmla="*/ 7171922 w 9983398"/>
              <a:gd name="connsiteY1" fmla="*/ 6864420 h 6877299"/>
              <a:gd name="connsiteX2" fmla="*/ 9983398 w 9983398"/>
              <a:gd name="connsiteY2" fmla="*/ 6864420 h 6877299"/>
              <a:gd name="connsiteX3" fmla="*/ 9065117 w 9983398"/>
              <a:gd name="connsiteY3" fmla="*/ 0 h 6877299"/>
              <a:gd name="connsiteX4" fmla="*/ 352349 w 9983398"/>
              <a:gd name="connsiteY4" fmla="*/ 366648 h 6877299"/>
              <a:gd name="connsiteX5" fmla="*/ 0 w 9983398"/>
              <a:gd name="connsiteY5" fmla="*/ 6877299 h 6877299"/>
              <a:gd name="connsiteX0" fmla="*/ 0 w 9983398"/>
              <a:gd name="connsiteY0" fmla="*/ 6877326 h 6877326"/>
              <a:gd name="connsiteX1" fmla="*/ 7171922 w 9983398"/>
              <a:gd name="connsiteY1" fmla="*/ 6864447 h 6877326"/>
              <a:gd name="connsiteX2" fmla="*/ 9983398 w 9983398"/>
              <a:gd name="connsiteY2" fmla="*/ 6864447 h 6877326"/>
              <a:gd name="connsiteX3" fmla="*/ 9065117 w 9983398"/>
              <a:gd name="connsiteY3" fmla="*/ 27 h 6877326"/>
              <a:gd name="connsiteX4" fmla="*/ 2868134 w 9983398"/>
              <a:gd name="connsiteY4" fmla="*/ 0 h 6877326"/>
              <a:gd name="connsiteX5" fmla="*/ 0 w 9983398"/>
              <a:gd name="connsiteY5" fmla="*/ 6877326 h 6877326"/>
              <a:gd name="connsiteX0" fmla="*/ 1057055 w 7115264"/>
              <a:gd name="connsiteY0" fmla="*/ 6652175 h 6864447"/>
              <a:gd name="connsiteX1" fmla="*/ 4303788 w 7115264"/>
              <a:gd name="connsiteY1" fmla="*/ 6864447 h 6864447"/>
              <a:gd name="connsiteX2" fmla="*/ 7115264 w 7115264"/>
              <a:gd name="connsiteY2" fmla="*/ 6864447 h 6864447"/>
              <a:gd name="connsiteX3" fmla="*/ 6196983 w 7115264"/>
              <a:gd name="connsiteY3" fmla="*/ 27 h 6864447"/>
              <a:gd name="connsiteX4" fmla="*/ 0 w 7115264"/>
              <a:gd name="connsiteY4" fmla="*/ 0 h 6864447"/>
              <a:gd name="connsiteX5" fmla="*/ 1057055 w 7115264"/>
              <a:gd name="connsiteY5" fmla="*/ 6652175 h 6864447"/>
              <a:gd name="connsiteX0" fmla="*/ 2 w 7115264"/>
              <a:gd name="connsiteY0" fmla="*/ 6845162 h 6864447"/>
              <a:gd name="connsiteX1" fmla="*/ 4303788 w 7115264"/>
              <a:gd name="connsiteY1" fmla="*/ 6864447 h 6864447"/>
              <a:gd name="connsiteX2" fmla="*/ 7115264 w 7115264"/>
              <a:gd name="connsiteY2" fmla="*/ 6864447 h 6864447"/>
              <a:gd name="connsiteX3" fmla="*/ 6196983 w 7115264"/>
              <a:gd name="connsiteY3" fmla="*/ 27 h 6864447"/>
              <a:gd name="connsiteX4" fmla="*/ 0 w 7115264"/>
              <a:gd name="connsiteY4" fmla="*/ 0 h 6864447"/>
              <a:gd name="connsiteX5" fmla="*/ 2 w 7115264"/>
              <a:gd name="connsiteY5" fmla="*/ 6845162 h 6864447"/>
              <a:gd name="connsiteX0" fmla="*/ 2 w 7115264"/>
              <a:gd name="connsiteY0" fmla="*/ 6845162 h 6864447"/>
              <a:gd name="connsiteX1" fmla="*/ 4346070 w 7115264"/>
              <a:gd name="connsiteY1" fmla="*/ 6767954 h 6864447"/>
              <a:gd name="connsiteX2" fmla="*/ 7115264 w 7115264"/>
              <a:gd name="connsiteY2" fmla="*/ 6864447 h 6864447"/>
              <a:gd name="connsiteX3" fmla="*/ 6196983 w 7115264"/>
              <a:gd name="connsiteY3" fmla="*/ 27 h 6864447"/>
              <a:gd name="connsiteX4" fmla="*/ 0 w 7115264"/>
              <a:gd name="connsiteY4" fmla="*/ 0 h 6864447"/>
              <a:gd name="connsiteX5" fmla="*/ 2 w 7115264"/>
              <a:gd name="connsiteY5" fmla="*/ 6845162 h 6864447"/>
              <a:gd name="connsiteX0" fmla="*/ 2 w 7115264"/>
              <a:gd name="connsiteY0" fmla="*/ 6845162 h 6864447"/>
              <a:gd name="connsiteX1" fmla="*/ 4353118 w 7115264"/>
              <a:gd name="connsiteY1" fmla="*/ 6845149 h 6864447"/>
              <a:gd name="connsiteX2" fmla="*/ 7115264 w 7115264"/>
              <a:gd name="connsiteY2" fmla="*/ 6864447 h 6864447"/>
              <a:gd name="connsiteX3" fmla="*/ 6196983 w 7115264"/>
              <a:gd name="connsiteY3" fmla="*/ 27 h 6864447"/>
              <a:gd name="connsiteX4" fmla="*/ 0 w 7115264"/>
              <a:gd name="connsiteY4" fmla="*/ 0 h 6864447"/>
              <a:gd name="connsiteX5" fmla="*/ 2 w 7115264"/>
              <a:gd name="connsiteY5" fmla="*/ 6845162 h 6864447"/>
              <a:gd name="connsiteX0" fmla="*/ 2 w 7115264"/>
              <a:gd name="connsiteY0" fmla="*/ 6845162 h 6845162"/>
              <a:gd name="connsiteX1" fmla="*/ 4353118 w 7115264"/>
              <a:gd name="connsiteY1" fmla="*/ 6845149 h 6845162"/>
              <a:gd name="connsiteX2" fmla="*/ 7115264 w 7115264"/>
              <a:gd name="connsiteY2" fmla="*/ 6819417 h 6845162"/>
              <a:gd name="connsiteX3" fmla="*/ 6196983 w 7115264"/>
              <a:gd name="connsiteY3" fmla="*/ 27 h 6845162"/>
              <a:gd name="connsiteX4" fmla="*/ 0 w 7115264"/>
              <a:gd name="connsiteY4" fmla="*/ 0 h 6845162"/>
              <a:gd name="connsiteX5" fmla="*/ 2 w 7115264"/>
              <a:gd name="connsiteY5" fmla="*/ 6845162 h 6845162"/>
              <a:gd name="connsiteX0" fmla="*/ 2 w 7115264"/>
              <a:gd name="connsiteY0" fmla="*/ 6845162 h 6845162"/>
              <a:gd name="connsiteX1" fmla="*/ 4353118 w 7115264"/>
              <a:gd name="connsiteY1" fmla="*/ 6845149 h 6845162"/>
              <a:gd name="connsiteX2" fmla="*/ 7115264 w 7115264"/>
              <a:gd name="connsiteY2" fmla="*/ 6845149 h 6845162"/>
              <a:gd name="connsiteX3" fmla="*/ 6196983 w 7115264"/>
              <a:gd name="connsiteY3" fmla="*/ 27 h 6845162"/>
              <a:gd name="connsiteX4" fmla="*/ 0 w 7115264"/>
              <a:gd name="connsiteY4" fmla="*/ 0 h 6845162"/>
              <a:gd name="connsiteX5" fmla="*/ 2 w 7115264"/>
              <a:gd name="connsiteY5" fmla="*/ 6845162 h 6845162"/>
              <a:gd name="connsiteX0" fmla="*/ 2 w 7115264"/>
              <a:gd name="connsiteY0" fmla="*/ 6845162 h 6845162"/>
              <a:gd name="connsiteX1" fmla="*/ 4353118 w 7115264"/>
              <a:gd name="connsiteY1" fmla="*/ 6845149 h 6845162"/>
              <a:gd name="connsiteX2" fmla="*/ 7115264 w 7115264"/>
              <a:gd name="connsiteY2" fmla="*/ 6845149 h 6845162"/>
              <a:gd name="connsiteX3" fmla="*/ 6196984 w 7115264"/>
              <a:gd name="connsiteY3" fmla="*/ 6459 h 6845162"/>
              <a:gd name="connsiteX4" fmla="*/ 0 w 7115264"/>
              <a:gd name="connsiteY4" fmla="*/ 0 h 6845162"/>
              <a:gd name="connsiteX5" fmla="*/ 2 w 7115264"/>
              <a:gd name="connsiteY5" fmla="*/ 6845162 h 6845162"/>
              <a:gd name="connsiteX0" fmla="*/ 2 w 7115264"/>
              <a:gd name="connsiteY0" fmla="*/ 6851594 h 6851594"/>
              <a:gd name="connsiteX1" fmla="*/ 4353118 w 7115264"/>
              <a:gd name="connsiteY1" fmla="*/ 6851581 h 6851594"/>
              <a:gd name="connsiteX2" fmla="*/ 7115264 w 7115264"/>
              <a:gd name="connsiteY2" fmla="*/ 6851581 h 6851594"/>
              <a:gd name="connsiteX3" fmla="*/ 6196984 w 7115264"/>
              <a:gd name="connsiteY3" fmla="*/ 12891 h 6851594"/>
              <a:gd name="connsiteX4" fmla="*/ 0 w 7115264"/>
              <a:gd name="connsiteY4" fmla="*/ 0 h 6851594"/>
              <a:gd name="connsiteX5" fmla="*/ 2 w 7115264"/>
              <a:gd name="connsiteY5" fmla="*/ 6851594 h 6851594"/>
              <a:gd name="connsiteX0" fmla="*/ 2 w 7115264"/>
              <a:gd name="connsiteY0" fmla="*/ 6851594 h 6851594"/>
              <a:gd name="connsiteX1" fmla="*/ 4353118 w 7115264"/>
              <a:gd name="connsiteY1" fmla="*/ 6851581 h 6851594"/>
              <a:gd name="connsiteX2" fmla="*/ 7115264 w 7115264"/>
              <a:gd name="connsiteY2" fmla="*/ 6851581 h 6851594"/>
              <a:gd name="connsiteX3" fmla="*/ 6204032 w 7115264"/>
              <a:gd name="connsiteY3" fmla="*/ 6458 h 6851594"/>
              <a:gd name="connsiteX4" fmla="*/ 0 w 7115264"/>
              <a:gd name="connsiteY4" fmla="*/ 0 h 6851594"/>
              <a:gd name="connsiteX5" fmla="*/ 2 w 7115264"/>
              <a:gd name="connsiteY5" fmla="*/ 6851594 h 6851594"/>
              <a:gd name="connsiteX0" fmla="*/ 2 w 7115264"/>
              <a:gd name="connsiteY0" fmla="*/ 6851594 h 6851594"/>
              <a:gd name="connsiteX1" fmla="*/ 4353118 w 7115264"/>
              <a:gd name="connsiteY1" fmla="*/ 6851581 h 6851594"/>
              <a:gd name="connsiteX2" fmla="*/ 7115264 w 7115264"/>
              <a:gd name="connsiteY2" fmla="*/ 6851581 h 6851594"/>
              <a:gd name="connsiteX3" fmla="*/ 6204032 w 7115264"/>
              <a:gd name="connsiteY3" fmla="*/ 6458 h 6851594"/>
              <a:gd name="connsiteX4" fmla="*/ 0 w 7115264"/>
              <a:gd name="connsiteY4" fmla="*/ 0 h 6851594"/>
              <a:gd name="connsiteX5" fmla="*/ 2 w 7115264"/>
              <a:gd name="connsiteY5" fmla="*/ 6851594 h 6851594"/>
              <a:gd name="connsiteX0" fmla="*/ 2 w 7115264"/>
              <a:gd name="connsiteY0" fmla="*/ 6851594 h 6851594"/>
              <a:gd name="connsiteX1" fmla="*/ 4353118 w 7115264"/>
              <a:gd name="connsiteY1" fmla="*/ 6851581 h 6851594"/>
              <a:gd name="connsiteX2" fmla="*/ 7115264 w 7115264"/>
              <a:gd name="connsiteY2" fmla="*/ 6851581 h 6851594"/>
              <a:gd name="connsiteX3" fmla="*/ 6204032 w 7115264"/>
              <a:gd name="connsiteY3" fmla="*/ 25 h 6851594"/>
              <a:gd name="connsiteX4" fmla="*/ 0 w 7115264"/>
              <a:gd name="connsiteY4" fmla="*/ 0 h 6851594"/>
              <a:gd name="connsiteX5" fmla="*/ 2 w 7115264"/>
              <a:gd name="connsiteY5" fmla="*/ 6851594 h 6851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15264" h="6851594">
                <a:moveTo>
                  <a:pt x="2" y="6851594"/>
                </a:moveTo>
                <a:lnTo>
                  <a:pt x="4353118" y="6851581"/>
                </a:lnTo>
                <a:lnTo>
                  <a:pt x="7115264" y="6851581"/>
                </a:lnTo>
                <a:lnTo>
                  <a:pt x="6204032" y="25"/>
                </a:lnTo>
                <a:lnTo>
                  <a:pt x="0" y="0"/>
                </a:lnTo>
                <a:cubicBezTo>
                  <a:pt x="0" y="2294586"/>
                  <a:pt x="2" y="4557008"/>
                  <a:pt x="2" y="6851594"/>
                </a:cubicBez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72499232"/>
      </p:ext>
    </p:extLst>
  </p:cSld>
  <p:clrMapOvr>
    <a:masterClrMapping/>
  </p:clrMapOvr>
  <p:transition spd="slow">
    <p:wip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41_Custom Layou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CC8DC9D-5196-E9B4-EAE3-19DB68486AF0}"/>
              </a:ext>
            </a:extLst>
          </p:cNvPr>
          <p:cNvSpPr/>
          <p:nvPr userDrawn="1"/>
        </p:nvSpPr>
        <p:spPr>
          <a:xfrm>
            <a:off x="123825" y="0"/>
            <a:ext cx="12192000" cy="6858000"/>
          </a:xfrm>
          <a:prstGeom prst="rect">
            <a:avLst/>
          </a:prstGeom>
          <a:gradFill>
            <a:gsLst>
              <a:gs pos="42000">
                <a:schemeClr val="tx1">
                  <a:alpha val="17000"/>
                </a:schemeClr>
              </a:gs>
              <a:gs pos="100000">
                <a:schemeClr val="tx1">
                  <a:alpha val="74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5EBBA887-9D67-422C-801D-86508225F5BE}"/>
              </a:ext>
            </a:extLst>
          </p:cNvPr>
          <p:cNvPicPr>
            <a:picLocks noChangeAspect="1"/>
          </p:cNvPicPr>
          <p:nvPr userDrawn="1"/>
        </p:nvPicPr>
        <p:blipFill>
          <a:blip r:embed="rId2">
            <a:extLst>
              <a:ext uri="{28A0092B-C50C-407E-A947-70E740481C1C}">
                <a14:useLocalDpi xmlns:a14="http://schemas.microsoft.com/office/drawing/2010/main" val="0"/>
              </a:ext>
            </a:extLst>
          </a:blip>
          <a:srcRect t="5983" b="5983"/>
          <a:stretch/>
        </p:blipFill>
        <p:spPr>
          <a:xfrm>
            <a:off x="0" y="8999"/>
            <a:ext cx="12204000" cy="6876000"/>
          </a:xfrm>
          <a:custGeom>
            <a:avLst/>
            <a:gdLst>
              <a:gd name="connsiteX0" fmla="*/ 0 w 3067050"/>
              <a:gd name="connsiteY0" fmla="*/ 0 h 6858000"/>
              <a:gd name="connsiteX1" fmla="*/ 3067050 w 3067050"/>
              <a:gd name="connsiteY1" fmla="*/ 0 h 6858000"/>
              <a:gd name="connsiteX2" fmla="*/ 3067050 w 3067050"/>
              <a:gd name="connsiteY2" fmla="*/ 6858000 h 6858000"/>
              <a:gd name="connsiteX3" fmla="*/ 0 w 306705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067050" h="6858000">
                <a:moveTo>
                  <a:pt x="0" y="0"/>
                </a:moveTo>
                <a:lnTo>
                  <a:pt x="3067050" y="0"/>
                </a:lnTo>
                <a:lnTo>
                  <a:pt x="3067050" y="6858000"/>
                </a:lnTo>
                <a:lnTo>
                  <a:pt x="0" y="6858000"/>
                </a:lnTo>
                <a:close/>
              </a:path>
            </a:pathLst>
          </a:custGeom>
        </p:spPr>
      </p:pic>
      <p:sp>
        <p:nvSpPr>
          <p:cNvPr id="2" name="Freeform 31">
            <a:extLst>
              <a:ext uri="{FF2B5EF4-FFF2-40B4-BE49-F238E27FC236}">
                <a16:creationId xmlns:a16="http://schemas.microsoft.com/office/drawing/2014/main" id="{4B9E4A97-3F96-0EFD-720E-70DD30F164D1}"/>
              </a:ext>
            </a:extLst>
          </p:cNvPr>
          <p:cNvSpPr/>
          <p:nvPr userDrawn="1"/>
        </p:nvSpPr>
        <p:spPr>
          <a:xfrm rot="10800000" flipV="1">
            <a:off x="345902" y="161080"/>
            <a:ext cx="11621980" cy="6508661"/>
          </a:xfrm>
          <a:custGeom>
            <a:avLst/>
            <a:gdLst>
              <a:gd name="connsiteX0" fmla="*/ 0 w 6583376"/>
              <a:gd name="connsiteY0" fmla="*/ 6858000 h 6858000"/>
              <a:gd name="connsiteX1" fmla="*/ 3771900 w 6583376"/>
              <a:gd name="connsiteY1" fmla="*/ 6858000 h 6858000"/>
              <a:gd name="connsiteX2" fmla="*/ 6583376 w 6583376"/>
              <a:gd name="connsiteY2" fmla="*/ 6858000 h 6858000"/>
              <a:gd name="connsiteX3" fmla="*/ 3771900 w 6583376"/>
              <a:gd name="connsiteY3" fmla="*/ 0 h 6858000"/>
              <a:gd name="connsiteX4" fmla="*/ 0 w 6583376"/>
              <a:gd name="connsiteY4" fmla="*/ 0 h 6858000"/>
              <a:gd name="connsiteX0" fmla="*/ 0 w 6583376"/>
              <a:gd name="connsiteY0" fmla="*/ 6870879 h 6870879"/>
              <a:gd name="connsiteX1" fmla="*/ 3771900 w 6583376"/>
              <a:gd name="connsiteY1" fmla="*/ 6870879 h 6870879"/>
              <a:gd name="connsiteX2" fmla="*/ 6583376 w 6583376"/>
              <a:gd name="connsiteY2" fmla="*/ 6870879 h 6870879"/>
              <a:gd name="connsiteX3" fmla="*/ 5626458 w 6583376"/>
              <a:gd name="connsiteY3" fmla="*/ 0 h 6870879"/>
              <a:gd name="connsiteX4" fmla="*/ 0 w 6583376"/>
              <a:gd name="connsiteY4" fmla="*/ 12879 h 6870879"/>
              <a:gd name="connsiteX5" fmla="*/ 0 w 6583376"/>
              <a:gd name="connsiteY5" fmla="*/ 6870879 h 6870879"/>
              <a:gd name="connsiteX0" fmla="*/ 0 w 6583376"/>
              <a:gd name="connsiteY0" fmla="*/ 6858000 h 6858000"/>
              <a:gd name="connsiteX1" fmla="*/ 3771900 w 6583376"/>
              <a:gd name="connsiteY1" fmla="*/ 6858000 h 6858000"/>
              <a:gd name="connsiteX2" fmla="*/ 6583376 w 6583376"/>
              <a:gd name="connsiteY2" fmla="*/ 6858000 h 6858000"/>
              <a:gd name="connsiteX3" fmla="*/ 5665094 w 6583376"/>
              <a:gd name="connsiteY3" fmla="*/ 12879 h 6858000"/>
              <a:gd name="connsiteX4" fmla="*/ 0 w 6583376"/>
              <a:gd name="connsiteY4" fmla="*/ 0 h 6858000"/>
              <a:gd name="connsiteX5" fmla="*/ 0 w 6583376"/>
              <a:gd name="connsiteY5" fmla="*/ 6858000 h 6858000"/>
              <a:gd name="connsiteX0" fmla="*/ 2228045 w 8811421"/>
              <a:gd name="connsiteY0" fmla="*/ 6870879 h 6870879"/>
              <a:gd name="connsiteX1" fmla="*/ 5999945 w 8811421"/>
              <a:gd name="connsiteY1" fmla="*/ 6870879 h 6870879"/>
              <a:gd name="connsiteX2" fmla="*/ 8811421 w 8811421"/>
              <a:gd name="connsiteY2" fmla="*/ 6870879 h 6870879"/>
              <a:gd name="connsiteX3" fmla="*/ 7893139 w 8811421"/>
              <a:gd name="connsiteY3" fmla="*/ 25758 h 6870879"/>
              <a:gd name="connsiteX4" fmla="*/ 0 w 8811421"/>
              <a:gd name="connsiteY4" fmla="*/ 0 h 6870879"/>
              <a:gd name="connsiteX5" fmla="*/ 2228045 w 8811421"/>
              <a:gd name="connsiteY5" fmla="*/ 6870879 h 6870879"/>
              <a:gd name="connsiteX0" fmla="*/ 0 w 8824300"/>
              <a:gd name="connsiteY0" fmla="*/ 6883758 h 6883758"/>
              <a:gd name="connsiteX1" fmla="*/ 6012824 w 8824300"/>
              <a:gd name="connsiteY1" fmla="*/ 6870879 h 6883758"/>
              <a:gd name="connsiteX2" fmla="*/ 8824300 w 8824300"/>
              <a:gd name="connsiteY2" fmla="*/ 6870879 h 6883758"/>
              <a:gd name="connsiteX3" fmla="*/ 7906018 w 8824300"/>
              <a:gd name="connsiteY3" fmla="*/ 25758 h 6883758"/>
              <a:gd name="connsiteX4" fmla="*/ 12879 w 8824300"/>
              <a:gd name="connsiteY4" fmla="*/ 0 h 6883758"/>
              <a:gd name="connsiteX5" fmla="*/ 0 w 8824300"/>
              <a:gd name="connsiteY5" fmla="*/ 6883758 h 6883758"/>
              <a:gd name="connsiteX0" fmla="*/ 1197735 w 10022035"/>
              <a:gd name="connsiteY0" fmla="*/ 6870879 h 6870879"/>
              <a:gd name="connsiteX1" fmla="*/ 7210559 w 10022035"/>
              <a:gd name="connsiteY1" fmla="*/ 6858000 h 6870879"/>
              <a:gd name="connsiteX2" fmla="*/ 10022035 w 10022035"/>
              <a:gd name="connsiteY2" fmla="*/ 6858000 h 6870879"/>
              <a:gd name="connsiteX3" fmla="*/ 9103753 w 10022035"/>
              <a:gd name="connsiteY3" fmla="*/ 12879 h 6870879"/>
              <a:gd name="connsiteX4" fmla="*/ 0 w 10022035"/>
              <a:gd name="connsiteY4" fmla="*/ 0 h 6870879"/>
              <a:gd name="connsiteX5" fmla="*/ 1197735 w 10022035"/>
              <a:gd name="connsiteY5" fmla="*/ 6870879 h 6870879"/>
              <a:gd name="connsiteX0" fmla="*/ 38637 w 10022035"/>
              <a:gd name="connsiteY0" fmla="*/ 6870879 h 6870879"/>
              <a:gd name="connsiteX1" fmla="*/ 7210559 w 10022035"/>
              <a:gd name="connsiteY1" fmla="*/ 6858000 h 6870879"/>
              <a:gd name="connsiteX2" fmla="*/ 10022035 w 10022035"/>
              <a:gd name="connsiteY2" fmla="*/ 6858000 h 6870879"/>
              <a:gd name="connsiteX3" fmla="*/ 9103753 w 10022035"/>
              <a:gd name="connsiteY3" fmla="*/ 12879 h 6870879"/>
              <a:gd name="connsiteX4" fmla="*/ 0 w 10022035"/>
              <a:gd name="connsiteY4" fmla="*/ 0 h 6870879"/>
              <a:gd name="connsiteX5" fmla="*/ 38637 w 10022035"/>
              <a:gd name="connsiteY5" fmla="*/ 6870879 h 6870879"/>
              <a:gd name="connsiteX0" fmla="*/ 1 w 9983399"/>
              <a:gd name="connsiteY0" fmla="*/ 6883758 h 6883758"/>
              <a:gd name="connsiteX1" fmla="*/ 7171923 w 9983399"/>
              <a:gd name="connsiteY1" fmla="*/ 6870879 h 6883758"/>
              <a:gd name="connsiteX2" fmla="*/ 9983399 w 9983399"/>
              <a:gd name="connsiteY2" fmla="*/ 6870879 h 6883758"/>
              <a:gd name="connsiteX3" fmla="*/ 9065117 w 9983399"/>
              <a:gd name="connsiteY3" fmla="*/ 25758 h 6883758"/>
              <a:gd name="connsiteX4" fmla="*/ 0 w 9983399"/>
              <a:gd name="connsiteY4" fmla="*/ 0 h 6883758"/>
              <a:gd name="connsiteX5" fmla="*/ 1 w 9983399"/>
              <a:gd name="connsiteY5" fmla="*/ 6883758 h 6883758"/>
              <a:gd name="connsiteX0" fmla="*/ 1 w 9983399"/>
              <a:gd name="connsiteY0" fmla="*/ 6883758 h 6883758"/>
              <a:gd name="connsiteX1" fmla="*/ 7171923 w 9983399"/>
              <a:gd name="connsiteY1" fmla="*/ 6870879 h 6883758"/>
              <a:gd name="connsiteX2" fmla="*/ 9983399 w 9983399"/>
              <a:gd name="connsiteY2" fmla="*/ 6870879 h 6883758"/>
              <a:gd name="connsiteX3" fmla="*/ 9065118 w 9983399"/>
              <a:gd name="connsiteY3" fmla="*/ 6459 h 6883758"/>
              <a:gd name="connsiteX4" fmla="*/ 0 w 9983399"/>
              <a:gd name="connsiteY4" fmla="*/ 0 h 6883758"/>
              <a:gd name="connsiteX5" fmla="*/ 1 w 9983399"/>
              <a:gd name="connsiteY5" fmla="*/ 6883758 h 6883758"/>
              <a:gd name="connsiteX0" fmla="*/ 0 w 9983398"/>
              <a:gd name="connsiteY0" fmla="*/ 6877299 h 6877299"/>
              <a:gd name="connsiteX1" fmla="*/ 7171922 w 9983398"/>
              <a:gd name="connsiteY1" fmla="*/ 6864420 h 6877299"/>
              <a:gd name="connsiteX2" fmla="*/ 9983398 w 9983398"/>
              <a:gd name="connsiteY2" fmla="*/ 6864420 h 6877299"/>
              <a:gd name="connsiteX3" fmla="*/ 9065117 w 9983398"/>
              <a:gd name="connsiteY3" fmla="*/ 0 h 6877299"/>
              <a:gd name="connsiteX4" fmla="*/ 352349 w 9983398"/>
              <a:gd name="connsiteY4" fmla="*/ 366648 h 6877299"/>
              <a:gd name="connsiteX5" fmla="*/ 0 w 9983398"/>
              <a:gd name="connsiteY5" fmla="*/ 6877299 h 6877299"/>
              <a:gd name="connsiteX0" fmla="*/ 0 w 9983398"/>
              <a:gd name="connsiteY0" fmla="*/ 6877326 h 6877326"/>
              <a:gd name="connsiteX1" fmla="*/ 7171922 w 9983398"/>
              <a:gd name="connsiteY1" fmla="*/ 6864447 h 6877326"/>
              <a:gd name="connsiteX2" fmla="*/ 9983398 w 9983398"/>
              <a:gd name="connsiteY2" fmla="*/ 6864447 h 6877326"/>
              <a:gd name="connsiteX3" fmla="*/ 9065117 w 9983398"/>
              <a:gd name="connsiteY3" fmla="*/ 27 h 6877326"/>
              <a:gd name="connsiteX4" fmla="*/ 2868134 w 9983398"/>
              <a:gd name="connsiteY4" fmla="*/ 0 h 6877326"/>
              <a:gd name="connsiteX5" fmla="*/ 0 w 9983398"/>
              <a:gd name="connsiteY5" fmla="*/ 6877326 h 6877326"/>
              <a:gd name="connsiteX0" fmla="*/ 1057055 w 7115264"/>
              <a:gd name="connsiteY0" fmla="*/ 6652175 h 6864447"/>
              <a:gd name="connsiteX1" fmla="*/ 4303788 w 7115264"/>
              <a:gd name="connsiteY1" fmla="*/ 6864447 h 6864447"/>
              <a:gd name="connsiteX2" fmla="*/ 7115264 w 7115264"/>
              <a:gd name="connsiteY2" fmla="*/ 6864447 h 6864447"/>
              <a:gd name="connsiteX3" fmla="*/ 6196983 w 7115264"/>
              <a:gd name="connsiteY3" fmla="*/ 27 h 6864447"/>
              <a:gd name="connsiteX4" fmla="*/ 0 w 7115264"/>
              <a:gd name="connsiteY4" fmla="*/ 0 h 6864447"/>
              <a:gd name="connsiteX5" fmla="*/ 1057055 w 7115264"/>
              <a:gd name="connsiteY5" fmla="*/ 6652175 h 6864447"/>
              <a:gd name="connsiteX0" fmla="*/ 2 w 7115264"/>
              <a:gd name="connsiteY0" fmla="*/ 6845162 h 6864447"/>
              <a:gd name="connsiteX1" fmla="*/ 4303788 w 7115264"/>
              <a:gd name="connsiteY1" fmla="*/ 6864447 h 6864447"/>
              <a:gd name="connsiteX2" fmla="*/ 7115264 w 7115264"/>
              <a:gd name="connsiteY2" fmla="*/ 6864447 h 6864447"/>
              <a:gd name="connsiteX3" fmla="*/ 6196983 w 7115264"/>
              <a:gd name="connsiteY3" fmla="*/ 27 h 6864447"/>
              <a:gd name="connsiteX4" fmla="*/ 0 w 7115264"/>
              <a:gd name="connsiteY4" fmla="*/ 0 h 6864447"/>
              <a:gd name="connsiteX5" fmla="*/ 2 w 7115264"/>
              <a:gd name="connsiteY5" fmla="*/ 6845162 h 6864447"/>
              <a:gd name="connsiteX0" fmla="*/ 2 w 7115264"/>
              <a:gd name="connsiteY0" fmla="*/ 6845162 h 6864447"/>
              <a:gd name="connsiteX1" fmla="*/ 4346070 w 7115264"/>
              <a:gd name="connsiteY1" fmla="*/ 6767954 h 6864447"/>
              <a:gd name="connsiteX2" fmla="*/ 7115264 w 7115264"/>
              <a:gd name="connsiteY2" fmla="*/ 6864447 h 6864447"/>
              <a:gd name="connsiteX3" fmla="*/ 6196983 w 7115264"/>
              <a:gd name="connsiteY3" fmla="*/ 27 h 6864447"/>
              <a:gd name="connsiteX4" fmla="*/ 0 w 7115264"/>
              <a:gd name="connsiteY4" fmla="*/ 0 h 6864447"/>
              <a:gd name="connsiteX5" fmla="*/ 2 w 7115264"/>
              <a:gd name="connsiteY5" fmla="*/ 6845162 h 6864447"/>
              <a:gd name="connsiteX0" fmla="*/ 2 w 7115264"/>
              <a:gd name="connsiteY0" fmla="*/ 6845162 h 6864447"/>
              <a:gd name="connsiteX1" fmla="*/ 4353118 w 7115264"/>
              <a:gd name="connsiteY1" fmla="*/ 6845149 h 6864447"/>
              <a:gd name="connsiteX2" fmla="*/ 7115264 w 7115264"/>
              <a:gd name="connsiteY2" fmla="*/ 6864447 h 6864447"/>
              <a:gd name="connsiteX3" fmla="*/ 6196983 w 7115264"/>
              <a:gd name="connsiteY3" fmla="*/ 27 h 6864447"/>
              <a:gd name="connsiteX4" fmla="*/ 0 w 7115264"/>
              <a:gd name="connsiteY4" fmla="*/ 0 h 6864447"/>
              <a:gd name="connsiteX5" fmla="*/ 2 w 7115264"/>
              <a:gd name="connsiteY5" fmla="*/ 6845162 h 6864447"/>
              <a:gd name="connsiteX0" fmla="*/ 2 w 7115264"/>
              <a:gd name="connsiteY0" fmla="*/ 6845162 h 6845162"/>
              <a:gd name="connsiteX1" fmla="*/ 4353118 w 7115264"/>
              <a:gd name="connsiteY1" fmla="*/ 6845149 h 6845162"/>
              <a:gd name="connsiteX2" fmla="*/ 7115264 w 7115264"/>
              <a:gd name="connsiteY2" fmla="*/ 6819417 h 6845162"/>
              <a:gd name="connsiteX3" fmla="*/ 6196983 w 7115264"/>
              <a:gd name="connsiteY3" fmla="*/ 27 h 6845162"/>
              <a:gd name="connsiteX4" fmla="*/ 0 w 7115264"/>
              <a:gd name="connsiteY4" fmla="*/ 0 h 6845162"/>
              <a:gd name="connsiteX5" fmla="*/ 2 w 7115264"/>
              <a:gd name="connsiteY5" fmla="*/ 6845162 h 6845162"/>
              <a:gd name="connsiteX0" fmla="*/ 2 w 7115264"/>
              <a:gd name="connsiteY0" fmla="*/ 6845162 h 6845162"/>
              <a:gd name="connsiteX1" fmla="*/ 4353118 w 7115264"/>
              <a:gd name="connsiteY1" fmla="*/ 6845149 h 6845162"/>
              <a:gd name="connsiteX2" fmla="*/ 7115264 w 7115264"/>
              <a:gd name="connsiteY2" fmla="*/ 6845149 h 6845162"/>
              <a:gd name="connsiteX3" fmla="*/ 6196983 w 7115264"/>
              <a:gd name="connsiteY3" fmla="*/ 27 h 6845162"/>
              <a:gd name="connsiteX4" fmla="*/ 0 w 7115264"/>
              <a:gd name="connsiteY4" fmla="*/ 0 h 6845162"/>
              <a:gd name="connsiteX5" fmla="*/ 2 w 7115264"/>
              <a:gd name="connsiteY5" fmla="*/ 6845162 h 6845162"/>
              <a:gd name="connsiteX0" fmla="*/ 2 w 7115264"/>
              <a:gd name="connsiteY0" fmla="*/ 6845162 h 6845162"/>
              <a:gd name="connsiteX1" fmla="*/ 4353118 w 7115264"/>
              <a:gd name="connsiteY1" fmla="*/ 6845149 h 6845162"/>
              <a:gd name="connsiteX2" fmla="*/ 7115264 w 7115264"/>
              <a:gd name="connsiteY2" fmla="*/ 6845149 h 6845162"/>
              <a:gd name="connsiteX3" fmla="*/ 6196984 w 7115264"/>
              <a:gd name="connsiteY3" fmla="*/ 6459 h 6845162"/>
              <a:gd name="connsiteX4" fmla="*/ 0 w 7115264"/>
              <a:gd name="connsiteY4" fmla="*/ 0 h 6845162"/>
              <a:gd name="connsiteX5" fmla="*/ 2 w 7115264"/>
              <a:gd name="connsiteY5" fmla="*/ 6845162 h 6845162"/>
              <a:gd name="connsiteX0" fmla="*/ 2 w 7115264"/>
              <a:gd name="connsiteY0" fmla="*/ 6851594 h 6851594"/>
              <a:gd name="connsiteX1" fmla="*/ 4353118 w 7115264"/>
              <a:gd name="connsiteY1" fmla="*/ 6851581 h 6851594"/>
              <a:gd name="connsiteX2" fmla="*/ 7115264 w 7115264"/>
              <a:gd name="connsiteY2" fmla="*/ 6851581 h 6851594"/>
              <a:gd name="connsiteX3" fmla="*/ 6196984 w 7115264"/>
              <a:gd name="connsiteY3" fmla="*/ 12891 h 6851594"/>
              <a:gd name="connsiteX4" fmla="*/ 0 w 7115264"/>
              <a:gd name="connsiteY4" fmla="*/ 0 h 6851594"/>
              <a:gd name="connsiteX5" fmla="*/ 2 w 7115264"/>
              <a:gd name="connsiteY5" fmla="*/ 6851594 h 6851594"/>
              <a:gd name="connsiteX0" fmla="*/ 2 w 7115264"/>
              <a:gd name="connsiteY0" fmla="*/ 6851594 h 6851594"/>
              <a:gd name="connsiteX1" fmla="*/ 4353118 w 7115264"/>
              <a:gd name="connsiteY1" fmla="*/ 6851581 h 6851594"/>
              <a:gd name="connsiteX2" fmla="*/ 7115264 w 7115264"/>
              <a:gd name="connsiteY2" fmla="*/ 6851581 h 6851594"/>
              <a:gd name="connsiteX3" fmla="*/ 6204032 w 7115264"/>
              <a:gd name="connsiteY3" fmla="*/ 6458 h 6851594"/>
              <a:gd name="connsiteX4" fmla="*/ 0 w 7115264"/>
              <a:gd name="connsiteY4" fmla="*/ 0 h 6851594"/>
              <a:gd name="connsiteX5" fmla="*/ 2 w 7115264"/>
              <a:gd name="connsiteY5" fmla="*/ 6851594 h 6851594"/>
              <a:gd name="connsiteX0" fmla="*/ 2 w 7115264"/>
              <a:gd name="connsiteY0" fmla="*/ 6851594 h 6851594"/>
              <a:gd name="connsiteX1" fmla="*/ 4353118 w 7115264"/>
              <a:gd name="connsiteY1" fmla="*/ 6851581 h 6851594"/>
              <a:gd name="connsiteX2" fmla="*/ 7115264 w 7115264"/>
              <a:gd name="connsiteY2" fmla="*/ 6851581 h 6851594"/>
              <a:gd name="connsiteX3" fmla="*/ 6204032 w 7115264"/>
              <a:gd name="connsiteY3" fmla="*/ 6458 h 6851594"/>
              <a:gd name="connsiteX4" fmla="*/ 0 w 7115264"/>
              <a:gd name="connsiteY4" fmla="*/ 0 h 6851594"/>
              <a:gd name="connsiteX5" fmla="*/ 2 w 7115264"/>
              <a:gd name="connsiteY5" fmla="*/ 6851594 h 6851594"/>
              <a:gd name="connsiteX0" fmla="*/ 2 w 7115264"/>
              <a:gd name="connsiteY0" fmla="*/ 6851594 h 6851594"/>
              <a:gd name="connsiteX1" fmla="*/ 4353118 w 7115264"/>
              <a:gd name="connsiteY1" fmla="*/ 6851581 h 6851594"/>
              <a:gd name="connsiteX2" fmla="*/ 7115264 w 7115264"/>
              <a:gd name="connsiteY2" fmla="*/ 6851581 h 6851594"/>
              <a:gd name="connsiteX3" fmla="*/ 6204032 w 7115264"/>
              <a:gd name="connsiteY3" fmla="*/ 25 h 6851594"/>
              <a:gd name="connsiteX4" fmla="*/ 0 w 7115264"/>
              <a:gd name="connsiteY4" fmla="*/ 0 h 6851594"/>
              <a:gd name="connsiteX5" fmla="*/ 2 w 7115264"/>
              <a:gd name="connsiteY5" fmla="*/ 6851594 h 6851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15264" h="6851594">
                <a:moveTo>
                  <a:pt x="2" y="6851594"/>
                </a:moveTo>
                <a:lnTo>
                  <a:pt x="4353118" y="6851581"/>
                </a:lnTo>
                <a:lnTo>
                  <a:pt x="7115264" y="6851581"/>
                </a:lnTo>
                <a:lnTo>
                  <a:pt x="6204032" y="25"/>
                </a:lnTo>
                <a:lnTo>
                  <a:pt x="0" y="0"/>
                </a:lnTo>
                <a:cubicBezTo>
                  <a:pt x="0" y="2294586"/>
                  <a:pt x="2" y="4557008"/>
                  <a:pt x="2" y="6851594"/>
                </a:cubicBez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28E9360D-84AD-6159-F68D-7656A4095542}"/>
              </a:ext>
            </a:extLst>
          </p:cNvPr>
          <p:cNvSpPr/>
          <p:nvPr userDrawn="1"/>
        </p:nvSpPr>
        <p:spPr>
          <a:xfrm>
            <a:off x="-13448" y="-2"/>
            <a:ext cx="134472" cy="6858002"/>
          </a:xfrm>
          <a:prstGeom prst="rect">
            <a:avLst/>
          </a:prstGeom>
          <a:solidFill>
            <a:srgbClr val="0DD5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615282063"/>
      </p:ext>
    </p:extLst>
  </p:cSld>
  <p:clrMapOvr>
    <a:masterClrMapping/>
  </p:clrMapOvr>
  <p:transition spd="slow">
    <p:wip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7_Custom Layou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EBBA887-9D67-422C-801D-86508225F5BE}"/>
              </a:ext>
            </a:extLst>
          </p:cNvPr>
          <p:cNvPicPr>
            <a:picLocks noChangeAspect="1"/>
          </p:cNvPicPr>
          <p:nvPr userDrawn="1"/>
        </p:nvPicPr>
        <p:blipFill>
          <a:blip r:embed="rId2">
            <a:extLst>
              <a:ext uri="{28A0092B-C50C-407E-A947-70E740481C1C}">
                <a14:useLocalDpi xmlns:a14="http://schemas.microsoft.com/office/drawing/2010/main" val="0"/>
              </a:ext>
            </a:extLst>
          </a:blip>
          <a:srcRect t="5983" b="5983"/>
          <a:stretch/>
        </p:blipFill>
        <p:spPr>
          <a:xfrm>
            <a:off x="0" y="8999"/>
            <a:ext cx="12204000" cy="6876000"/>
          </a:xfrm>
          <a:custGeom>
            <a:avLst/>
            <a:gdLst>
              <a:gd name="connsiteX0" fmla="*/ 0 w 3067050"/>
              <a:gd name="connsiteY0" fmla="*/ 0 h 6858000"/>
              <a:gd name="connsiteX1" fmla="*/ 3067050 w 3067050"/>
              <a:gd name="connsiteY1" fmla="*/ 0 h 6858000"/>
              <a:gd name="connsiteX2" fmla="*/ 3067050 w 3067050"/>
              <a:gd name="connsiteY2" fmla="*/ 6858000 h 6858000"/>
              <a:gd name="connsiteX3" fmla="*/ 0 w 306705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067050" h="6858000">
                <a:moveTo>
                  <a:pt x="0" y="0"/>
                </a:moveTo>
                <a:lnTo>
                  <a:pt x="3067050" y="0"/>
                </a:lnTo>
                <a:lnTo>
                  <a:pt x="3067050" y="6858000"/>
                </a:lnTo>
                <a:lnTo>
                  <a:pt x="0" y="6858000"/>
                </a:lnTo>
                <a:close/>
              </a:path>
            </a:pathLst>
          </a:custGeom>
        </p:spPr>
      </p:pic>
      <p:sp>
        <p:nvSpPr>
          <p:cNvPr id="4" name="Rectangle 3">
            <a:extLst>
              <a:ext uri="{FF2B5EF4-FFF2-40B4-BE49-F238E27FC236}">
                <a16:creationId xmlns:a16="http://schemas.microsoft.com/office/drawing/2014/main" id="{4CC8DC9D-5196-E9B4-EAE3-19DB68486AF0}"/>
              </a:ext>
            </a:extLst>
          </p:cNvPr>
          <p:cNvSpPr/>
          <p:nvPr userDrawn="1"/>
        </p:nvSpPr>
        <p:spPr>
          <a:xfrm>
            <a:off x="0" y="0"/>
            <a:ext cx="12192000" cy="6858000"/>
          </a:xfrm>
          <a:prstGeom prst="rect">
            <a:avLst/>
          </a:prstGeom>
          <a:gradFill>
            <a:gsLst>
              <a:gs pos="42000">
                <a:schemeClr val="tx1">
                  <a:alpha val="17000"/>
                </a:schemeClr>
              </a:gs>
              <a:gs pos="100000">
                <a:schemeClr val="tx1">
                  <a:alpha val="74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Freeform 31">
            <a:extLst>
              <a:ext uri="{FF2B5EF4-FFF2-40B4-BE49-F238E27FC236}">
                <a16:creationId xmlns:a16="http://schemas.microsoft.com/office/drawing/2014/main" id="{4B9E4A97-3F96-0EFD-720E-70DD30F164D1}"/>
              </a:ext>
            </a:extLst>
          </p:cNvPr>
          <p:cNvSpPr/>
          <p:nvPr userDrawn="1"/>
        </p:nvSpPr>
        <p:spPr>
          <a:xfrm rot="10800000" flipV="1">
            <a:off x="345902" y="161080"/>
            <a:ext cx="11621980" cy="6508661"/>
          </a:xfrm>
          <a:custGeom>
            <a:avLst/>
            <a:gdLst>
              <a:gd name="connsiteX0" fmla="*/ 0 w 6583376"/>
              <a:gd name="connsiteY0" fmla="*/ 6858000 h 6858000"/>
              <a:gd name="connsiteX1" fmla="*/ 3771900 w 6583376"/>
              <a:gd name="connsiteY1" fmla="*/ 6858000 h 6858000"/>
              <a:gd name="connsiteX2" fmla="*/ 6583376 w 6583376"/>
              <a:gd name="connsiteY2" fmla="*/ 6858000 h 6858000"/>
              <a:gd name="connsiteX3" fmla="*/ 3771900 w 6583376"/>
              <a:gd name="connsiteY3" fmla="*/ 0 h 6858000"/>
              <a:gd name="connsiteX4" fmla="*/ 0 w 6583376"/>
              <a:gd name="connsiteY4" fmla="*/ 0 h 6858000"/>
              <a:gd name="connsiteX0" fmla="*/ 0 w 6583376"/>
              <a:gd name="connsiteY0" fmla="*/ 6870879 h 6870879"/>
              <a:gd name="connsiteX1" fmla="*/ 3771900 w 6583376"/>
              <a:gd name="connsiteY1" fmla="*/ 6870879 h 6870879"/>
              <a:gd name="connsiteX2" fmla="*/ 6583376 w 6583376"/>
              <a:gd name="connsiteY2" fmla="*/ 6870879 h 6870879"/>
              <a:gd name="connsiteX3" fmla="*/ 5626458 w 6583376"/>
              <a:gd name="connsiteY3" fmla="*/ 0 h 6870879"/>
              <a:gd name="connsiteX4" fmla="*/ 0 w 6583376"/>
              <a:gd name="connsiteY4" fmla="*/ 12879 h 6870879"/>
              <a:gd name="connsiteX5" fmla="*/ 0 w 6583376"/>
              <a:gd name="connsiteY5" fmla="*/ 6870879 h 6870879"/>
              <a:gd name="connsiteX0" fmla="*/ 0 w 6583376"/>
              <a:gd name="connsiteY0" fmla="*/ 6858000 h 6858000"/>
              <a:gd name="connsiteX1" fmla="*/ 3771900 w 6583376"/>
              <a:gd name="connsiteY1" fmla="*/ 6858000 h 6858000"/>
              <a:gd name="connsiteX2" fmla="*/ 6583376 w 6583376"/>
              <a:gd name="connsiteY2" fmla="*/ 6858000 h 6858000"/>
              <a:gd name="connsiteX3" fmla="*/ 5665094 w 6583376"/>
              <a:gd name="connsiteY3" fmla="*/ 12879 h 6858000"/>
              <a:gd name="connsiteX4" fmla="*/ 0 w 6583376"/>
              <a:gd name="connsiteY4" fmla="*/ 0 h 6858000"/>
              <a:gd name="connsiteX5" fmla="*/ 0 w 6583376"/>
              <a:gd name="connsiteY5" fmla="*/ 6858000 h 6858000"/>
              <a:gd name="connsiteX0" fmla="*/ 2228045 w 8811421"/>
              <a:gd name="connsiteY0" fmla="*/ 6870879 h 6870879"/>
              <a:gd name="connsiteX1" fmla="*/ 5999945 w 8811421"/>
              <a:gd name="connsiteY1" fmla="*/ 6870879 h 6870879"/>
              <a:gd name="connsiteX2" fmla="*/ 8811421 w 8811421"/>
              <a:gd name="connsiteY2" fmla="*/ 6870879 h 6870879"/>
              <a:gd name="connsiteX3" fmla="*/ 7893139 w 8811421"/>
              <a:gd name="connsiteY3" fmla="*/ 25758 h 6870879"/>
              <a:gd name="connsiteX4" fmla="*/ 0 w 8811421"/>
              <a:gd name="connsiteY4" fmla="*/ 0 h 6870879"/>
              <a:gd name="connsiteX5" fmla="*/ 2228045 w 8811421"/>
              <a:gd name="connsiteY5" fmla="*/ 6870879 h 6870879"/>
              <a:gd name="connsiteX0" fmla="*/ 0 w 8824300"/>
              <a:gd name="connsiteY0" fmla="*/ 6883758 h 6883758"/>
              <a:gd name="connsiteX1" fmla="*/ 6012824 w 8824300"/>
              <a:gd name="connsiteY1" fmla="*/ 6870879 h 6883758"/>
              <a:gd name="connsiteX2" fmla="*/ 8824300 w 8824300"/>
              <a:gd name="connsiteY2" fmla="*/ 6870879 h 6883758"/>
              <a:gd name="connsiteX3" fmla="*/ 7906018 w 8824300"/>
              <a:gd name="connsiteY3" fmla="*/ 25758 h 6883758"/>
              <a:gd name="connsiteX4" fmla="*/ 12879 w 8824300"/>
              <a:gd name="connsiteY4" fmla="*/ 0 h 6883758"/>
              <a:gd name="connsiteX5" fmla="*/ 0 w 8824300"/>
              <a:gd name="connsiteY5" fmla="*/ 6883758 h 6883758"/>
              <a:gd name="connsiteX0" fmla="*/ 1197735 w 10022035"/>
              <a:gd name="connsiteY0" fmla="*/ 6870879 h 6870879"/>
              <a:gd name="connsiteX1" fmla="*/ 7210559 w 10022035"/>
              <a:gd name="connsiteY1" fmla="*/ 6858000 h 6870879"/>
              <a:gd name="connsiteX2" fmla="*/ 10022035 w 10022035"/>
              <a:gd name="connsiteY2" fmla="*/ 6858000 h 6870879"/>
              <a:gd name="connsiteX3" fmla="*/ 9103753 w 10022035"/>
              <a:gd name="connsiteY3" fmla="*/ 12879 h 6870879"/>
              <a:gd name="connsiteX4" fmla="*/ 0 w 10022035"/>
              <a:gd name="connsiteY4" fmla="*/ 0 h 6870879"/>
              <a:gd name="connsiteX5" fmla="*/ 1197735 w 10022035"/>
              <a:gd name="connsiteY5" fmla="*/ 6870879 h 6870879"/>
              <a:gd name="connsiteX0" fmla="*/ 38637 w 10022035"/>
              <a:gd name="connsiteY0" fmla="*/ 6870879 h 6870879"/>
              <a:gd name="connsiteX1" fmla="*/ 7210559 w 10022035"/>
              <a:gd name="connsiteY1" fmla="*/ 6858000 h 6870879"/>
              <a:gd name="connsiteX2" fmla="*/ 10022035 w 10022035"/>
              <a:gd name="connsiteY2" fmla="*/ 6858000 h 6870879"/>
              <a:gd name="connsiteX3" fmla="*/ 9103753 w 10022035"/>
              <a:gd name="connsiteY3" fmla="*/ 12879 h 6870879"/>
              <a:gd name="connsiteX4" fmla="*/ 0 w 10022035"/>
              <a:gd name="connsiteY4" fmla="*/ 0 h 6870879"/>
              <a:gd name="connsiteX5" fmla="*/ 38637 w 10022035"/>
              <a:gd name="connsiteY5" fmla="*/ 6870879 h 6870879"/>
              <a:gd name="connsiteX0" fmla="*/ 1 w 9983399"/>
              <a:gd name="connsiteY0" fmla="*/ 6883758 h 6883758"/>
              <a:gd name="connsiteX1" fmla="*/ 7171923 w 9983399"/>
              <a:gd name="connsiteY1" fmla="*/ 6870879 h 6883758"/>
              <a:gd name="connsiteX2" fmla="*/ 9983399 w 9983399"/>
              <a:gd name="connsiteY2" fmla="*/ 6870879 h 6883758"/>
              <a:gd name="connsiteX3" fmla="*/ 9065117 w 9983399"/>
              <a:gd name="connsiteY3" fmla="*/ 25758 h 6883758"/>
              <a:gd name="connsiteX4" fmla="*/ 0 w 9983399"/>
              <a:gd name="connsiteY4" fmla="*/ 0 h 6883758"/>
              <a:gd name="connsiteX5" fmla="*/ 1 w 9983399"/>
              <a:gd name="connsiteY5" fmla="*/ 6883758 h 6883758"/>
              <a:gd name="connsiteX0" fmla="*/ 1 w 9983399"/>
              <a:gd name="connsiteY0" fmla="*/ 6883758 h 6883758"/>
              <a:gd name="connsiteX1" fmla="*/ 7171923 w 9983399"/>
              <a:gd name="connsiteY1" fmla="*/ 6870879 h 6883758"/>
              <a:gd name="connsiteX2" fmla="*/ 9983399 w 9983399"/>
              <a:gd name="connsiteY2" fmla="*/ 6870879 h 6883758"/>
              <a:gd name="connsiteX3" fmla="*/ 9065118 w 9983399"/>
              <a:gd name="connsiteY3" fmla="*/ 6459 h 6883758"/>
              <a:gd name="connsiteX4" fmla="*/ 0 w 9983399"/>
              <a:gd name="connsiteY4" fmla="*/ 0 h 6883758"/>
              <a:gd name="connsiteX5" fmla="*/ 1 w 9983399"/>
              <a:gd name="connsiteY5" fmla="*/ 6883758 h 6883758"/>
              <a:gd name="connsiteX0" fmla="*/ 0 w 9983398"/>
              <a:gd name="connsiteY0" fmla="*/ 6877299 h 6877299"/>
              <a:gd name="connsiteX1" fmla="*/ 7171922 w 9983398"/>
              <a:gd name="connsiteY1" fmla="*/ 6864420 h 6877299"/>
              <a:gd name="connsiteX2" fmla="*/ 9983398 w 9983398"/>
              <a:gd name="connsiteY2" fmla="*/ 6864420 h 6877299"/>
              <a:gd name="connsiteX3" fmla="*/ 9065117 w 9983398"/>
              <a:gd name="connsiteY3" fmla="*/ 0 h 6877299"/>
              <a:gd name="connsiteX4" fmla="*/ 352349 w 9983398"/>
              <a:gd name="connsiteY4" fmla="*/ 366648 h 6877299"/>
              <a:gd name="connsiteX5" fmla="*/ 0 w 9983398"/>
              <a:gd name="connsiteY5" fmla="*/ 6877299 h 6877299"/>
              <a:gd name="connsiteX0" fmla="*/ 0 w 9983398"/>
              <a:gd name="connsiteY0" fmla="*/ 6877326 h 6877326"/>
              <a:gd name="connsiteX1" fmla="*/ 7171922 w 9983398"/>
              <a:gd name="connsiteY1" fmla="*/ 6864447 h 6877326"/>
              <a:gd name="connsiteX2" fmla="*/ 9983398 w 9983398"/>
              <a:gd name="connsiteY2" fmla="*/ 6864447 h 6877326"/>
              <a:gd name="connsiteX3" fmla="*/ 9065117 w 9983398"/>
              <a:gd name="connsiteY3" fmla="*/ 27 h 6877326"/>
              <a:gd name="connsiteX4" fmla="*/ 2868134 w 9983398"/>
              <a:gd name="connsiteY4" fmla="*/ 0 h 6877326"/>
              <a:gd name="connsiteX5" fmla="*/ 0 w 9983398"/>
              <a:gd name="connsiteY5" fmla="*/ 6877326 h 6877326"/>
              <a:gd name="connsiteX0" fmla="*/ 1057055 w 7115264"/>
              <a:gd name="connsiteY0" fmla="*/ 6652175 h 6864447"/>
              <a:gd name="connsiteX1" fmla="*/ 4303788 w 7115264"/>
              <a:gd name="connsiteY1" fmla="*/ 6864447 h 6864447"/>
              <a:gd name="connsiteX2" fmla="*/ 7115264 w 7115264"/>
              <a:gd name="connsiteY2" fmla="*/ 6864447 h 6864447"/>
              <a:gd name="connsiteX3" fmla="*/ 6196983 w 7115264"/>
              <a:gd name="connsiteY3" fmla="*/ 27 h 6864447"/>
              <a:gd name="connsiteX4" fmla="*/ 0 w 7115264"/>
              <a:gd name="connsiteY4" fmla="*/ 0 h 6864447"/>
              <a:gd name="connsiteX5" fmla="*/ 1057055 w 7115264"/>
              <a:gd name="connsiteY5" fmla="*/ 6652175 h 6864447"/>
              <a:gd name="connsiteX0" fmla="*/ 2 w 7115264"/>
              <a:gd name="connsiteY0" fmla="*/ 6845162 h 6864447"/>
              <a:gd name="connsiteX1" fmla="*/ 4303788 w 7115264"/>
              <a:gd name="connsiteY1" fmla="*/ 6864447 h 6864447"/>
              <a:gd name="connsiteX2" fmla="*/ 7115264 w 7115264"/>
              <a:gd name="connsiteY2" fmla="*/ 6864447 h 6864447"/>
              <a:gd name="connsiteX3" fmla="*/ 6196983 w 7115264"/>
              <a:gd name="connsiteY3" fmla="*/ 27 h 6864447"/>
              <a:gd name="connsiteX4" fmla="*/ 0 w 7115264"/>
              <a:gd name="connsiteY4" fmla="*/ 0 h 6864447"/>
              <a:gd name="connsiteX5" fmla="*/ 2 w 7115264"/>
              <a:gd name="connsiteY5" fmla="*/ 6845162 h 6864447"/>
              <a:gd name="connsiteX0" fmla="*/ 2 w 7115264"/>
              <a:gd name="connsiteY0" fmla="*/ 6845162 h 6864447"/>
              <a:gd name="connsiteX1" fmla="*/ 4346070 w 7115264"/>
              <a:gd name="connsiteY1" fmla="*/ 6767954 h 6864447"/>
              <a:gd name="connsiteX2" fmla="*/ 7115264 w 7115264"/>
              <a:gd name="connsiteY2" fmla="*/ 6864447 h 6864447"/>
              <a:gd name="connsiteX3" fmla="*/ 6196983 w 7115264"/>
              <a:gd name="connsiteY3" fmla="*/ 27 h 6864447"/>
              <a:gd name="connsiteX4" fmla="*/ 0 w 7115264"/>
              <a:gd name="connsiteY4" fmla="*/ 0 h 6864447"/>
              <a:gd name="connsiteX5" fmla="*/ 2 w 7115264"/>
              <a:gd name="connsiteY5" fmla="*/ 6845162 h 6864447"/>
              <a:gd name="connsiteX0" fmla="*/ 2 w 7115264"/>
              <a:gd name="connsiteY0" fmla="*/ 6845162 h 6864447"/>
              <a:gd name="connsiteX1" fmla="*/ 4353118 w 7115264"/>
              <a:gd name="connsiteY1" fmla="*/ 6845149 h 6864447"/>
              <a:gd name="connsiteX2" fmla="*/ 7115264 w 7115264"/>
              <a:gd name="connsiteY2" fmla="*/ 6864447 h 6864447"/>
              <a:gd name="connsiteX3" fmla="*/ 6196983 w 7115264"/>
              <a:gd name="connsiteY3" fmla="*/ 27 h 6864447"/>
              <a:gd name="connsiteX4" fmla="*/ 0 w 7115264"/>
              <a:gd name="connsiteY4" fmla="*/ 0 h 6864447"/>
              <a:gd name="connsiteX5" fmla="*/ 2 w 7115264"/>
              <a:gd name="connsiteY5" fmla="*/ 6845162 h 6864447"/>
              <a:gd name="connsiteX0" fmla="*/ 2 w 7115264"/>
              <a:gd name="connsiteY0" fmla="*/ 6845162 h 6845162"/>
              <a:gd name="connsiteX1" fmla="*/ 4353118 w 7115264"/>
              <a:gd name="connsiteY1" fmla="*/ 6845149 h 6845162"/>
              <a:gd name="connsiteX2" fmla="*/ 7115264 w 7115264"/>
              <a:gd name="connsiteY2" fmla="*/ 6819417 h 6845162"/>
              <a:gd name="connsiteX3" fmla="*/ 6196983 w 7115264"/>
              <a:gd name="connsiteY3" fmla="*/ 27 h 6845162"/>
              <a:gd name="connsiteX4" fmla="*/ 0 w 7115264"/>
              <a:gd name="connsiteY4" fmla="*/ 0 h 6845162"/>
              <a:gd name="connsiteX5" fmla="*/ 2 w 7115264"/>
              <a:gd name="connsiteY5" fmla="*/ 6845162 h 6845162"/>
              <a:gd name="connsiteX0" fmla="*/ 2 w 7115264"/>
              <a:gd name="connsiteY0" fmla="*/ 6845162 h 6845162"/>
              <a:gd name="connsiteX1" fmla="*/ 4353118 w 7115264"/>
              <a:gd name="connsiteY1" fmla="*/ 6845149 h 6845162"/>
              <a:gd name="connsiteX2" fmla="*/ 7115264 w 7115264"/>
              <a:gd name="connsiteY2" fmla="*/ 6845149 h 6845162"/>
              <a:gd name="connsiteX3" fmla="*/ 6196983 w 7115264"/>
              <a:gd name="connsiteY3" fmla="*/ 27 h 6845162"/>
              <a:gd name="connsiteX4" fmla="*/ 0 w 7115264"/>
              <a:gd name="connsiteY4" fmla="*/ 0 h 6845162"/>
              <a:gd name="connsiteX5" fmla="*/ 2 w 7115264"/>
              <a:gd name="connsiteY5" fmla="*/ 6845162 h 6845162"/>
              <a:gd name="connsiteX0" fmla="*/ 2 w 7115264"/>
              <a:gd name="connsiteY0" fmla="*/ 6845162 h 6845162"/>
              <a:gd name="connsiteX1" fmla="*/ 4353118 w 7115264"/>
              <a:gd name="connsiteY1" fmla="*/ 6845149 h 6845162"/>
              <a:gd name="connsiteX2" fmla="*/ 7115264 w 7115264"/>
              <a:gd name="connsiteY2" fmla="*/ 6845149 h 6845162"/>
              <a:gd name="connsiteX3" fmla="*/ 6196984 w 7115264"/>
              <a:gd name="connsiteY3" fmla="*/ 6459 h 6845162"/>
              <a:gd name="connsiteX4" fmla="*/ 0 w 7115264"/>
              <a:gd name="connsiteY4" fmla="*/ 0 h 6845162"/>
              <a:gd name="connsiteX5" fmla="*/ 2 w 7115264"/>
              <a:gd name="connsiteY5" fmla="*/ 6845162 h 6845162"/>
              <a:gd name="connsiteX0" fmla="*/ 2 w 7115264"/>
              <a:gd name="connsiteY0" fmla="*/ 6851594 h 6851594"/>
              <a:gd name="connsiteX1" fmla="*/ 4353118 w 7115264"/>
              <a:gd name="connsiteY1" fmla="*/ 6851581 h 6851594"/>
              <a:gd name="connsiteX2" fmla="*/ 7115264 w 7115264"/>
              <a:gd name="connsiteY2" fmla="*/ 6851581 h 6851594"/>
              <a:gd name="connsiteX3" fmla="*/ 6196984 w 7115264"/>
              <a:gd name="connsiteY3" fmla="*/ 12891 h 6851594"/>
              <a:gd name="connsiteX4" fmla="*/ 0 w 7115264"/>
              <a:gd name="connsiteY4" fmla="*/ 0 h 6851594"/>
              <a:gd name="connsiteX5" fmla="*/ 2 w 7115264"/>
              <a:gd name="connsiteY5" fmla="*/ 6851594 h 6851594"/>
              <a:gd name="connsiteX0" fmla="*/ 2 w 7115264"/>
              <a:gd name="connsiteY0" fmla="*/ 6851594 h 6851594"/>
              <a:gd name="connsiteX1" fmla="*/ 4353118 w 7115264"/>
              <a:gd name="connsiteY1" fmla="*/ 6851581 h 6851594"/>
              <a:gd name="connsiteX2" fmla="*/ 7115264 w 7115264"/>
              <a:gd name="connsiteY2" fmla="*/ 6851581 h 6851594"/>
              <a:gd name="connsiteX3" fmla="*/ 6204032 w 7115264"/>
              <a:gd name="connsiteY3" fmla="*/ 6458 h 6851594"/>
              <a:gd name="connsiteX4" fmla="*/ 0 w 7115264"/>
              <a:gd name="connsiteY4" fmla="*/ 0 h 6851594"/>
              <a:gd name="connsiteX5" fmla="*/ 2 w 7115264"/>
              <a:gd name="connsiteY5" fmla="*/ 6851594 h 6851594"/>
              <a:gd name="connsiteX0" fmla="*/ 2 w 7115264"/>
              <a:gd name="connsiteY0" fmla="*/ 6851594 h 6851594"/>
              <a:gd name="connsiteX1" fmla="*/ 4353118 w 7115264"/>
              <a:gd name="connsiteY1" fmla="*/ 6851581 h 6851594"/>
              <a:gd name="connsiteX2" fmla="*/ 7115264 w 7115264"/>
              <a:gd name="connsiteY2" fmla="*/ 6851581 h 6851594"/>
              <a:gd name="connsiteX3" fmla="*/ 6204032 w 7115264"/>
              <a:gd name="connsiteY3" fmla="*/ 6458 h 6851594"/>
              <a:gd name="connsiteX4" fmla="*/ 0 w 7115264"/>
              <a:gd name="connsiteY4" fmla="*/ 0 h 6851594"/>
              <a:gd name="connsiteX5" fmla="*/ 2 w 7115264"/>
              <a:gd name="connsiteY5" fmla="*/ 6851594 h 6851594"/>
              <a:gd name="connsiteX0" fmla="*/ 2 w 7115264"/>
              <a:gd name="connsiteY0" fmla="*/ 6851594 h 6851594"/>
              <a:gd name="connsiteX1" fmla="*/ 4353118 w 7115264"/>
              <a:gd name="connsiteY1" fmla="*/ 6851581 h 6851594"/>
              <a:gd name="connsiteX2" fmla="*/ 7115264 w 7115264"/>
              <a:gd name="connsiteY2" fmla="*/ 6851581 h 6851594"/>
              <a:gd name="connsiteX3" fmla="*/ 6204032 w 7115264"/>
              <a:gd name="connsiteY3" fmla="*/ 25 h 6851594"/>
              <a:gd name="connsiteX4" fmla="*/ 0 w 7115264"/>
              <a:gd name="connsiteY4" fmla="*/ 0 h 6851594"/>
              <a:gd name="connsiteX5" fmla="*/ 2 w 7115264"/>
              <a:gd name="connsiteY5" fmla="*/ 6851594 h 6851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15264" h="6851594">
                <a:moveTo>
                  <a:pt x="2" y="6851594"/>
                </a:moveTo>
                <a:lnTo>
                  <a:pt x="4353118" y="6851581"/>
                </a:lnTo>
                <a:lnTo>
                  <a:pt x="7115264" y="6851581"/>
                </a:lnTo>
                <a:lnTo>
                  <a:pt x="6204032" y="25"/>
                </a:lnTo>
                <a:lnTo>
                  <a:pt x="0" y="0"/>
                </a:lnTo>
                <a:cubicBezTo>
                  <a:pt x="0" y="2294586"/>
                  <a:pt x="2" y="4557008"/>
                  <a:pt x="2" y="685159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28E9360D-84AD-6159-F68D-7656A4095542}"/>
              </a:ext>
            </a:extLst>
          </p:cNvPr>
          <p:cNvSpPr/>
          <p:nvPr userDrawn="1"/>
        </p:nvSpPr>
        <p:spPr>
          <a:xfrm>
            <a:off x="-13448" y="-2"/>
            <a:ext cx="134472" cy="6858002"/>
          </a:xfrm>
          <a:prstGeom prst="rect">
            <a:avLst/>
          </a:prstGeom>
          <a:solidFill>
            <a:srgbClr val="0DD5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315331689"/>
      </p:ext>
    </p:extLst>
  </p:cSld>
  <p:clrMapOvr>
    <a:masterClrMapping/>
  </p:clrMapOvr>
  <p:transition spd="slow">
    <p:wip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Title Slid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99DEBD1-4A16-4501-854D-1D8F90238AF1}"/>
              </a:ext>
            </a:extLst>
          </p:cNvPr>
          <p:cNvPicPr>
            <a:picLocks noChangeAspect="1"/>
          </p:cNvPicPr>
          <p:nvPr userDrawn="1"/>
        </p:nvPicPr>
        <p:blipFill>
          <a:blip r:embed="rId2">
            <a:extLst>
              <a:ext uri="{28A0092B-C50C-407E-A947-70E740481C1C}">
                <a14:useLocalDpi xmlns:a14="http://schemas.microsoft.com/office/drawing/2010/main" val="0"/>
              </a:ext>
            </a:extLst>
          </a:blip>
          <a:srcRect t="6055" b="6055"/>
          <a:stretch/>
        </p:blipFill>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Tree>
    <p:extLst>
      <p:ext uri="{BB962C8B-B14F-4D97-AF65-F5344CB8AC3E}">
        <p14:creationId xmlns:p14="http://schemas.microsoft.com/office/powerpoint/2010/main" val="31462454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99DEBD1-4A16-4501-854D-1D8F90238AF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3022" r="13022"/>
          <a:stretch/>
        </p:blipFill>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Tree>
    <p:extLst>
      <p:ext uri="{BB962C8B-B14F-4D97-AF65-F5344CB8AC3E}">
        <p14:creationId xmlns:p14="http://schemas.microsoft.com/office/powerpoint/2010/main" val="412907305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9DDFE9B0-A93E-2B97-13EA-720E72968CB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0C870570-0385-C72F-B9B3-611B5CCC6AE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2BB05A7B-0B69-6B88-4A80-31E979BF11E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1A9F948-E013-473B-AAD6-65E53E8ED626}" type="datetimeFigureOut">
              <a:rPr lang="fr-FR" smtClean="0"/>
              <a:t>12/04/2023</a:t>
            </a:fld>
            <a:endParaRPr lang="fr-FR"/>
          </a:p>
        </p:txBody>
      </p:sp>
      <p:sp>
        <p:nvSpPr>
          <p:cNvPr id="5" name="Espace réservé du pied de page 4">
            <a:extLst>
              <a:ext uri="{FF2B5EF4-FFF2-40B4-BE49-F238E27FC236}">
                <a16:creationId xmlns:a16="http://schemas.microsoft.com/office/drawing/2014/main" id="{784B7B48-227D-C96E-EF91-310930C905B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a:extLst>
              <a:ext uri="{FF2B5EF4-FFF2-40B4-BE49-F238E27FC236}">
                <a16:creationId xmlns:a16="http://schemas.microsoft.com/office/drawing/2014/main" id="{C3CE85E8-F2AC-36CE-05B8-56525F4B3A4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5EB08FD-5B6E-4E67-B3F5-F69E1F767947}" type="slidenum">
              <a:rPr lang="fr-FR" smtClean="0"/>
              <a:t>‹#›</a:t>
            </a:fld>
            <a:endParaRPr lang="fr-FR"/>
          </a:p>
        </p:txBody>
      </p:sp>
    </p:spTree>
    <p:extLst>
      <p:ext uri="{BB962C8B-B14F-4D97-AF65-F5344CB8AC3E}">
        <p14:creationId xmlns:p14="http://schemas.microsoft.com/office/powerpoint/2010/main" val="2678077515"/>
      </p:ext>
    </p:extLst>
  </p:cSld>
  <p:clrMap bg1="lt1" tx1="dk1" bg2="lt2" tx2="dk2" accent1="accent1" accent2="accent2" accent3="accent3" accent4="accent4" accent5="accent5" accent6="accent6" hlink="hlink" folHlink="folHlink"/>
  <p:sldLayoutIdLst>
    <p:sldLayoutId id="2147483679" r:id="rId1"/>
    <p:sldLayoutId id="2147483683" r:id="rId2"/>
    <p:sldLayoutId id="2147483692" r:id="rId3"/>
    <p:sldLayoutId id="2147483698" r:id="rId4"/>
    <p:sldLayoutId id="2147483705" r:id="rId5"/>
    <p:sldLayoutId id="2147483676" r:id="rId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15.jpg"/></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3.xml"/><Relationship Id="rId5" Type="http://schemas.openxmlformats.org/officeDocument/2006/relationships/image" Target="../media/image16.png"/><Relationship Id="rId4" Type="http://schemas.openxmlformats.org/officeDocument/2006/relationships/image" Target="../media/image15.jp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3.xml"/><Relationship Id="rId5" Type="http://schemas.openxmlformats.org/officeDocument/2006/relationships/image" Target="../media/image20.png"/><Relationship Id="rId4" Type="http://schemas.openxmlformats.org/officeDocument/2006/relationships/image" Target="../media/image19.jpg"/></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image" Target="../media/image21.png"/><Relationship Id="rId5" Type="http://schemas.openxmlformats.org/officeDocument/2006/relationships/image" Target="../media/image16.png"/><Relationship Id="rId4" Type="http://schemas.openxmlformats.org/officeDocument/2006/relationships/image" Target="../media/image19.jpg"/></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hyperlink" Target="https://twitter.com/b0rk/status/1230158223405146117"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hyperlink" Target="https://twitter.com/b0rk/status/1230158223405146117"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25.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5.png"/><Relationship Id="rId7" Type="http://schemas.openxmlformats.org/officeDocument/2006/relationships/hyperlink" Target="https://www.devoxx.fr/2023/03/29/comment-bien-preparer-devoxx-france-2023/" TargetMode="External"/><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8.jpg"/><Relationship Id="rId5" Type="http://schemas.openxmlformats.org/officeDocument/2006/relationships/image" Target="../media/image7.png"/><Relationship Id="rId4" Type="http://schemas.openxmlformats.org/officeDocument/2006/relationships/image" Target="../media/image6.png"/><Relationship Id="rId9" Type="http://schemas.openxmlformats.org/officeDocument/2006/relationships/image" Target="../media/image10.png"/></Relationships>
</file>

<file path=ppt/slides/_rels/slide30.xml.rels><?xml version="1.0" encoding="UTF-8" standalone="yes"?>
<Relationships xmlns="http://schemas.openxmlformats.org/package/2006/relationships"><Relationship Id="rId3" Type="http://schemas.openxmlformats.org/officeDocument/2006/relationships/hyperlink" Target="https://twitter.com/b0rk/status/1214341831049252870" TargetMode="External"/><Relationship Id="rId2" Type="http://schemas.openxmlformats.org/officeDocument/2006/relationships/notesSlide" Target="../notesSlides/notesSlide30.xml"/><Relationship Id="rId1" Type="http://schemas.openxmlformats.org/officeDocument/2006/relationships/slideLayout" Target="../slideLayouts/slideLayout3.xml"/><Relationship Id="rId4" Type="http://schemas.openxmlformats.org/officeDocument/2006/relationships/image" Target="../media/image30.jp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hyperlink" Target="https://twitter.com/b0rk/status/1249775569371377667" TargetMode="External"/><Relationship Id="rId2" Type="http://schemas.openxmlformats.org/officeDocument/2006/relationships/notesSlide" Target="../notesSlides/notesSlide33.xml"/><Relationship Id="rId1" Type="http://schemas.openxmlformats.org/officeDocument/2006/relationships/slideLayout" Target="../slideLayouts/slideLayout3.xml"/><Relationship Id="rId4" Type="http://schemas.openxmlformats.org/officeDocument/2006/relationships/image" Target="../media/image32.jp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hyperlink" Target="https://twitter.com/b0rk/status/1230606332681691136" TargetMode="External"/><Relationship Id="rId2" Type="http://schemas.openxmlformats.org/officeDocument/2006/relationships/notesSlide" Target="../notesSlides/notesSlide40.xml"/><Relationship Id="rId1" Type="http://schemas.openxmlformats.org/officeDocument/2006/relationships/slideLayout" Target="../slideLayouts/slideLayout3.xml"/><Relationship Id="rId4" Type="http://schemas.openxmlformats.org/officeDocument/2006/relationships/image" Target="../media/image35.jpg"/></Relationships>
</file>

<file path=ppt/slides/_rels/slide41.xml.rels><?xml version="1.0" encoding="UTF-8" standalone="yes"?>
<Relationships xmlns="http://schemas.openxmlformats.org/package/2006/relationships"><Relationship Id="rId3" Type="http://schemas.openxmlformats.org/officeDocument/2006/relationships/hyperlink" Target="https://twitter.com/b0rk/status/1230606332681691136" TargetMode="External"/><Relationship Id="rId2" Type="http://schemas.openxmlformats.org/officeDocument/2006/relationships/notesSlide" Target="../notesSlides/notesSlide41.xml"/><Relationship Id="rId1" Type="http://schemas.openxmlformats.org/officeDocument/2006/relationships/slideLayout" Target="../slideLayouts/slideLayout3.xml"/><Relationship Id="rId4" Type="http://schemas.openxmlformats.org/officeDocument/2006/relationships/image" Target="../media/image35.jp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4.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5.xml"/><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50.xml"/><Relationship Id="rId1" Type="http://schemas.openxmlformats.org/officeDocument/2006/relationships/slideLayout" Target="../slideLayouts/slideLayout3.xml"/><Relationship Id="rId4" Type="http://schemas.openxmlformats.org/officeDocument/2006/relationships/image" Target="../media/image40.png"/></Relationships>
</file>

<file path=ppt/slides/_rels/slide51.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53.xml"/><Relationship Id="rId1" Type="http://schemas.openxmlformats.org/officeDocument/2006/relationships/slideLayout" Target="../slideLayouts/slideLayout3.xml"/><Relationship Id="rId4" Type="http://schemas.openxmlformats.org/officeDocument/2006/relationships/image" Target="../media/image44.jp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hyperlink" Target="https://fosterelli.co/privilege-escalation-via-docker" TargetMode="External"/><Relationship Id="rId2" Type="http://schemas.openxmlformats.org/officeDocument/2006/relationships/notesSlide" Target="../notesSlides/notesSlide57.xml"/><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58.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58.xml"/><Relationship Id="rId1" Type="http://schemas.openxmlformats.org/officeDocument/2006/relationships/slideLayout" Target="../slideLayouts/slideLayout3.xml"/><Relationship Id="rId5" Type="http://schemas.openxmlformats.org/officeDocument/2006/relationships/hyperlink" Target="https://sysdig.com/blog/2022-cloud-native-security-usage-report/" TargetMode="External"/><Relationship Id="rId4" Type="http://schemas.openxmlformats.org/officeDocument/2006/relationships/image" Target="../media/image26.png"/></Relationships>
</file>

<file path=ppt/slides/_rels/slide59.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61.xml"/><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notesSlide" Target="../notesSlides/notesSlide63.xml"/><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6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8.xml"/><Relationship Id="rId1" Type="http://schemas.openxmlformats.org/officeDocument/2006/relationships/slideLayout" Target="../slideLayouts/slideLayout3.xml"/><Relationship Id="rId5" Type="http://schemas.openxmlformats.org/officeDocument/2006/relationships/image" Target="../media/image54.jpg"/><Relationship Id="rId4" Type="http://schemas.openxmlformats.org/officeDocument/2006/relationships/image" Target="../media/image53.jpg"/></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2.xml"/><Relationship Id="rId1" Type="http://schemas.openxmlformats.org/officeDocument/2006/relationships/slideLayout" Target="../slideLayouts/slideLayout3.xml"/><Relationship Id="rId5" Type="http://schemas.openxmlformats.org/officeDocument/2006/relationships/image" Target="../media/image26.png"/><Relationship Id="rId4" Type="http://schemas.openxmlformats.org/officeDocument/2006/relationships/image" Target="../media/image16.png"/></Relationships>
</file>

<file path=ppt/slides/_rels/slide7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3.xml"/><Relationship Id="rId1" Type="http://schemas.openxmlformats.org/officeDocument/2006/relationships/slideLayout" Target="../slideLayouts/slideLayout3.xml"/><Relationship Id="rId5" Type="http://schemas.openxmlformats.org/officeDocument/2006/relationships/hyperlink" Target="https://sysdig.com/blog/2022-cloud-native-security-usage-report/" TargetMode="External"/><Relationship Id="rId4" Type="http://schemas.openxmlformats.org/officeDocument/2006/relationships/image" Target="../media/image26.png"/></Relationships>
</file>

<file path=ppt/slides/_rels/slide74.xml.rels><?xml version="1.0" encoding="UTF-8" standalone="yes"?>
<Relationships xmlns="http://schemas.openxmlformats.org/package/2006/relationships"><Relationship Id="rId3" Type="http://schemas.openxmlformats.org/officeDocument/2006/relationships/hyperlink" Target="https://github.com/Ardemius/history-of-containerization" TargetMode="External"/><Relationship Id="rId2" Type="http://schemas.openxmlformats.org/officeDocument/2006/relationships/notesSlide" Target="../notesSlides/notesSlide74.xml"/><Relationship Id="rId1" Type="http://schemas.openxmlformats.org/officeDocument/2006/relationships/slideLayout" Target="../slideLayouts/slideLayout3.xml"/><Relationship Id="rId6" Type="http://schemas.openxmlformats.org/officeDocument/2006/relationships/image" Target="../media/image16.png"/><Relationship Id="rId5" Type="http://schemas.openxmlformats.org/officeDocument/2006/relationships/hyperlink" Target="https://github.com/Ardemius/history-of-containerization/blob/main/history-of-containerization-notes.adoc" TargetMode="External"/><Relationship Id="rId4" Type="http://schemas.openxmlformats.org/officeDocument/2006/relationships/hyperlink" Target="https://github.com/Ardemius/history-of-containerization/blob/main/chronology-all-dates.adoc" TargetMode="External"/></Relationships>
</file>

<file path=ppt/slides/_rels/slide75.xml.rels><?xml version="1.0" encoding="UTF-8" standalone="yes"?>
<Relationships xmlns="http://schemas.openxmlformats.org/package/2006/relationships"><Relationship Id="rId3" Type="http://schemas.openxmlformats.org/officeDocument/2006/relationships/hyperlink" Target="https://wizardzines.com/zines/containers/" TargetMode="External"/><Relationship Id="rId2" Type="http://schemas.openxmlformats.org/officeDocument/2006/relationships/notesSlide" Target="../notesSlides/notesSlide75.xml"/><Relationship Id="rId1" Type="http://schemas.openxmlformats.org/officeDocument/2006/relationships/slideLayout" Target="../slideLayouts/slideLayout3.xml"/><Relationship Id="rId6" Type="http://schemas.openxmlformats.org/officeDocument/2006/relationships/hyperlink" Target="https://www.ianlewis.org/en/container-runtimes-part-1-introduction-container-r" TargetMode="External"/><Relationship Id="rId5" Type="http://schemas.openxmlformats.org/officeDocument/2006/relationships/hyperlink" Target="https://www.youtube.com/watch?v=3N3n9FzebAA" TargetMode="External"/><Relationship Id="rId4" Type="http://schemas.openxmlformats.org/officeDocument/2006/relationships/image" Target="../media/image56.jpg"/></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24">
            <a:extLst>
              <a:ext uri="{FF2B5EF4-FFF2-40B4-BE49-F238E27FC236}">
                <a16:creationId xmlns:a16="http://schemas.microsoft.com/office/drawing/2014/main" id="{D4969041-6583-CA71-1DDE-0494E3123904}"/>
              </a:ext>
            </a:extLst>
          </p:cNvPr>
          <p:cNvSpPr txBox="1"/>
          <p:nvPr/>
        </p:nvSpPr>
        <p:spPr>
          <a:xfrm>
            <a:off x="2272224" y="1855097"/>
            <a:ext cx="3923761" cy="461665"/>
          </a:xfrm>
          <a:prstGeom prst="rect">
            <a:avLst/>
          </a:prstGeom>
          <a:noFill/>
        </p:spPr>
        <p:txBody>
          <a:bodyPr wrap="square" rtlCol="0">
            <a:spAutoFit/>
          </a:bodyPr>
          <a:lstStyle/>
          <a:p>
            <a:r>
              <a:rPr lang="en-US" sz="2400" i="1" dirty="0">
                <a:solidFill>
                  <a:schemeClr val="bg1"/>
                </a:solidFill>
                <a:ea typeface="Roboto Medium" charset="0"/>
                <a:cs typeface="Roboto Medium" charset="0"/>
              </a:rPr>
              <a:t>Devox</a:t>
            </a:r>
            <a:r>
              <a:rPr lang="en-US" sz="2400" i="1" dirty="0">
                <a:solidFill>
                  <a:srgbClr val="F88224"/>
                </a:solidFill>
                <a:ea typeface="Roboto Medium" charset="0"/>
                <a:cs typeface="Roboto Medium" charset="0"/>
              </a:rPr>
              <a:t>x</a:t>
            </a:r>
            <a:r>
              <a:rPr lang="en-US" sz="2400" i="1" dirty="0">
                <a:solidFill>
                  <a:schemeClr val="bg1"/>
                </a:solidFill>
                <a:ea typeface="Roboto Medium" charset="0"/>
                <a:cs typeface="Roboto Medium" charset="0"/>
              </a:rPr>
              <a:t> France 2023</a:t>
            </a:r>
          </a:p>
        </p:txBody>
      </p:sp>
      <p:cxnSp>
        <p:nvCxnSpPr>
          <p:cNvPr id="10" name="Straight Connector 25">
            <a:extLst>
              <a:ext uri="{FF2B5EF4-FFF2-40B4-BE49-F238E27FC236}">
                <a16:creationId xmlns:a16="http://schemas.microsoft.com/office/drawing/2014/main" id="{ED153252-4E9B-939F-F989-2E243057599D}"/>
              </a:ext>
            </a:extLst>
          </p:cNvPr>
          <p:cNvCxnSpPr/>
          <p:nvPr/>
        </p:nvCxnSpPr>
        <p:spPr>
          <a:xfrm flipH="1" flipV="1">
            <a:off x="2369165" y="2396916"/>
            <a:ext cx="1546640" cy="4619"/>
          </a:xfrm>
          <a:prstGeom prst="line">
            <a:avLst/>
          </a:prstGeom>
          <a:ln>
            <a:solidFill>
              <a:schemeClr val="bg1">
                <a:lumMod val="85000"/>
                <a:alpha val="28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26">
            <a:extLst>
              <a:ext uri="{FF2B5EF4-FFF2-40B4-BE49-F238E27FC236}">
                <a16:creationId xmlns:a16="http://schemas.microsoft.com/office/drawing/2014/main" id="{AC42B2CE-A1C7-8CC4-A59A-F977B6915065}"/>
              </a:ext>
            </a:extLst>
          </p:cNvPr>
          <p:cNvCxnSpPr/>
          <p:nvPr/>
        </p:nvCxnSpPr>
        <p:spPr>
          <a:xfrm flipH="1">
            <a:off x="2382041" y="2403266"/>
            <a:ext cx="265907" cy="0"/>
          </a:xfrm>
          <a:prstGeom prst="line">
            <a:avLst/>
          </a:prstGeom>
          <a:ln w="15875">
            <a:solidFill>
              <a:schemeClr val="accent3"/>
            </a:solidFill>
          </a:ln>
        </p:spPr>
        <p:style>
          <a:lnRef idx="1">
            <a:schemeClr val="accent1"/>
          </a:lnRef>
          <a:fillRef idx="0">
            <a:schemeClr val="accent1"/>
          </a:fillRef>
          <a:effectRef idx="0">
            <a:schemeClr val="accent1"/>
          </a:effectRef>
          <a:fontRef idx="minor">
            <a:schemeClr val="tx1"/>
          </a:fontRef>
        </p:style>
      </p:cxnSp>
      <p:sp>
        <p:nvSpPr>
          <p:cNvPr id="2" name="TextBox 23">
            <a:extLst>
              <a:ext uri="{FF2B5EF4-FFF2-40B4-BE49-F238E27FC236}">
                <a16:creationId xmlns:a16="http://schemas.microsoft.com/office/drawing/2014/main" id="{E1B56C98-0C09-7D96-460B-23AEFA0153EF}"/>
              </a:ext>
            </a:extLst>
          </p:cNvPr>
          <p:cNvSpPr txBox="1"/>
          <p:nvPr/>
        </p:nvSpPr>
        <p:spPr>
          <a:xfrm>
            <a:off x="2272224" y="2720602"/>
            <a:ext cx="9518723" cy="2800767"/>
          </a:xfrm>
          <a:prstGeom prst="rect">
            <a:avLst/>
          </a:prstGeom>
          <a:noFill/>
        </p:spPr>
        <p:txBody>
          <a:bodyPr wrap="square" rtlCol="0">
            <a:spAutoFit/>
          </a:bodyPr>
          <a:lstStyle/>
          <a:p>
            <a:pPr algn="l"/>
            <a:r>
              <a:rPr lang="fr-FR" sz="4400" b="1" i="0" dirty="0">
                <a:solidFill>
                  <a:srgbClr val="0DD5E0"/>
                </a:solidFill>
                <a:effectLst/>
                <a:latin typeface="Open Sans" panose="020B0606030504020204" pitchFamily="34" charset="0"/>
                <a:ea typeface="Open Sans" panose="020B0606030504020204" pitchFamily="34" charset="0"/>
                <a:cs typeface="Open Sans" panose="020B0606030504020204" pitchFamily="34" charset="0"/>
              </a:rPr>
              <a:t>De </a:t>
            </a:r>
            <a:r>
              <a:rPr lang="fr-FR" sz="4400" b="1" i="0" dirty="0" err="1">
                <a:solidFill>
                  <a:srgbClr val="0DD5E0"/>
                </a:solidFill>
                <a:effectLst/>
                <a:latin typeface="Open Sans" panose="020B0606030504020204" pitchFamily="34" charset="0"/>
                <a:ea typeface="Open Sans" panose="020B0606030504020204" pitchFamily="34" charset="0"/>
                <a:cs typeface="Open Sans" panose="020B0606030504020204" pitchFamily="34" charset="0"/>
              </a:rPr>
              <a:t>chroot</a:t>
            </a:r>
            <a:r>
              <a:rPr lang="fr-FR" sz="4400" b="1" i="0" dirty="0">
                <a:solidFill>
                  <a:srgbClr val="0DD5E0"/>
                </a:solidFill>
                <a:effectLst/>
                <a:latin typeface="Open Sans" panose="020B0606030504020204" pitchFamily="34" charset="0"/>
                <a:ea typeface="Open Sans" panose="020B0606030504020204" pitchFamily="34" charset="0"/>
                <a:cs typeface="Open Sans" panose="020B0606030504020204" pitchFamily="34" charset="0"/>
              </a:rPr>
              <a:t> à Docker, </a:t>
            </a:r>
            <a:r>
              <a:rPr lang="fr-FR" sz="4400" b="1" i="0" dirty="0" err="1">
                <a:solidFill>
                  <a:srgbClr val="0DD5E0"/>
                </a:solidFill>
                <a:effectLst/>
                <a:latin typeface="Open Sans" panose="020B0606030504020204" pitchFamily="34" charset="0"/>
                <a:ea typeface="Open Sans" panose="020B0606030504020204" pitchFamily="34" charset="0"/>
                <a:cs typeface="Open Sans" panose="020B0606030504020204" pitchFamily="34" charset="0"/>
              </a:rPr>
              <a:t>Podman</a:t>
            </a:r>
            <a:r>
              <a:rPr lang="fr-FR" sz="4400" b="1" i="0" dirty="0">
                <a:solidFill>
                  <a:srgbClr val="0DD5E0"/>
                </a:solidFill>
                <a:effectLst/>
                <a:latin typeface="Open Sans" panose="020B0606030504020204" pitchFamily="34" charset="0"/>
                <a:ea typeface="Open Sans" panose="020B0606030504020204" pitchFamily="34" charset="0"/>
                <a:cs typeface="Open Sans" panose="020B0606030504020204" pitchFamily="34" charset="0"/>
              </a:rPr>
              <a:t>, </a:t>
            </a:r>
          </a:p>
          <a:p>
            <a:pPr algn="l"/>
            <a:r>
              <a:rPr lang="fr-FR" sz="4400" b="1" i="0" dirty="0">
                <a:solidFill>
                  <a:srgbClr val="0DD5E0"/>
                </a:solidFill>
                <a:effectLst/>
                <a:latin typeface="Open Sans" panose="020B0606030504020204" pitchFamily="34" charset="0"/>
                <a:ea typeface="Open Sans" panose="020B0606030504020204" pitchFamily="34" charset="0"/>
                <a:cs typeface="Open Sans" panose="020B0606030504020204" pitchFamily="34" charset="0"/>
              </a:rPr>
              <a:t>et maintenant les modules </a:t>
            </a:r>
            <a:r>
              <a:rPr lang="fr-FR" sz="4400" b="1" i="0" dirty="0" err="1">
                <a:solidFill>
                  <a:srgbClr val="0DD5E0"/>
                </a:solidFill>
                <a:effectLst/>
                <a:latin typeface="Open Sans" panose="020B0606030504020204" pitchFamily="34" charset="0"/>
                <a:ea typeface="Open Sans" panose="020B0606030504020204" pitchFamily="34" charset="0"/>
                <a:cs typeface="Open Sans" panose="020B0606030504020204" pitchFamily="34" charset="0"/>
              </a:rPr>
              <a:t>Wasm</a:t>
            </a:r>
            <a:r>
              <a:rPr lang="fr-FR" sz="4400" b="1" i="0" dirty="0">
                <a:solidFill>
                  <a:srgbClr val="0DD5E0"/>
                </a:solidFill>
                <a:effectLst/>
                <a:latin typeface="Open Sans" panose="020B0606030504020204" pitchFamily="34" charset="0"/>
                <a:ea typeface="Open Sans" panose="020B0606030504020204" pitchFamily="34" charset="0"/>
                <a:cs typeface="Open Sans" panose="020B0606030504020204" pitchFamily="34" charset="0"/>
              </a:rPr>
              <a:t>, 40 ans d'évolution de la conteneurisation</a:t>
            </a:r>
          </a:p>
        </p:txBody>
      </p:sp>
      <p:sp>
        <p:nvSpPr>
          <p:cNvPr id="3" name="TextBox 23">
            <a:extLst>
              <a:ext uri="{FF2B5EF4-FFF2-40B4-BE49-F238E27FC236}">
                <a16:creationId xmlns:a16="http://schemas.microsoft.com/office/drawing/2014/main" id="{27B0D006-8784-C5E4-E20E-03731C6B7C6D}"/>
              </a:ext>
            </a:extLst>
          </p:cNvPr>
          <p:cNvSpPr txBox="1"/>
          <p:nvPr/>
        </p:nvSpPr>
        <p:spPr>
          <a:xfrm>
            <a:off x="8793707" y="5330872"/>
            <a:ext cx="3298209" cy="1015663"/>
          </a:xfrm>
          <a:prstGeom prst="rect">
            <a:avLst/>
          </a:prstGeom>
          <a:noFill/>
        </p:spPr>
        <p:txBody>
          <a:bodyPr wrap="square" rtlCol="0">
            <a:spAutoFit/>
          </a:bodyPr>
          <a:lstStyle/>
          <a:p>
            <a:pPr>
              <a:lnSpc>
                <a:spcPct val="200000"/>
              </a:lnSpc>
            </a:pPr>
            <a:r>
              <a:rPr lang="en-US" sz="2000" dirty="0">
                <a:solidFill>
                  <a:schemeClr val="bg1"/>
                </a:solidFill>
                <a:latin typeface="Open Sans" panose="020B0606030504020204" pitchFamily="34" charset="0"/>
                <a:ea typeface="Open Sans" panose="020B0606030504020204" pitchFamily="34" charset="0"/>
                <a:cs typeface="Open Sans" panose="020B0606030504020204" pitchFamily="34" charset="0"/>
              </a:rPr>
              <a:t>Thomas SCHWENDER</a:t>
            </a:r>
          </a:p>
          <a:p>
            <a:r>
              <a:rPr lang="en-US" sz="2000" dirty="0" err="1">
                <a:solidFill>
                  <a:srgbClr val="0DD5E0"/>
                </a:solidFill>
                <a:latin typeface="Open Sans" panose="020B0606030504020204" pitchFamily="34" charset="0"/>
                <a:ea typeface="Open Sans" panose="020B0606030504020204" pitchFamily="34" charset="0"/>
                <a:cs typeface="Open Sans" panose="020B0606030504020204" pitchFamily="34" charset="0"/>
              </a:rPr>
              <a:t>Softeam</a:t>
            </a:r>
            <a:endParaRPr lang="en-US" sz="20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2837560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2">
            <a:extLst>
              <a:ext uri="{FF2B5EF4-FFF2-40B4-BE49-F238E27FC236}">
                <a16:creationId xmlns:a16="http://schemas.microsoft.com/office/drawing/2014/main" id="{29ACAC99-CC87-B3C5-67D0-53F40D3EE9A8}"/>
              </a:ext>
            </a:extLst>
          </p:cNvPr>
          <p:cNvSpPr txBox="1"/>
          <p:nvPr/>
        </p:nvSpPr>
        <p:spPr>
          <a:xfrm>
            <a:off x="1441237" y="4895828"/>
            <a:ext cx="1774299" cy="477054"/>
          </a:xfrm>
          <a:prstGeom prst="rect">
            <a:avLst/>
          </a:prstGeom>
          <a:noFill/>
        </p:spPr>
        <p:txBody>
          <a:bodyPr wrap="square" rtlCol="0">
            <a:spAutoFit/>
          </a:bodyPr>
          <a:lstStyle/>
          <a:p>
            <a:r>
              <a:rPr lang="fr-FR" sz="2500" dirty="0">
                <a:solidFill>
                  <a:srgbClr val="0DD5E0"/>
                </a:solidFill>
                <a:latin typeface="Open Sans" panose="020B0606030504020204" pitchFamily="34" charset="0"/>
                <a:ea typeface="Open Sans" panose="020B0606030504020204" pitchFamily="34" charset="0"/>
                <a:cs typeface="Open Sans" panose="020B0606030504020204" pitchFamily="34" charset="0"/>
              </a:rPr>
              <a:t>Runtime</a:t>
            </a:r>
            <a:endParaRPr lang="fr-FR" sz="25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6" name="ZoneTexte 2">
            <a:extLst>
              <a:ext uri="{FF2B5EF4-FFF2-40B4-BE49-F238E27FC236}">
                <a16:creationId xmlns:a16="http://schemas.microsoft.com/office/drawing/2014/main" id="{0BC5FCE8-01E2-1F88-B35D-E5AA983A6C37}"/>
              </a:ext>
            </a:extLst>
          </p:cNvPr>
          <p:cNvSpPr txBox="1"/>
          <p:nvPr/>
        </p:nvSpPr>
        <p:spPr>
          <a:xfrm>
            <a:off x="3645489" y="4703468"/>
            <a:ext cx="7848095" cy="1631216"/>
          </a:xfrm>
          <a:prstGeom prst="rect">
            <a:avLst/>
          </a:prstGeom>
          <a:noFill/>
        </p:spPr>
        <p:txBody>
          <a:bodyPr wrap="square" rtlCol="0">
            <a:spAutoFit/>
          </a:bodyPr>
          <a:lstStyle/>
          <a:p>
            <a:r>
              <a:rPr lang="fr-FR" sz="2500" dirty="0">
                <a:solidFill>
                  <a:schemeClr val="bg1"/>
                </a:solidFill>
                <a:latin typeface="Open Sans" panose="020B0606030504020204" pitchFamily="34" charset="0"/>
                <a:ea typeface="Open Sans" panose="020B0606030504020204" pitchFamily="34" charset="0"/>
                <a:cs typeface="Open Sans" panose="020B0606030504020204" pitchFamily="34" charset="0"/>
              </a:rPr>
              <a:t>Un runtime est une pile logicielle offrant les services nécessaires à l'exécution (et uniquement l’exécution) d'applications indépendamment du système d'exploitation.</a:t>
            </a:r>
          </a:p>
        </p:txBody>
      </p:sp>
      <p:sp>
        <p:nvSpPr>
          <p:cNvPr id="7" name="ZoneTexte 16">
            <a:extLst>
              <a:ext uri="{FF2B5EF4-FFF2-40B4-BE49-F238E27FC236}">
                <a16:creationId xmlns:a16="http://schemas.microsoft.com/office/drawing/2014/main" id="{50615104-BA29-7018-0387-C5B291F807DC}"/>
              </a:ext>
            </a:extLst>
          </p:cNvPr>
          <p:cNvSpPr txBox="1"/>
          <p:nvPr/>
        </p:nvSpPr>
        <p:spPr>
          <a:xfrm>
            <a:off x="2137637" y="310244"/>
            <a:ext cx="7539258" cy="707886"/>
          </a:xfrm>
          <a:prstGeom prst="rect">
            <a:avLst/>
          </a:prstGeom>
          <a:noFill/>
        </p:spPr>
        <p:txBody>
          <a:bodyPr wrap="square" rtlCol="0">
            <a:spAutoFit/>
          </a:bodyPr>
          <a:lstStyle/>
          <a:p>
            <a:r>
              <a:rPr lang="fr-FR" sz="4000" b="1" dirty="0">
                <a:solidFill>
                  <a:srgbClr val="0DD5E0"/>
                </a:solidFill>
                <a:latin typeface="Open Sans" panose="020B0606030504020204" pitchFamily="34" charset="0"/>
                <a:ea typeface="Open Sans" panose="020B0606030504020204" pitchFamily="34" charset="0"/>
                <a:cs typeface="Open Sans" panose="020B0606030504020204" pitchFamily="34" charset="0"/>
              </a:rPr>
              <a:t>Vous avez dit runtime ?</a:t>
            </a:r>
          </a:p>
        </p:txBody>
      </p:sp>
      <p:sp>
        <p:nvSpPr>
          <p:cNvPr id="8" name="ZoneTexte 2">
            <a:extLst>
              <a:ext uri="{FF2B5EF4-FFF2-40B4-BE49-F238E27FC236}">
                <a16:creationId xmlns:a16="http://schemas.microsoft.com/office/drawing/2014/main" id="{B867217A-B4A1-4C6D-FC82-1079C60FBC46}"/>
              </a:ext>
            </a:extLst>
          </p:cNvPr>
          <p:cNvSpPr txBox="1"/>
          <p:nvPr/>
        </p:nvSpPr>
        <p:spPr>
          <a:xfrm>
            <a:off x="2980383" y="4895828"/>
            <a:ext cx="556109" cy="477054"/>
          </a:xfrm>
          <a:prstGeom prst="rect">
            <a:avLst/>
          </a:prstGeom>
          <a:noFill/>
        </p:spPr>
        <p:txBody>
          <a:bodyPr wrap="square" rtlCol="0">
            <a:spAutoFit/>
          </a:bodyPr>
          <a:lstStyle/>
          <a:p>
            <a:pPr algn="ctr"/>
            <a:r>
              <a:rPr lang="fr-FR" sz="2500" dirty="0">
                <a:solidFill>
                  <a:schemeClr val="bg1"/>
                </a:solidFill>
                <a:latin typeface="Open Sans" panose="020B0606030504020204" pitchFamily="34" charset="0"/>
                <a:ea typeface="Open Sans" panose="020B0606030504020204" pitchFamily="34" charset="0"/>
                <a:cs typeface="Open Sans" panose="020B0606030504020204" pitchFamily="34" charset="0"/>
              </a:rPr>
              <a:t>=</a:t>
            </a:r>
          </a:p>
        </p:txBody>
      </p:sp>
      <p:grpSp>
        <p:nvGrpSpPr>
          <p:cNvPr id="2" name="Group 1">
            <a:extLst>
              <a:ext uri="{FF2B5EF4-FFF2-40B4-BE49-F238E27FC236}">
                <a16:creationId xmlns:a16="http://schemas.microsoft.com/office/drawing/2014/main" id="{29154E9A-AE75-94FA-CE54-B463CAD81AF7}"/>
              </a:ext>
            </a:extLst>
          </p:cNvPr>
          <p:cNvGrpSpPr/>
          <p:nvPr/>
        </p:nvGrpSpPr>
        <p:grpSpPr>
          <a:xfrm>
            <a:off x="4263163" y="1433594"/>
            <a:ext cx="2101303" cy="2855890"/>
            <a:chOff x="2464641" y="2178548"/>
            <a:chExt cx="2101303" cy="2855890"/>
          </a:xfrm>
        </p:grpSpPr>
        <p:sp>
          <p:nvSpPr>
            <p:cNvPr id="10" name="Rectangle: Rounded Corners 9">
              <a:extLst>
                <a:ext uri="{FF2B5EF4-FFF2-40B4-BE49-F238E27FC236}">
                  <a16:creationId xmlns:a16="http://schemas.microsoft.com/office/drawing/2014/main" id="{00070CB1-0FC5-3D44-4BE1-CE4B72FC4C39}"/>
                </a:ext>
              </a:extLst>
            </p:cNvPr>
            <p:cNvSpPr/>
            <p:nvPr/>
          </p:nvSpPr>
          <p:spPr>
            <a:xfrm>
              <a:off x="2464641" y="2178548"/>
              <a:ext cx="2101303" cy="2278396"/>
            </a:xfrm>
            <a:prstGeom prst="roundRect">
              <a:avLst/>
            </a:prstGeom>
            <a:noFill/>
            <a:ln w="25400">
              <a:solidFill>
                <a:srgbClr val="F882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Rectangle: Rounded Corners 10">
              <a:extLst>
                <a:ext uri="{FF2B5EF4-FFF2-40B4-BE49-F238E27FC236}">
                  <a16:creationId xmlns:a16="http://schemas.microsoft.com/office/drawing/2014/main" id="{CB934F42-999F-42B0-BC90-4FEA1307BA0B}"/>
                </a:ext>
              </a:extLst>
            </p:cNvPr>
            <p:cNvSpPr/>
            <p:nvPr/>
          </p:nvSpPr>
          <p:spPr>
            <a:xfrm>
              <a:off x="2617042" y="2330947"/>
              <a:ext cx="1773290" cy="1117321"/>
            </a:xfrm>
            <a:prstGeom prst="roundRect">
              <a:avLst/>
            </a:prstGeom>
            <a:solidFill>
              <a:srgbClr val="0DD5E0"/>
            </a:solidFill>
            <a:ln w="25400">
              <a:solidFill>
                <a:srgbClr val="0DD5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ZoneTexte 23">
              <a:extLst>
                <a:ext uri="{FF2B5EF4-FFF2-40B4-BE49-F238E27FC236}">
                  <a16:creationId xmlns:a16="http://schemas.microsoft.com/office/drawing/2014/main" id="{2E15F9CA-F7CD-DAEF-4512-06F4325E9EFE}"/>
                </a:ext>
              </a:extLst>
            </p:cNvPr>
            <p:cNvSpPr txBox="1"/>
            <p:nvPr/>
          </p:nvSpPr>
          <p:spPr>
            <a:xfrm>
              <a:off x="2882985" y="2520275"/>
              <a:ext cx="1241404" cy="738664"/>
            </a:xfrm>
            <a:prstGeom prst="rect">
              <a:avLst/>
            </a:prstGeom>
            <a:noFill/>
          </p:spPr>
          <p:txBody>
            <a:bodyPr wrap="square" rtlCol="0">
              <a:spAutoFit/>
            </a:bodyPr>
            <a:lstStyle/>
            <a:p>
              <a:pPr algn="ctr"/>
              <a:r>
                <a:rPr lang="fr-FR" sz="1400" b="1" dirty="0">
                  <a:solidFill>
                    <a:schemeClr val="bg1"/>
                  </a:solidFill>
                  <a:latin typeface="Open Sans" panose="020B0606030504020204" pitchFamily="34" charset="0"/>
                  <a:ea typeface="Open Sans" panose="020B0606030504020204" pitchFamily="34" charset="0"/>
                  <a:cs typeface="Open Sans" panose="020B0606030504020204" pitchFamily="34" charset="0"/>
                </a:rPr>
                <a:t>Java Virtual machine</a:t>
              </a:r>
            </a:p>
            <a:p>
              <a:pPr algn="ctr"/>
              <a:r>
                <a:rPr lang="fr-FR" sz="1400" b="1" dirty="0">
                  <a:solidFill>
                    <a:schemeClr val="bg1"/>
                  </a:solidFill>
                  <a:latin typeface="Open Sans" panose="020B0606030504020204" pitchFamily="34" charset="0"/>
                  <a:ea typeface="Open Sans" panose="020B0606030504020204" pitchFamily="34" charset="0"/>
                  <a:cs typeface="Open Sans" panose="020B0606030504020204" pitchFamily="34" charset="0"/>
                </a:rPr>
                <a:t>(JVM)</a:t>
              </a:r>
              <a:endParaRPr lang="fr-FR"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8" name="ZoneTexte 23">
              <a:extLst>
                <a:ext uri="{FF2B5EF4-FFF2-40B4-BE49-F238E27FC236}">
                  <a16:creationId xmlns:a16="http://schemas.microsoft.com/office/drawing/2014/main" id="{660AEBB1-1DF0-C0C8-F0C1-3BA9C360080D}"/>
                </a:ext>
              </a:extLst>
            </p:cNvPr>
            <p:cNvSpPr txBox="1"/>
            <p:nvPr/>
          </p:nvSpPr>
          <p:spPr>
            <a:xfrm>
              <a:off x="2617042" y="3789342"/>
              <a:ext cx="1773289" cy="523220"/>
            </a:xfrm>
            <a:prstGeom prst="rect">
              <a:avLst/>
            </a:prstGeom>
            <a:noFill/>
          </p:spPr>
          <p:txBody>
            <a:bodyPr wrap="square" rtlCol="0">
              <a:spAutoFit/>
            </a:bodyPr>
            <a:lstStyle/>
            <a:p>
              <a:pPr algn="ctr"/>
              <a:r>
                <a:rPr lang="fr-FR" sz="1400" b="1" dirty="0">
                  <a:solidFill>
                    <a:schemeClr val="bg1"/>
                  </a:solidFill>
                  <a:latin typeface="Open Sans" panose="020B0606030504020204" pitchFamily="34" charset="0"/>
                  <a:ea typeface="Open Sans" panose="020B0606030504020204" pitchFamily="34" charset="0"/>
                  <a:cs typeface="Open Sans" panose="020B0606030504020204" pitchFamily="34" charset="0"/>
                </a:rPr>
                <a:t>Java Class Library</a:t>
              </a:r>
            </a:p>
            <a:p>
              <a:pPr algn="ctr"/>
              <a:r>
                <a:rPr lang="fr-FR" sz="1400" b="1" dirty="0">
                  <a:solidFill>
                    <a:schemeClr val="bg1"/>
                  </a:solidFill>
                  <a:latin typeface="Open Sans" panose="020B0606030504020204" pitchFamily="34" charset="0"/>
                  <a:ea typeface="Open Sans" panose="020B0606030504020204" pitchFamily="34" charset="0"/>
                  <a:cs typeface="Open Sans" panose="020B0606030504020204" pitchFamily="34" charset="0"/>
                </a:rPr>
                <a:t>(JCL)</a:t>
              </a:r>
              <a:endParaRPr lang="fr-FR"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9" name="ZoneTexte 23">
              <a:extLst>
                <a:ext uri="{FF2B5EF4-FFF2-40B4-BE49-F238E27FC236}">
                  <a16:creationId xmlns:a16="http://schemas.microsoft.com/office/drawing/2014/main" id="{2FC3302A-C068-7B8C-5D1F-193C6F91FC53}"/>
                </a:ext>
              </a:extLst>
            </p:cNvPr>
            <p:cNvSpPr txBox="1"/>
            <p:nvPr/>
          </p:nvSpPr>
          <p:spPr>
            <a:xfrm>
              <a:off x="2464641" y="4511218"/>
              <a:ext cx="2101303" cy="523220"/>
            </a:xfrm>
            <a:prstGeom prst="rect">
              <a:avLst/>
            </a:prstGeom>
            <a:noFill/>
          </p:spPr>
          <p:txBody>
            <a:bodyPr wrap="square" rtlCol="0">
              <a:spAutoFit/>
            </a:bodyPr>
            <a:lstStyle/>
            <a:p>
              <a:pPr algn="ctr"/>
              <a:r>
                <a:rPr lang="fr-FR" sz="1400" b="1" dirty="0">
                  <a:solidFill>
                    <a:schemeClr val="bg1"/>
                  </a:solidFill>
                  <a:latin typeface="Open Sans" panose="020B0606030504020204" pitchFamily="34" charset="0"/>
                  <a:ea typeface="Open Sans" panose="020B0606030504020204" pitchFamily="34" charset="0"/>
                  <a:cs typeface="Open Sans" panose="020B0606030504020204" pitchFamily="34" charset="0"/>
                </a:rPr>
                <a:t>Java Runtime</a:t>
              </a:r>
            </a:p>
            <a:p>
              <a:pPr algn="ctr"/>
              <a:r>
                <a:rPr lang="fr-FR" sz="1400" b="1" dirty="0" err="1">
                  <a:solidFill>
                    <a:schemeClr val="bg1"/>
                  </a:solidFill>
                  <a:latin typeface="Open Sans" panose="020B0606030504020204" pitchFamily="34" charset="0"/>
                  <a:ea typeface="Open Sans" panose="020B0606030504020204" pitchFamily="34" charset="0"/>
                  <a:cs typeface="Open Sans" panose="020B0606030504020204" pitchFamily="34" charset="0"/>
                </a:rPr>
                <a:t>Environment</a:t>
              </a:r>
              <a:r>
                <a:rPr lang="fr-FR" sz="1400" b="1" dirty="0">
                  <a:solidFill>
                    <a:schemeClr val="bg1"/>
                  </a:solidFill>
                  <a:latin typeface="Open Sans" panose="020B0606030504020204" pitchFamily="34" charset="0"/>
                  <a:ea typeface="Open Sans" panose="020B0606030504020204" pitchFamily="34" charset="0"/>
                  <a:cs typeface="Open Sans" panose="020B0606030504020204" pitchFamily="34" charset="0"/>
                </a:rPr>
                <a:t> (JRE)</a:t>
              </a:r>
              <a:endParaRPr lang="fr-FR"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20" name="Group 19">
            <a:extLst>
              <a:ext uri="{FF2B5EF4-FFF2-40B4-BE49-F238E27FC236}">
                <a16:creationId xmlns:a16="http://schemas.microsoft.com/office/drawing/2014/main" id="{23F737FC-5D06-7893-7474-84856758DDCE}"/>
              </a:ext>
            </a:extLst>
          </p:cNvPr>
          <p:cNvGrpSpPr/>
          <p:nvPr/>
        </p:nvGrpSpPr>
        <p:grpSpPr>
          <a:xfrm>
            <a:off x="6917046" y="1432114"/>
            <a:ext cx="2101303" cy="2640447"/>
            <a:chOff x="5118524" y="2177068"/>
            <a:chExt cx="2101303" cy="2640447"/>
          </a:xfrm>
        </p:grpSpPr>
        <p:sp>
          <p:nvSpPr>
            <p:cNvPr id="21" name="Rectangle: Rounded Corners 20">
              <a:extLst>
                <a:ext uri="{FF2B5EF4-FFF2-40B4-BE49-F238E27FC236}">
                  <a16:creationId xmlns:a16="http://schemas.microsoft.com/office/drawing/2014/main" id="{DE874997-50C6-9EEB-85E0-E84403B99209}"/>
                </a:ext>
              </a:extLst>
            </p:cNvPr>
            <p:cNvSpPr/>
            <p:nvPr/>
          </p:nvSpPr>
          <p:spPr>
            <a:xfrm>
              <a:off x="5118524" y="2177068"/>
              <a:ext cx="2101303" cy="2278396"/>
            </a:xfrm>
            <a:prstGeom prst="roundRect">
              <a:avLst/>
            </a:prstGeom>
            <a:noFill/>
            <a:ln w="25400">
              <a:solidFill>
                <a:srgbClr val="F882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Rectangle: Rounded Corners 21">
              <a:extLst>
                <a:ext uri="{FF2B5EF4-FFF2-40B4-BE49-F238E27FC236}">
                  <a16:creationId xmlns:a16="http://schemas.microsoft.com/office/drawing/2014/main" id="{16B38C98-FA3F-9841-0A0E-0DF4C62CE0C6}"/>
                </a:ext>
              </a:extLst>
            </p:cNvPr>
            <p:cNvSpPr/>
            <p:nvPr/>
          </p:nvSpPr>
          <p:spPr>
            <a:xfrm>
              <a:off x="5270925" y="2329467"/>
              <a:ext cx="1773290" cy="1117321"/>
            </a:xfrm>
            <a:prstGeom prst="roundRect">
              <a:avLst/>
            </a:prstGeom>
            <a:solidFill>
              <a:srgbClr val="0DD5E0"/>
            </a:solidFill>
            <a:ln w="25400">
              <a:solidFill>
                <a:srgbClr val="0DD5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 name="ZoneTexte 23">
              <a:extLst>
                <a:ext uri="{FF2B5EF4-FFF2-40B4-BE49-F238E27FC236}">
                  <a16:creationId xmlns:a16="http://schemas.microsoft.com/office/drawing/2014/main" id="{C24549FB-D8FE-F711-30F5-0C065236CC66}"/>
                </a:ext>
              </a:extLst>
            </p:cNvPr>
            <p:cNvSpPr txBox="1"/>
            <p:nvPr/>
          </p:nvSpPr>
          <p:spPr>
            <a:xfrm>
              <a:off x="5536868" y="2518795"/>
              <a:ext cx="1241404" cy="738664"/>
            </a:xfrm>
            <a:prstGeom prst="rect">
              <a:avLst/>
            </a:prstGeom>
            <a:noFill/>
          </p:spPr>
          <p:txBody>
            <a:bodyPr wrap="square" rtlCol="0">
              <a:spAutoFit/>
            </a:bodyPr>
            <a:lstStyle/>
            <a:p>
              <a:pPr algn="ctr"/>
              <a:r>
                <a:rPr lang="fr-FR" sz="1400" b="1" dirty="0">
                  <a:solidFill>
                    <a:schemeClr val="bg1"/>
                  </a:solidFill>
                  <a:latin typeface="Open Sans" panose="020B0606030504020204" pitchFamily="34" charset="0"/>
                  <a:ea typeface="Open Sans" panose="020B0606030504020204" pitchFamily="34" charset="0"/>
                  <a:cs typeface="Open Sans" panose="020B0606030504020204" pitchFamily="34" charset="0"/>
                </a:rPr>
                <a:t>V8 Javascript engine</a:t>
              </a:r>
              <a:endParaRPr lang="fr-FR"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5" name="ZoneTexte 23">
              <a:extLst>
                <a:ext uri="{FF2B5EF4-FFF2-40B4-BE49-F238E27FC236}">
                  <a16:creationId xmlns:a16="http://schemas.microsoft.com/office/drawing/2014/main" id="{BAB3632B-B455-6EAC-2FEA-C0B6F7D21BB6}"/>
                </a:ext>
              </a:extLst>
            </p:cNvPr>
            <p:cNvSpPr txBox="1"/>
            <p:nvPr/>
          </p:nvSpPr>
          <p:spPr>
            <a:xfrm>
              <a:off x="5270925" y="3787862"/>
              <a:ext cx="1773289" cy="523220"/>
            </a:xfrm>
            <a:prstGeom prst="rect">
              <a:avLst/>
            </a:prstGeom>
            <a:noFill/>
          </p:spPr>
          <p:txBody>
            <a:bodyPr wrap="square" rtlCol="0">
              <a:spAutoFit/>
            </a:bodyPr>
            <a:lstStyle/>
            <a:p>
              <a:pPr algn="ctr"/>
              <a:r>
                <a:rPr lang="fr-FR" sz="1400" b="1" dirty="0">
                  <a:solidFill>
                    <a:schemeClr val="bg1"/>
                  </a:solidFill>
                  <a:latin typeface="Open Sans" panose="020B0606030504020204" pitchFamily="34" charset="0"/>
                  <a:ea typeface="Open Sans" panose="020B0606030504020204" pitchFamily="34" charset="0"/>
                  <a:cs typeface="Open Sans" panose="020B0606030504020204" pitchFamily="34" charset="0"/>
                </a:rPr>
                <a:t>Node API et modules</a:t>
              </a:r>
              <a:endParaRPr lang="fr-FR"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6" name="ZoneTexte 23">
              <a:extLst>
                <a:ext uri="{FF2B5EF4-FFF2-40B4-BE49-F238E27FC236}">
                  <a16:creationId xmlns:a16="http://schemas.microsoft.com/office/drawing/2014/main" id="{53225C25-ED6D-A7CC-8E67-6C8BF8A10EC5}"/>
                </a:ext>
              </a:extLst>
            </p:cNvPr>
            <p:cNvSpPr txBox="1"/>
            <p:nvPr/>
          </p:nvSpPr>
          <p:spPr>
            <a:xfrm>
              <a:off x="5118524" y="4509738"/>
              <a:ext cx="2101303" cy="307777"/>
            </a:xfrm>
            <a:prstGeom prst="rect">
              <a:avLst/>
            </a:prstGeom>
            <a:noFill/>
          </p:spPr>
          <p:txBody>
            <a:bodyPr wrap="square" rtlCol="0">
              <a:spAutoFit/>
            </a:bodyPr>
            <a:lstStyle/>
            <a:p>
              <a:pPr algn="ctr"/>
              <a:r>
                <a:rPr lang="fr-FR" sz="1400" b="1" dirty="0">
                  <a:solidFill>
                    <a:schemeClr val="bg1"/>
                  </a:solidFill>
                  <a:latin typeface="Open Sans" panose="020B0606030504020204" pitchFamily="34" charset="0"/>
                  <a:ea typeface="Open Sans" panose="020B0606030504020204" pitchFamily="34" charset="0"/>
                  <a:cs typeface="Open Sans" panose="020B0606030504020204" pitchFamily="34" charset="0"/>
                </a:rPr>
                <a:t>Node.js</a:t>
              </a:r>
              <a:endParaRPr lang="fr-FR"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grpSp>
    </p:spTree>
    <p:extLst>
      <p:ext uri="{BB962C8B-B14F-4D97-AF65-F5344CB8AC3E}">
        <p14:creationId xmlns:p14="http://schemas.microsoft.com/office/powerpoint/2010/main" val="391748796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ZoneTexte 16">
            <a:extLst>
              <a:ext uri="{FF2B5EF4-FFF2-40B4-BE49-F238E27FC236}">
                <a16:creationId xmlns:a16="http://schemas.microsoft.com/office/drawing/2014/main" id="{50615104-BA29-7018-0387-C5B291F807DC}"/>
              </a:ext>
            </a:extLst>
          </p:cNvPr>
          <p:cNvSpPr txBox="1"/>
          <p:nvPr/>
        </p:nvSpPr>
        <p:spPr>
          <a:xfrm>
            <a:off x="2137637" y="310244"/>
            <a:ext cx="7539258" cy="707886"/>
          </a:xfrm>
          <a:prstGeom prst="rect">
            <a:avLst/>
          </a:prstGeom>
          <a:noFill/>
        </p:spPr>
        <p:txBody>
          <a:bodyPr wrap="square" rtlCol="0">
            <a:spAutoFit/>
          </a:bodyPr>
          <a:lstStyle/>
          <a:p>
            <a:r>
              <a:rPr lang="fr-FR" sz="4000" b="1" dirty="0">
                <a:solidFill>
                  <a:srgbClr val="0DD5E0"/>
                </a:solidFill>
                <a:latin typeface="Open Sans" panose="020B0606030504020204" pitchFamily="34" charset="0"/>
                <a:ea typeface="Open Sans" panose="020B0606030504020204" pitchFamily="34" charset="0"/>
                <a:cs typeface="Open Sans" panose="020B0606030504020204" pitchFamily="34" charset="0"/>
              </a:rPr>
              <a:t>On mixe les 2 et…</a:t>
            </a:r>
          </a:p>
        </p:txBody>
      </p:sp>
      <p:grpSp>
        <p:nvGrpSpPr>
          <p:cNvPr id="17" name="Group 16">
            <a:extLst>
              <a:ext uri="{FF2B5EF4-FFF2-40B4-BE49-F238E27FC236}">
                <a16:creationId xmlns:a16="http://schemas.microsoft.com/office/drawing/2014/main" id="{69EF7DC7-FB0C-4280-0AC9-DC6753895DB1}"/>
              </a:ext>
            </a:extLst>
          </p:cNvPr>
          <p:cNvGrpSpPr/>
          <p:nvPr/>
        </p:nvGrpSpPr>
        <p:grpSpPr>
          <a:xfrm>
            <a:off x="3343759" y="1850410"/>
            <a:ext cx="6848454" cy="2703339"/>
            <a:chOff x="3343759" y="1850410"/>
            <a:chExt cx="6848454" cy="2703339"/>
          </a:xfrm>
        </p:grpSpPr>
        <p:sp>
          <p:nvSpPr>
            <p:cNvPr id="3" name="ZoneTexte 2">
              <a:extLst>
                <a:ext uri="{FF2B5EF4-FFF2-40B4-BE49-F238E27FC236}">
                  <a16:creationId xmlns:a16="http://schemas.microsoft.com/office/drawing/2014/main" id="{B0FF712C-10F1-C2FF-823F-83BF22B51813}"/>
                </a:ext>
              </a:extLst>
            </p:cNvPr>
            <p:cNvSpPr txBox="1"/>
            <p:nvPr/>
          </p:nvSpPr>
          <p:spPr>
            <a:xfrm>
              <a:off x="4099302" y="1850410"/>
              <a:ext cx="5337370" cy="477054"/>
            </a:xfrm>
            <a:prstGeom prst="rect">
              <a:avLst/>
            </a:prstGeom>
            <a:noFill/>
          </p:spPr>
          <p:txBody>
            <a:bodyPr wrap="square" rtlCol="0">
              <a:spAutoFit/>
            </a:bodyPr>
            <a:lstStyle/>
            <a:p>
              <a:pPr algn="ctr"/>
              <a:r>
                <a:rPr lang="fr-FR" sz="2500" b="1"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fr-FR" sz="2500" b="1" dirty="0">
                  <a:solidFill>
                    <a:srgbClr val="F88224"/>
                  </a:solidFill>
                  <a:latin typeface="Open Sans" panose="020B0606030504020204" pitchFamily="34" charset="0"/>
                  <a:ea typeface="Open Sans" panose="020B0606030504020204" pitchFamily="34" charset="0"/>
                  <a:cs typeface="Open Sans" panose="020B0606030504020204" pitchFamily="34" charset="0"/>
                </a:rPr>
                <a:t>Container runtime</a:t>
              </a:r>
              <a:r>
                <a:rPr lang="fr-FR" sz="2500" b="1"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p>
          </p:txBody>
        </p:sp>
        <p:sp>
          <p:nvSpPr>
            <p:cNvPr id="9" name="ZoneTexte 2">
              <a:extLst>
                <a:ext uri="{FF2B5EF4-FFF2-40B4-BE49-F238E27FC236}">
                  <a16:creationId xmlns:a16="http://schemas.microsoft.com/office/drawing/2014/main" id="{B1796F81-04CD-C6FA-B160-640FECCE4924}"/>
                </a:ext>
              </a:extLst>
            </p:cNvPr>
            <p:cNvSpPr txBox="1"/>
            <p:nvPr/>
          </p:nvSpPr>
          <p:spPr>
            <a:xfrm>
              <a:off x="3343759" y="3307254"/>
              <a:ext cx="6848454" cy="1246495"/>
            </a:xfrm>
            <a:prstGeom prst="rect">
              <a:avLst/>
            </a:prstGeom>
            <a:noFill/>
          </p:spPr>
          <p:txBody>
            <a:bodyPr wrap="square" rtlCol="0">
              <a:spAutoFit/>
            </a:bodyPr>
            <a:lstStyle/>
            <a:p>
              <a:pPr algn="ctr"/>
              <a:r>
                <a:rPr lang="fr-FR" sz="2500" b="1" dirty="0">
                  <a:solidFill>
                    <a:schemeClr val="bg1"/>
                  </a:solidFill>
                  <a:latin typeface="Open Sans" panose="020B0606030504020204" pitchFamily="34" charset="0"/>
                  <a:ea typeface="Open Sans" panose="020B0606030504020204" pitchFamily="34" charset="0"/>
                  <a:cs typeface="Open Sans" panose="020B0606030504020204" pitchFamily="34" charset="0"/>
                </a:rPr>
                <a:t>Pile logicielle offrant les services nécessaires à l’exécution de groupes de processus isolés</a:t>
              </a:r>
            </a:p>
          </p:txBody>
        </p:sp>
        <p:grpSp>
          <p:nvGrpSpPr>
            <p:cNvPr id="16" name="Group 15">
              <a:extLst>
                <a:ext uri="{FF2B5EF4-FFF2-40B4-BE49-F238E27FC236}">
                  <a16:creationId xmlns:a16="http://schemas.microsoft.com/office/drawing/2014/main" id="{A7B37F7D-C53C-6058-1EA2-E43A5D39B5A6}"/>
                </a:ext>
              </a:extLst>
            </p:cNvPr>
            <p:cNvGrpSpPr/>
            <p:nvPr/>
          </p:nvGrpSpPr>
          <p:grpSpPr>
            <a:xfrm>
              <a:off x="6491963" y="2530705"/>
              <a:ext cx="552046" cy="573307"/>
              <a:chOff x="9867302" y="5022599"/>
              <a:chExt cx="552046" cy="573307"/>
            </a:xfrm>
          </p:grpSpPr>
          <p:sp>
            <p:nvSpPr>
              <p:cNvPr id="14" name="ZoneTexte 2">
                <a:extLst>
                  <a:ext uri="{FF2B5EF4-FFF2-40B4-BE49-F238E27FC236}">
                    <a16:creationId xmlns:a16="http://schemas.microsoft.com/office/drawing/2014/main" id="{F63EF272-21BC-B480-9EC2-23A615C48889}"/>
                  </a:ext>
                </a:extLst>
              </p:cNvPr>
              <p:cNvSpPr txBox="1"/>
              <p:nvPr/>
            </p:nvSpPr>
            <p:spPr>
              <a:xfrm>
                <a:off x="9867302" y="5118852"/>
                <a:ext cx="552046" cy="477054"/>
              </a:xfrm>
              <a:prstGeom prst="rect">
                <a:avLst/>
              </a:prstGeom>
              <a:noFill/>
            </p:spPr>
            <p:txBody>
              <a:bodyPr wrap="square" rtlCol="0">
                <a:spAutoFit/>
              </a:bodyPr>
              <a:lstStyle/>
              <a:p>
                <a:pPr algn="ctr"/>
                <a:r>
                  <a:rPr lang="fr-FR" sz="2500" b="1" dirty="0">
                    <a:solidFill>
                      <a:schemeClr val="bg1"/>
                    </a:solidFill>
                    <a:latin typeface="Open Sans" panose="020B0606030504020204" pitchFamily="34" charset="0"/>
                    <a:ea typeface="Open Sans" panose="020B0606030504020204" pitchFamily="34" charset="0"/>
                    <a:cs typeface="Open Sans" panose="020B0606030504020204" pitchFamily="34" charset="0"/>
                  </a:rPr>
                  <a:t>~</a:t>
                </a:r>
              </a:p>
            </p:txBody>
          </p:sp>
          <p:sp>
            <p:nvSpPr>
              <p:cNvPr id="15" name="ZoneTexte 2">
                <a:extLst>
                  <a:ext uri="{FF2B5EF4-FFF2-40B4-BE49-F238E27FC236}">
                    <a16:creationId xmlns:a16="http://schemas.microsoft.com/office/drawing/2014/main" id="{E69EA5D0-C157-4DA3-450C-C08D8A3F331E}"/>
                  </a:ext>
                </a:extLst>
              </p:cNvPr>
              <p:cNvSpPr txBox="1"/>
              <p:nvPr/>
            </p:nvSpPr>
            <p:spPr>
              <a:xfrm>
                <a:off x="9867302" y="5022599"/>
                <a:ext cx="552046" cy="477054"/>
              </a:xfrm>
              <a:prstGeom prst="rect">
                <a:avLst/>
              </a:prstGeom>
              <a:noFill/>
            </p:spPr>
            <p:txBody>
              <a:bodyPr wrap="square" rtlCol="0">
                <a:spAutoFit/>
              </a:bodyPr>
              <a:lstStyle/>
              <a:p>
                <a:pPr algn="ctr"/>
                <a:r>
                  <a:rPr lang="fr-FR" sz="2500" b="1" dirty="0">
                    <a:solidFill>
                      <a:schemeClr val="bg1"/>
                    </a:solidFill>
                    <a:latin typeface="Open Sans" panose="020B0606030504020204" pitchFamily="34" charset="0"/>
                    <a:ea typeface="Open Sans" panose="020B0606030504020204" pitchFamily="34" charset="0"/>
                    <a:cs typeface="Open Sans" panose="020B0606030504020204" pitchFamily="34" charset="0"/>
                  </a:rPr>
                  <a:t>~</a:t>
                </a:r>
              </a:p>
            </p:txBody>
          </p:sp>
        </p:grpSp>
      </p:grpSp>
    </p:spTree>
    <p:extLst>
      <p:ext uri="{BB962C8B-B14F-4D97-AF65-F5344CB8AC3E}">
        <p14:creationId xmlns:p14="http://schemas.microsoft.com/office/powerpoint/2010/main" val="315667847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DA98888-71E2-6813-A364-BEDD5C53635B}"/>
              </a:ext>
            </a:extLst>
          </p:cNvPr>
          <p:cNvSpPr/>
          <p:nvPr/>
        </p:nvSpPr>
        <p:spPr>
          <a:xfrm>
            <a:off x="0" y="0"/>
            <a:ext cx="12192000" cy="6858000"/>
          </a:xfrm>
          <a:prstGeom prst="rect">
            <a:avLst/>
          </a:prstGeom>
          <a:gradFill>
            <a:gsLst>
              <a:gs pos="0">
                <a:schemeClr val="tx1">
                  <a:alpha val="17000"/>
                </a:schemeClr>
              </a:gs>
              <a:gs pos="100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Cross 16">
            <a:extLst>
              <a:ext uri="{FF2B5EF4-FFF2-40B4-BE49-F238E27FC236}">
                <a16:creationId xmlns:a16="http://schemas.microsoft.com/office/drawing/2014/main" id="{39612A31-A717-4C6B-8CDF-0DE0137277D7}"/>
              </a:ext>
            </a:extLst>
          </p:cNvPr>
          <p:cNvSpPr/>
          <p:nvPr/>
        </p:nvSpPr>
        <p:spPr>
          <a:xfrm>
            <a:off x="970258" y="1376337"/>
            <a:ext cx="186597" cy="186597"/>
          </a:xfrm>
          <a:prstGeom prst="plus">
            <a:avLst>
              <a:gd name="adj" fmla="val 39574"/>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Cross 17">
            <a:extLst>
              <a:ext uri="{FF2B5EF4-FFF2-40B4-BE49-F238E27FC236}">
                <a16:creationId xmlns:a16="http://schemas.microsoft.com/office/drawing/2014/main" id="{DBA9A679-AC3D-4442-ABB6-6FFC5D6B5E08}"/>
              </a:ext>
            </a:extLst>
          </p:cNvPr>
          <p:cNvSpPr/>
          <p:nvPr/>
        </p:nvSpPr>
        <p:spPr>
          <a:xfrm>
            <a:off x="10606292" y="4880546"/>
            <a:ext cx="186597" cy="186597"/>
          </a:xfrm>
          <a:prstGeom prst="plus">
            <a:avLst>
              <a:gd name="adj" fmla="val 39574"/>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5C32ACBB-BD21-4741-9B44-EF43F91EF675}"/>
              </a:ext>
            </a:extLst>
          </p:cNvPr>
          <p:cNvSpPr/>
          <p:nvPr/>
        </p:nvSpPr>
        <p:spPr>
          <a:xfrm rot="2700000">
            <a:off x="10699590" y="895350"/>
            <a:ext cx="110490" cy="9525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Isosceles Triangle 19">
            <a:extLst>
              <a:ext uri="{FF2B5EF4-FFF2-40B4-BE49-F238E27FC236}">
                <a16:creationId xmlns:a16="http://schemas.microsoft.com/office/drawing/2014/main" id="{DB69DBE8-F63F-4485-89D6-ED1DDC047A2E}"/>
              </a:ext>
            </a:extLst>
          </p:cNvPr>
          <p:cNvSpPr/>
          <p:nvPr/>
        </p:nvSpPr>
        <p:spPr>
          <a:xfrm rot="2700000">
            <a:off x="3479640" y="5334000"/>
            <a:ext cx="110490" cy="9525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EB45B56A-5702-46DD-A5C7-035419E16070}"/>
              </a:ext>
            </a:extLst>
          </p:cNvPr>
          <p:cNvSpPr/>
          <p:nvPr/>
        </p:nvSpPr>
        <p:spPr>
          <a:xfrm>
            <a:off x="5715000" y="870234"/>
            <a:ext cx="145482" cy="1454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321C011E-FCC8-4D8C-B806-F7B15CD61CDD}"/>
              </a:ext>
            </a:extLst>
          </p:cNvPr>
          <p:cNvSpPr/>
          <p:nvPr/>
        </p:nvSpPr>
        <p:spPr>
          <a:xfrm>
            <a:off x="6610350" y="5613684"/>
            <a:ext cx="145482" cy="1454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AF279ED8-2C8C-03C0-0C96-D16F7F44314B}"/>
              </a:ext>
            </a:extLst>
          </p:cNvPr>
          <p:cNvSpPr/>
          <p:nvPr/>
        </p:nvSpPr>
        <p:spPr>
          <a:xfrm>
            <a:off x="0" y="3360463"/>
            <a:ext cx="3607626" cy="850004"/>
          </a:xfrm>
          <a:custGeom>
            <a:avLst/>
            <a:gdLst>
              <a:gd name="connsiteX0" fmla="*/ 0 w 4778062"/>
              <a:gd name="connsiteY0" fmla="*/ 0 h 1339402"/>
              <a:gd name="connsiteX1" fmla="*/ 4778062 w 4778062"/>
              <a:gd name="connsiteY1" fmla="*/ 0 h 1339402"/>
              <a:gd name="connsiteX2" fmla="*/ 4778062 w 4778062"/>
              <a:gd name="connsiteY2" fmla="*/ 1339402 h 1339402"/>
              <a:gd name="connsiteX3" fmla="*/ 0 w 4778062"/>
              <a:gd name="connsiteY3" fmla="*/ 1339402 h 1339402"/>
              <a:gd name="connsiteX4" fmla="*/ 0 w 4778062"/>
              <a:gd name="connsiteY4" fmla="*/ 0 h 1339402"/>
              <a:gd name="connsiteX0" fmla="*/ 0 w 4778062"/>
              <a:gd name="connsiteY0" fmla="*/ 0 h 1339402"/>
              <a:gd name="connsiteX1" fmla="*/ 4778062 w 4778062"/>
              <a:gd name="connsiteY1" fmla="*/ 0 h 1339402"/>
              <a:gd name="connsiteX2" fmla="*/ 3812146 w 4778062"/>
              <a:gd name="connsiteY2" fmla="*/ 1339402 h 1339402"/>
              <a:gd name="connsiteX3" fmla="*/ 0 w 4778062"/>
              <a:gd name="connsiteY3" fmla="*/ 1339402 h 1339402"/>
              <a:gd name="connsiteX4" fmla="*/ 0 w 4778062"/>
              <a:gd name="connsiteY4" fmla="*/ 0 h 1339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78062" h="1339402">
                <a:moveTo>
                  <a:pt x="0" y="0"/>
                </a:moveTo>
                <a:lnTo>
                  <a:pt x="4778062" y="0"/>
                </a:lnTo>
                <a:lnTo>
                  <a:pt x="3812146" y="1339402"/>
                </a:lnTo>
                <a:lnTo>
                  <a:pt x="0" y="1339402"/>
                </a:lnTo>
                <a:lnTo>
                  <a:pt x="0" y="0"/>
                </a:lnTo>
                <a:close/>
              </a:path>
            </a:pathLst>
          </a:custGeom>
          <a:solidFill>
            <a:srgbClr val="0DD5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rgbClr val="3EE70D"/>
              </a:solidFill>
            </a:endParaRPr>
          </a:p>
        </p:txBody>
      </p:sp>
      <p:sp>
        <p:nvSpPr>
          <p:cNvPr id="4" name="TextBox 12">
            <a:extLst>
              <a:ext uri="{FF2B5EF4-FFF2-40B4-BE49-F238E27FC236}">
                <a16:creationId xmlns:a16="http://schemas.microsoft.com/office/drawing/2014/main" id="{C5299AAE-51BD-E752-FC78-C161893C82C2}"/>
              </a:ext>
            </a:extLst>
          </p:cNvPr>
          <p:cNvSpPr txBox="1"/>
          <p:nvPr/>
        </p:nvSpPr>
        <p:spPr>
          <a:xfrm>
            <a:off x="4232844" y="2497086"/>
            <a:ext cx="7001398" cy="2215991"/>
          </a:xfrm>
          <a:prstGeom prst="rect">
            <a:avLst/>
          </a:prstGeom>
          <a:noFill/>
        </p:spPr>
        <p:txBody>
          <a:bodyPr wrap="square" rtlCol="0">
            <a:spAutoFit/>
          </a:bodyPr>
          <a:lstStyle/>
          <a:p>
            <a:pPr algn="ctr"/>
            <a:r>
              <a:rPr lang="en-US" sz="13800" b="1" dirty="0">
                <a:solidFill>
                  <a:schemeClr val="bg1"/>
                </a:solidFill>
                <a:latin typeface="Open Sans" panose="020B0606030504020204" pitchFamily="34" charset="0"/>
                <a:ea typeface="Open Sans" panose="020B0606030504020204" pitchFamily="34" charset="0"/>
                <a:cs typeface="Open Sans" panose="020B0606030504020204" pitchFamily="34" charset="0"/>
              </a:rPr>
              <a:t>1970s</a:t>
            </a:r>
          </a:p>
        </p:txBody>
      </p:sp>
      <p:sp>
        <p:nvSpPr>
          <p:cNvPr id="5" name="Rectangle 2">
            <a:extLst>
              <a:ext uri="{FF2B5EF4-FFF2-40B4-BE49-F238E27FC236}">
                <a16:creationId xmlns:a16="http://schemas.microsoft.com/office/drawing/2014/main" id="{6858DBBA-AEDA-3C70-262A-ED3870E50F1B}"/>
              </a:ext>
            </a:extLst>
          </p:cNvPr>
          <p:cNvSpPr/>
          <p:nvPr/>
        </p:nvSpPr>
        <p:spPr>
          <a:xfrm>
            <a:off x="2926900" y="3605082"/>
            <a:ext cx="853911" cy="605386"/>
          </a:xfrm>
          <a:custGeom>
            <a:avLst/>
            <a:gdLst>
              <a:gd name="connsiteX0" fmla="*/ 0 w 4778062"/>
              <a:gd name="connsiteY0" fmla="*/ 0 h 1339402"/>
              <a:gd name="connsiteX1" fmla="*/ 4778062 w 4778062"/>
              <a:gd name="connsiteY1" fmla="*/ 0 h 1339402"/>
              <a:gd name="connsiteX2" fmla="*/ 4778062 w 4778062"/>
              <a:gd name="connsiteY2" fmla="*/ 1339402 h 1339402"/>
              <a:gd name="connsiteX3" fmla="*/ 0 w 4778062"/>
              <a:gd name="connsiteY3" fmla="*/ 1339402 h 1339402"/>
              <a:gd name="connsiteX4" fmla="*/ 0 w 4778062"/>
              <a:gd name="connsiteY4" fmla="*/ 0 h 1339402"/>
              <a:gd name="connsiteX0" fmla="*/ 0 w 4778062"/>
              <a:gd name="connsiteY0" fmla="*/ 0 h 1339402"/>
              <a:gd name="connsiteX1" fmla="*/ 4778062 w 4778062"/>
              <a:gd name="connsiteY1" fmla="*/ 0 h 1339402"/>
              <a:gd name="connsiteX2" fmla="*/ 3812146 w 4778062"/>
              <a:gd name="connsiteY2" fmla="*/ 1339402 h 1339402"/>
              <a:gd name="connsiteX3" fmla="*/ 0 w 4778062"/>
              <a:gd name="connsiteY3" fmla="*/ 1339402 h 1339402"/>
              <a:gd name="connsiteX4" fmla="*/ 0 w 4778062"/>
              <a:gd name="connsiteY4" fmla="*/ 0 h 1339402"/>
              <a:gd name="connsiteX0" fmla="*/ 1122874 w 4778062"/>
              <a:gd name="connsiteY0" fmla="*/ 0 h 1339402"/>
              <a:gd name="connsiteX1" fmla="*/ 4778062 w 4778062"/>
              <a:gd name="connsiteY1" fmla="*/ 0 h 1339402"/>
              <a:gd name="connsiteX2" fmla="*/ 3812146 w 4778062"/>
              <a:gd name="connsiteY2" fmla="*/ 1339402 h 1339402"/>
              <a:gd name="connsiteX3" fmla="*/ 0 w 4778062"/>
              <a:gd name="connsiteY3" fmla="*/ 1339402 h 1339402"/>
              <a:gd name="connsiteX4" fmla="*/ 1122874 w 4778062"/>
              <a:gd name="connsiteY4" fmla="*/ 0 h 1339402"/>
              <a:gd name="connsiteX0" fmla="*/ 4096119 w 4778062"/>
              <a:gd name="connsiteY0" fmla="*/ 0 h 1359696"/>
              <a:gd name="connsiteX1" fmla="*/ 4778062 w 4778062"/>
              <a:gd name="connsiteY1" fmla="*/ 20294 h 1359696"/>
              <a:gd name="connsiteX2" fmla="*/ 3812146 w 4778062"/>
              <a:gd name="connsiteY2" fmla="*/ 1359696 h 1359696"/>
              <a:gd name="connsiteX3" fmla="*/ 0 w 4778062"/>
              <a:gd name="connsiteY3" fmla="*/ 1359696 h 1359696"/>
              <a:gd name="connsiteX4" fmla="*/ 4096119 w 4778062"/>
              <a:gd name="connsiteY4" fmla="*/ 0 h 1359696"/>
              <a:gd name="connsiteX0" fmla="*/ 1138689 w 1820632"/>
              <a:gd name="connsiteY0" fmla="*/ 0 h 1359696"/>
              <a:gd name="connsiteX1" fmla="*/ 1820632 w 1820632"/>
              <a:gd name="connsiteY1" fmla="*/ 20294 h 1359696"/>
              <a:gd name="connsiteX2" fmla="*/ 854716 w 1820632"/>
              <a:gd name="connsiteY2" fmla="*/ 1359696 h 1359696"/>
              <a:gd name="connsiteX3" fmla="*/ 0 w 1820632"/>
              <a:gd name="connsiteY3" fmla="*/ 1359696 h 1359696"/>
              <a:gd name="connsiteX4" fmla="*/ 1138689 w 1820632"/>
              <a:gd name="connsiteY4" fmla="*/ 0 h 1359696"/>
              <a:gd name="connsiteX0" fmla="*/ 1107060 w 1789003"/>
              <a:gd name="connsiteY0" fmla="*/ 0 h 1359696"/>
              <a:gd name="connsiteX1" fmla="*/ 1789003 w 1789003"/>
              <a:gd name="connsiteY1" fmla="*/ 20294 h 1359696"/>
              <a:gd name="connsiteX2" fmla="*/ 823087 w 1789003"/>
              <a:gd name="connsiteY2" fmla="*/ 1359696 h 1359696"/>
              <a:gd name="connsiteX3" fmla="*/ 0 w 1789003"/>
              <a:gd name="connsiteY3" fmla="*/ 1359696 h 1359696"/>
              <a:gd name="connsiteX4" fmla="*/ 1107060 w 1789003"/>
              <a:gd name="connsiteY4" fmla="*/ 0 h 1359696"/>
              <a:gd name="connsiteX0" fmla="*/ 869833 w 1551776"/>
              <a:gd name="connsiteY0" fmla="*/ 0 h 1400284"/>
              <a:gd name="connsiteX1" fmla="*/ 1551776 w 1551776"/>
              <a:gd name="connsiteY1" fmla="*/ 20294 h 1400284"/>
              <a:gd name="connsiteX2" fmla="*/ 585860 w 1551776"/>
              <a:gd name="connsiteY2" fmla="*/ 1359696 h 1400284"/>
              <a:gd name="connsiteX3" fmla="*/ 0 w 1551776"/>
              <a:gd name="connsiteY3" fmla="*/ 1400284 h 1400284"/>
              <a:gd name="connsiteX4" fmla="*/ 869833 w 1551776"/>
              <a:gd name="connsiteY4" fmla="*/ 0 h 1400284"/>
              <a:gd name="connsiteX0" fmla="*/ 964724 w 1551776"/>
              <a:gd name="connsiteY0" fmla="*/ 0 h 1400284"/>
              <a:gd name="connsiteX1" fmla="*/ 1551776 w 1551776"/>
              <a:gd name="connsiteY1" fmla="*/ 20294 h 1400284"/>
              <a:gd name="connsiteX2" fmla="*/ 585860 w 1551776"/>
              <a:gd name="connsiteY2" fmla="*/ 1359696 h 1400284"/>
              <a:gd name="connsiteX3" fmla="*/ 0 w 1551776"/>
              <a:gd name="connsiteY3" fmla="*/ 1400284 h 1400284"/>
              <a:gd name="connsiteX4" fmla="*/ 964724 w 1551776"/>
              <a:gd name="connsiteY4" fmla="*/ 0 h 1400284"/>
              <a:gd name="connsiteX0" fmla="*/ 964724 w 1472701"/>
              <a:gd name="connsiteY0" fmla="*/ 0 h 1400284"/>
              <a:gd name="connsiteX1" fmla="*/ 1472701 w 1472701"/>
              <a:gd name="connsiteY1" fmla="*/ 20294 h 1400284"/>
              <a:gd name="connsiteX2" fmla="*/ 585860 w 1472701"/>
              <a:gd name="connsiteY2" fmla="*/ 1359696 h 1400284"/>
              <a:gd name="connsiteX3" fmla="*/ 0 w 1472701"/>
              <a:gd name="connsiteY3" fmla="*/ 1400284 h 1400284"/>
              <a:gd name="connsiteX4" fmla="*/ 964724 w 1472701"/>
              <a:gd name="connsiteY4" fmla="*/ 0 h 1400284"/>
              <a:gd name="connsiteX0" fmla="*/ 964724 w 1472701"/>
              <a:gd name="connsiteY0" fmla="*/ 0 h 1400284"/>
              <a:gd name="connsiteX1" fmla="*/ 1472701 w 1472701"/>
              <a:gd name="connsiteY1" fmla="*/ 20294 h 1400284"/>
              <a:gd name="connsiteX2" fmla="*/ 601675 w 1472701"/>
              <a:gd name="connsiteY2" fmla="*/ 1379990 h 1400284"/>
              <a:gd name="connsiteX3" fmla="*/ 0 w 1472701"/>
              <a:gd name="connsiteY3" fmla="*/ 1400284 h 1400284"/>
              <a:gd name="connsiteX4" fmla="*/ 964724 w 1472701"/>
              <a:gd name="connsiteY4" fmla="*/ 0 h 1400284"/>
              <a:gd name="connsiteX0" fmla="*/ 964724 w 1520146"/>
              <a:gd name="connsiteY0" fmla="*/ 20293 h 1420577"/>
              <a:gd name="connsiteX1" fmla="*/ 1520146 w 1520146"/>
              <a:gd name="connsiteY1" fmla="*/ 0 h 1420577"/>
              <a:gd name="connsiteX2" fmla="*/ 601675 w 1520146"/>
              <a:gd name="connsiteY2" fmla="*/ 1400283 h 1420577"/>
              <a:gd name="connsiteX3" fmla="*/ 0 w 1520146"/>
              <a:gd name="connsiteY3" fmla="*/ 1420577 h 1420577"/>
              <a:gd name="connsiteX4" fmla="*/ 964724 w 1520146"/>
              <a:gd name="connsiteY4" fmla="*/ 20293 h 1420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146" h="1420577">
                <a:moveTo>
                  <a:pt x="964724" y="20293"/>
                </a:moveTo>
                <a:lnTo>
                  <a:pt x="1520146" y="0"/>
                </a:lnTo>
                <a:lnTo>
                  <a:pt x="601675" y="1400283"/>
                </a:lnTo>
                <a:lnTo>
                  <a:pt x="0" y="1420577"/>
                </a:lnTo>
                <a:lnTo>
                  <a:pt x="964724" y="20293"/>
                </a:lnTo>
                <a:close/>
              </a:path>
            </a:pathLst>
          </a:custGeom>
          <a:solidFill>
            <a:srgbClr val="0DD5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rgbClr val="3EE70D"/>
              </a:solidFill>
            </a:endParaRPr>
          </a:p>
        </p:txBody>
      </p:sp>
    </p:spTree>
    <p:extLst>
      <p:ext uri="{BB962C8B-B14F-4D97-AF65-F5344CB8AC3E}">
        <p14:creationId xmlns:p14="http://schemas.microsoft.com/office/powerpoint/2010/main" val="40089846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ZoneTexte 7">
            <a:extLst>
              <a:ext uri="{FF2B5EF4-FFF2-40B4-BE49-F238E27FC236}">
                <a16:creationId xmlns:a16="http://schemas.microsoft.com/office/drawing/2014/main" id="{41F6D788-0E0E-459B-9441-2904E383F2EF}"/>
              </a:ext>
            </a:extLst>
          </p:cNvPr>
          <p:cNvSpPr txBox="1"/>
          <p:nvPr/>
        </p:nvSpPr>
        <p:spPr>
          <a:xfrm>
            <a:off x="6818639" y="1602521"/>
            <a:ext cx="4989550" cy="607784"/>
          </a:xfrm>
          <a:prstGeom prst="rect">
            <a:avLst/>
          </a:prstGeom>
          <a:noFill/>
        </p:spPr>
        <p:txBody>
          <a:bodyPr wrap="square" rtlCol="0">
            <a:noAutofit/>
          </a:bodyPr>
          <a:lstStyle/>
          <a:p>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L’idée de fond : Besoin de mieux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isoler le code applicatif</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a:t>
            </a:r>
          </a:p>
        </p:txBody>
      </p:sp>
      <p:pic>
        <p:nvPicPr>
          <p:cNvPr id="9" name="Picture 8" descr="A picture containing text, person&#10;&#10;Description automatically generated">
            <a:extLst>
              <a:ext uri="{FF2B5EF4-FFF2-40B4-BE49-F238E27FC236}">
                <a16:creationId xmlns:a16="http://schemas.microsoft.com/office/drawing/2014/main" id="{F254E0BC-213F-C4AB-1F3C-DE6DC3248B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3982" y="1586574"/>
            <a:ext cx="4727999" cy="3786093"/>
          </a:xfrm>
          <a:prstGeom prst="rect">
            <a:avLst/>
          </a:prstGeom>
        </p:spPr>
      </p:pic>
      <p:sp>
        <p:nvSpPr>
          <p:cNvPr id="14" name="ZoneTexte 7">
            <a:extLst>
              <a:ext uri="{FF2B5EF4-FFF2-40B4-BE49-F238E27FC236}">
                <a16:creationId xmlns:a16="http://schemas.microsoft.com/office/drawing/2014/main" id="{36286B8F-9EF9-0078-A1EA-DE57A1EB87D4}"/>
              </a:ext>
            </a:extLst>
          </p:cNvPr>
          <p:cNvSpPr txBox="1"/>
          <p:nvPr/>
        </p:nvSpPr>
        <p:spPr>
          <a:xfrm>
            <a:off x="1793981" y="5497291"/>
            <a:ext cx="4912972" cy="867177"/>
          </a:xfrm>
          <a:prstGeom prst="rect">
            <a:avLst/>
          </a:prstGeom>
          <a:noFill/>
        </p:spPr>
        <p:txBody>
          <a:bodyPr wrap="square" rtlCol="0">
            <a:noAutofit/>
          </a:bodyPr>
          <a:lstStyle/>
          <a:p>
            <a:pPr algn="ct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Ken Thompson et Dennis Ritchie devant un </a:t>
            </a:r>
          </a:p>
          <a:p>
            <a:pPr algn="ct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PDP-11, vers 1972 © Bell </a:t>
            </a:r>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Labs</a:t>
            </a: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5" name="ZoneTexte 16">
            <a:extLst>
              <a:ext uri="{FF2B5EF4-FFF2-40B4-BE49-F238E27FC236}">
                <a16:creationId xmlns:a16="http://schemas.microsoft.com/office/drawing/2014/main" id="{AF140616-267E-C9BE-E1FB-9E088EC2B08E}"/>
              </a:ext>
            </a:extLst>
          </p:cNvPr>
          <p:cNvSpPr txBox="1"/>
          <p:nvPr/>
        </p:nvSpPr>
        <p:spPr>
          <a:xfrm>
            <a:off x="2137637" y="310244"/>
            <a:ext cx="9670552" cy="861774"/>
          </a:xfrm>
          <a:prstGeom prst="rect">
            <a:avLst/>
          </a:prstGeom>
          <a:noFill/>
        </p:spPr>
        <p:txBody>
          <a:bodyPr wrap="square" rtlCol="0">
            <a:spAutoFit/>
          </a:bodyPr>
          <a:lstStyle/>
          <a:p>
            <a:r>
              <a:rPr lang="fr-FR" sz="2500" b="1" dirty="0">
                <a:solidFill>
                  <a:schemeClr val="bg1"/>
                </a:solidFill>
                <a:latin typeface="Open Sans" panose="020B0606030504020204" pitchFamily="34" charset="0"/>
                <a:ea typeface="Open Sans" panose="020B0606030504020204" pitchFamily="34" charset="0"/>
                <a:cs typeface="Open Sans" panose="020B0606030504020204" pitchFamily="34" charset="0"/>
              </a:rPr>
              <a:t>1970s : l’idée originale de « conteneur » apparaît sur les système Unix</a:t>
            </a:r>
          </a:p>
        </p:txBody>
      </p:sp>
      <p:sp>
        <p:nvSpPr>
          <p:cNvPr id="16" name="ZoneTexte 7">
            <a:extLst>
              <a:ext uri="{FF2B5EF4-FFF2-40B4-BE49-F238E27FC236}">
                <a16:creationId xmlns:a16="http://schemas.microsoft.com/office/drawing/2014/main" id="{3F12A380-49E0-2A1D-0052-01D8EDF3AB13}"/>
              </a:ext>
            </a:extLst>
          </p:cNvPr>
          <p:cNvSpPr txBox="1"/>
          <p:nvPr/>
        </p:nvSpPr>
        <p:spPr>
          <a:xfrm>
            <a:off x="6818639" y="2596650"/>
            <a:ext cx="4989550" cy="1133615"/>
          </a:xfrm>
          <a:prstGeom prst="rect">
            <a:avLst/>
          </a:prstGeom>
          <a:noFill/>
        </p:spPr>
        <p:txBody>
          <a:bodyPr wrap="square" rtlCol="0">
            <a:noAutofit/>
          </a:bodyPr>
          <a:lstStyle/>
          <a:p>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Ordinateurs chers donc rares, d’où un</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 besoin de les exploiter au maximum</a:t>
            </a:r>
            <a:endPar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Partager les ressources entre différents utilisateurs</a:t>
            </a:r>
          </a:p>
          <a:p>
            <a:endPar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7" name="ZoneTexte 7">
            <a:extLst>
              <a:ext uri="{FF2B5EF4-FFF2-40B4-BE49-F238E27FC236}">
                <a16:creationId xmlns:a16="http://schemas.microsoft.com/office/drawing/2014/main" id="{7CCE44B1-39C3-556A-4C5E-AED99B101E53}"/>
              </a:ext>
            </a:extLst>
          </p:cNvPr>
          <p:cNvSpPr txBox="1"/>
          <p:nvPr/>
        </p:nvSpPr>
        <p:spPr>
          <a:xfrm>
            <a:off x="6818639" y="4116610"/>
            <a:ext cx="4989550" cy="1684688"/>
          </a:xfrm>
          <a:prstGeom prst="rect">
            <a:avLst/>
          </a:prstGeom>
          <a:noFill/>
        </p:spPr>
        <p:txBody>
          <a:bodyPr wrap="square" rtlCol="0">
            <a:noAutofit/>
          </a:bodyPr>
          <a:lstStyle/>
          <a:p>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Problématique des tests : souvent 1 seule machine pour la PROD et les tests</a:t>
            </a:r>
          </a:p>
          <a:p>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 Création des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1eres « </a:t>
            </a:r>
            <a:r>
              <a:rPr lang="fr-FR" sz="1600" dirty="0" err="1">
                <a:solidFill>
                  <a:srgbClr val="F88224"/>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sandboxes</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 », des environnements isolés pour tester applications, services et process.</a:t>
            </a:r>
            <a:b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b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En d’autres termes,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les 1ers containers 🎉</a:t>
            </a:r>
          </a:p>
          <a:p>
            <a:endPar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7779490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ZoneTexte 7">
            <a:extLst>
              <a:ext uri="{FF2B5EF4-FFF2-40B4-BE49-F238E27FC236}">
                <a16:creationId xmlns:a16="http://schemas.microsoft.com/office/drawing/2014/main" id="{41F6D788-0E0E-459B-9441-2904E383F2EF}"/>
              </a:ext>
            </a:extLst>
          </p:cNvPr>
          <p:cNvSpPr txBox="1"/>
          <p:nvPr/>
        </p:nvSpPr>
        <p:spPr>
          <a:xfrm>
            <a:off x="2137637" y="1192961"/>
            <a:ext cx="4989550" cy="4668888"/>
          </a:xfrm>
          <a:prstGeom prst="rect">
            <a:avLst/>
          </a:prstGeom>
          <a:noFill/>
        </p:spPr>
        <p:txBody>
          <a:bodyPr wrap="square" rtlCol="0">
            <a:noAutofit/>
          </a:bodyPr>
          <a:lstStyle/>
          <a:p>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L’appel système </a:t>
            </a:r>
            <a:r>
              <a:rPr lang="fr-FR" sz="1600" dirty="0" err="1">
                <a:solidFill>
                  <a:srgbClr val="F88224"/>
                </a:solidFill>
                <a:latin typeface="Open Sans" panose="020B0606030504020204" pitchFamily="34" charset="0"/>
                <a:ea typeface="Open Sans" panose="020B0606030504020204" pitchFamily="34" charset="0"/>
                <a:cs typeface="Open Sans" panose="020B0606030504020204" pitchFamily="34" charset="0"/>
              </a:rPr>
              <a:t>chroot</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a été créé en 1979, pendant le développement de la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version 7 d’Unix</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a:t>
            </a:r>
          </a:p>
          <a:p>
            <a:endPar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chroot</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permet de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changer le répertoire racine d’un processus et de ses enfants</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a:t>
            </a:r>
          </a:p>
          <a:p>
            <a:endPar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Cela a marqué le début de l'isolation des processus, en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restreignant l’accès d’une application à une arborescence de fichiers données</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a:t>
            </a:r>
          </a:p>
          <a:p>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La sécurité s’en voit renforcée, l’environnement isolé ne permettant théoriquement pas à une attaque de "sortir" sur un système extérieur.</a:t>
            </a:r>
          </a:p>
        </p:txBody>
      </p:sp>
      <p:sp>
        <p:nvSpPr>
          <p:cNvPr id="15" name="ZoneTexte 16">
            <a:extLst>
              <a:ext uri="{FF2B5EF4-FFF2-40B4-BE49-F238E27FC236}">
                <a16:creationId xmlns:a16="http://schemas.microsoft.com/office/drawing/2014/main" id="{AF140616-267E-C9BE-E1FB-9E088EC2B08E}"/>
              </a:ext>
            </a:extLst>
          </p:cNvPr>
          <p:cNvSpPr txBox="1"/>
          <p:nvPr/>
        </p:nvSpPr>
        <p:spPr>
          <a:xfrm>
            <a:off x="2137637" y="310244"/>
            <a:ext cx="9670552" cy="477054"/>
          </a:xfrm>
          <a:prstGeom prst="rect">
            <a:avLst/>
          </a:prstGeom>
          <a:noFill/>
        </p:spPr>
        <p:txBody>
          <a:bodyPr wrap="square" rtlCol="0">
            <a:spAutoFit/>
          </a:bodyPr>
          <a:lstStyle/>
          <a:p>
            <a:r>
              <a:rPr lang="fr-FR" sz="2500" b="1" dirty="0">
                <a:solidFill>
                  <a:srgbClr val="0DD5E0"/>
                </a:solidFill>
                <a:latin typeface="Open Sans" panose="020B0606030504020204" pitchFamily="34" charset="0"/>
                <a:ea typeface="Open Sans" panose="020B0606030504020204" pitchFamily="34" charset="0"/>
                <a:cs typeface="Open Sans" panose="020B0606030504020204" pitchFamily="34" charset="0"/>
              </a:rPr>
              <a:t>1979 : </a:t>
            </a:r>
            <a:r>
              <a:rPr lang="fr-FR" sz="2500" b="1" dirty="0" err="1">
                <a:solidFill>
                  <a:srgbClr val="0DD5E0"/>
                </a:solidFill>
                <a:latin typeface="Open Sans" panose="020B0606030504020204" pitchFamily="34" charset="0"/>
                <a:ea typeface="Open Sans" panose="020B0606030504020204" pitchFamily="34" charset="0"/>
                <a:cs typeface="Open Sans" panose="020B0606030504020204" pitchFamily="34" charset="0"/>
              </a:rPr>
              <a:t>chroot</a:t>
            </a:r>
            <a:endParaRPr lang="fr-FR" sz="2500" b="1" dirty="0">
              <a:solidFill>
                <a:srgbClr val="0DD5E0"/>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3" name="Picture 2" descr="A picture containing text, blackboard&#10;&#10;Description automatically generated">
            <a:extLst>
              <a:ext uri="{FF2B5EF4-FFF2-40B4-BE49-F238E27FC236}">
                <a16:creationId xmlns:a16="http://schemas.microsoft.com/office/drawing/2014/main" id="{806F4B40-0AAA-4403-37E9-827936DFBF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18693" y="672175"/>
            <a:ext cx="4281872" cy="3211404"/>
          </a:xfrm>
          <a:prstGeom prst="rect">
            <a:avLst/>
          </a:prstGeom>
        </p:spPr>
      </p:pic>
      <p:pic>
        <p:nvPicPr>
          <p:cNvPr id="5" name="Picture 4" descr="Text&#10;&#10;Description automatically generated">
            <a:extLst>
              <a:ext uri="{FF2B5EF4-FFF2-40B4-BE49-F238E27FC236}">
                <a16:creationId xmlns:a16="http://schemas.microsoft.com/office/drawing/2014/main" id="{826DC533-B47A-5FDE-4C1C-0D318249285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11968" y="3994141"/>
            <a:ext cx="4088597" cy="1994876"/>
          </a:xfrm>
          <a:prstGeom prst="rect">
            <a:avLst/>
          </a:prstGeom>
        </p:spPr>
      </p:pic>
    </p:spTree>
    <p:extLst>
      <p:ext uri="{BB962C8B-B14F-4D97-AF65-F5344CB8AC3E}">
        <p14:creationId xmlns:p14="http://schemas.microsoft.com/office/powerpoint/2010/main" val="10578521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ZoneTexte 7">
            <a:extLst>
              <a:ext uri="{FF2B5EF4-FFF2-40B4-BE49-F238E27FC236}">
                <a16:creationId xmlns:a16="http://schemas.microsoft.com/office/drawing/2014/main" id="{41F6D788-0E0E-459B-9441-2904E383F2EF}"/>
              </a:ext>
            </a:extLst>
          </p:cNvPr>
          <p:cNvSpPr txBox="1"/>
          <p:nvPr/>
        </p:nvSpPr>
        <p:spPr>
          <a:xfrm>
            <a:off x="2137637" y="1192961"/>
            <a:ext cx="4989550" cy="4668888"/>
          </a:xfrm>
          <a:prstGeom prst="rect">
            <a:avLst/>
          </a:prstGeom>
          <a:noFill/>
        </p:spPr>
        <p:txBody>
          <a:bodyPr wrap="square" rtlCol="0">
            <a:noAutofit/>
          </a:bodyPr>
          <a:lstStyle/>
          <a:p>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L’appel système </a:t>
            </a:r>
            <a:r>
              <a:rPr lang="fr-FR" sz="1600" dirty="0" err="1">
                <a:solidFill>
                  <a:srgbClr val="F88224"/>
                </a:solidFill>
                <a:latin typeface="Open Sans" panose="020B0606030504020204" pitchFamily="34" charset="0"/>
                <a:ea typeface="Open Sans" panose="020B0606030504020204" pitchFamily="34" charset="0"/>
                <a:cs typeface="Open Sans" panose="020B0606030504020204" pitchFamily="34" charset="0"/>
              </a:rPr>
              <a:t>chroot</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a été créé en 1979, pendant le développement de la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version 7 d’Unix</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a:t>
            </a:r>
          </a:p>
          <a:p>
            <a:endPar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chroot</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permet de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changer le répertoire racine d’un processus et de ses enfants</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a:t>
            </a:r>
          </a:p>
          <a:p>
            <a:endPar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Cela a marqué le début de l'isolation des processus, en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restreignant l’accès d’une application à une arborescence de fichiers données</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a:t>
            </a:r>
          </a:p>
          <a:p>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La sécurité s’en voit renforcée, l’environnement isolé ne permettant théoriquement pas à une attaque de "sortir" sur un système extérieur.</a:t>
            </a:r>
          </a:p>
        </p:txBody>
      </p:sp>
      <p:sp>
        <p:nvSpPr>
          <p:cNvPr id="15" name="ZoneTexte 16">
            <a:extLst>
              <a:ext uri="{FF2B5EF4-FFF2-40B4-BE49-F238E27FC236}">
                <a16:creationId xmlns:a16="http://schemas.microsoft.com/office/drawing/2014/main" id="{AF140616-267E-C9BE-E1FB-9E088EC2B08E}"/>
              </a:ext>
            </a:extLst>
          </p:cNvPr>
          <p:cNvSpPr txBox="1"/>
          <p:nvPr/>
        </p:nvSpPr>
        <p:spPr>
          <a:xfrm>
            <a:off x="2137637" y="310244"/>
            <a:ext cx="9670552" cy="477054"/>
          </a:xfrm>
          <a:prstGeom prst="rect">
            <a:avLst/>
          </a:prstGeom>
          <a:noFill/>
        </p:spPr>
        <p:txBody>
          <a:bodyPr wrap="square" rtlCol="0">
            <a:spAutoFit/>
          </a:bodyPr>
          <a:lstStyle/>
          <a:p>
            <a:r>
              <a:rPr lang="fr-FR" sz="2500" b="1" dirty="0">
                <a:solidFill>
                  <a:srgbClr val="0DD5E0"/>
                </a:solidFill>
                <a:latin typeface="Open Sans" panose="020B0606030504020204" pitchFamily="34" charset="0"/>
                <a:ea typeface="Open Sans" panose="020B0606030504020204" pitchFamily="34" charset="0"/>
                <a:cs typeface="Open Sans" panose="020B0606030504020204" pitchFamily="34" charset="0"/>
              </a:rPr>
              <a:t>1979 : </a:t>
            </a:r>
            <a:r>
              <a:rPr lang="fr-FR" sz="2500" b="1" dirty="0" err="1">
                <a:solidFill>
                  <a:srgbClr val="0DD5E0"/>
                </a:solidFill>
                <a:latin typeface="Open Sans" panose="020B0606030504020204" pitchFamily="34" charset="0"/>
                <a:ea typeface="Open Sans" panose="020B0606030504020204" pitchFamily="34" charset="0"/>
                <a:cs typeface="Open Sans" panose="020B0606030504020204" pitchFamily="34" charset="0"/>
              </a:rPr>
              <a:t>chroot</a:t>
            </a:r>
            <a:endParaRPr lang="fr-FR" sz="2500" b="1" dirty="0">
              <a:solidFill>
                <a:srgbClr val="0DD5E0"/>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3" name="Picture 2" descr="A picture containing text, blackboard&#10;&#10;Description automatically generated">
            <a:extLst>
              <a:ext uri="{FF2B5EF4-FFF2-40B4-BE49-F238E27FC236}">
                <a16:creationId xmlns:a16="http://schemas.microsoft.com/office/drawing/2014/main" id="{806F4B40-0AAA-4403-37E9-827936DFBF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18693" y="672175"/>
            <a:ext cx="4281872" cy="3211404"/>
          </a:xfrm>
          <a:prstGeom prst="rect">
            <a:avLst/>
          </a:prstGeom>
        </p:spPr>
      </p:pic>
      <p:pic>
        <p:nvPicPr>
          <p:cNvPr id="5" name="Picture 4" descr="Text&#10;&#10;Description automatically generated">
            <a:extLst>
              <a:ext uri="{FF2B5EF4-FFF2-40B4-BE49-F238E27FC236}">
                <a16:creationId xmlns:a16="http://schemas.microsoft.com/office/drawing/2014/main" id="{826DC533-B47A-5FDE-4C1C-0D318249285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11968" y="3994141"/>
            <a:ext cx="4088597" cy="1994876"/>
          </a:xfrm>
          <a:prstGeom prst="rect">
            <a:avLst/>
          </a:prstGeom>
        </p:spPr>
      </p:pic>
      <p:grpSp>
        <p:nvGrpSpPr>
          <p:cNvPr id="12" name="Group 11">
            <a:extLst>
              <a:ext uri="{FF2B5EF4-FFF2-40B4-BE49-F238E27FC236}">
                <a16:creationId xmlns:a16="http://schemas.microsoft.com/office/drawing/2014/main" id="{FF7A7481-71B4-FB4B-4409-C7C4ECDBDDCA}"/>
              </a:ext>
            </a:extLst>
          </p:cNvPr>
          <p:cNvGrpSpPr/>
          <p:nvPr/>
        </p:nvGrpSpPr>
        <p:grpSpPr>
          <a:xfrm rot="20668315">
            <a:off x="1550591" y="3640062"/>
            <a:ext cx="5337544" cy="1410269"/>
            <a:chOff x="1635369" y="4857243"/>
            <a:chExt cx="5337544" cy="1410269"/>
          </a:xfrm>
        </p:grpSpPr>
        <p:sp>
          <p:nvSpPr>
            <p:cNvPr id="10" name="Rectangle: Rounded Corners 9">
              <a:extLst>
                <a:ext uri="{FF2B5EF4-FFF2-40B4-BE49-F238E27FC236}">
                  <a16:creationId xmlns:a16="http://schemas.microsoft.com/office/drawing/2014/main" id="{9994675A-F230-FCAD-5950-A1727A823E31}"/>
                </a:ext>
              </a:extLst>
            </p:cNvPr>
            <p:cNvSpPr/>
            <p:nvPr/>
          </p:nvSpPr>
          <p:spPr>
            <a:xfrm>
              <a:off x="1635369" y="4857243"/>
              <a:ext cx="5337544" cy="1410269"/>
            </a:xfrm>
            <a:prstGeom prst="roundRect">
              <a:avLst/>
            </a:prstGeom>
            <a:solidFill>
              <a:srgbClr val="262626"/>
            </a:solidFill>
            <a:ln w="63500">
              <a:solidFill>
                <a:srgbClr val="0DD5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ZoneTexte 23">
              <a:extLst>
                <a:ext uri="{FF2B5EF4-FFF2-40B4-BE49-F238E27FC236}">
                  <a16:creationId xmlns:a16="http://schemas.microsoft.com/office/drawing/2014/main" id="{7EB9BA7E-C949-EA01-A1DA-ABC0B61086C1}"/>
                </a:ext>
              </a:extLst>
            </p:cNvPr>
            <p:cNvSpPr txBox="1"/>
            <p:nvPr/>
          </p:nvSpPr>
          <p:spPr>
            <a:xfrm>
              <a:off x="3031211" y="5038296"/>
              <a:ext cx="3791619" cy="1077218"/>
            </a:xfrm>
            <a:prstGeom prst="rect">
              <a:avLst/>
            </a:prstGeom>
            <a:noFill/>
          </p:spPr>
          <p:txBody>
            <a:bodyPr wrap="square" rtlCol="0">
              <a:spAutoFit/>
            </a:bodyPr>
            <a:lstStyle/>
            <a:p>
              <a:r>
                <a:rPr lang="fr-FR" sz="1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Docker &amp; Co préfèrent utiliser « </a:t>
              </a:r>
              <a:r>
                <a:rPr lang="fr-FR" sz="1600" b="1" dirty="0" err="1">
                  <a:solidFill>
                    <a:srgbClr val="F88224"/>
                  </a:solidFill>
                  <a:latin typeface="Open Sans" panose="020B0606030504020204" pitchFamily="34" charset="0"/>
                  <a:ea typeface="Open Sans" panose="020B0606030504020204" pitchFamily="34" charset="0"/>
                  <a:cs typeface="Open Sans" panose="020B0606030504020204" pitchFamily="34" charset="0"/>
                </a:rPr>
                <a:t>pivot_root</a:t>
              </a:r>
              <a:r>
                <a:rPr lang="fr-FR" sz="1600" b="1" dirty="0">
                  <a:solidFill>
                    <a:srgbClr val="F88224"/>
                  </a:solidFill>
                  <a:latin typeface="Open Sans" panose="020B0606030504020204" pitchFamily="34" charset="0"/>
                  <a:ea typeface="Open Sans" panose="020B0606030504020204" pitchFamily="34" charset="0"/>
                  <a:cs typeface="Open Sans" panose="020B0606030504020204" pitchFamily="34" charset="0"/>
                </a:rPr>
                <a:t> </a:t>
              </a:r>
              <a:r>
                <a:rPr lang="fr-FR" sz="1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 qui fait la même chose que </a:t>
              </a:r>
              <a:r>
                <a:rPr lang="fr-FR" sz="1600" b="1" dirty="0" err="1">
                  <a:solidFill>
                    <a:schemeClr val="bg1"/>
                  </a:solidFill>
                  <a:latin typeface="Open Sans" panose="020B0606030504020204" pitchFamily="34" charset="0"/>
                  <a:ea typeface="Open Sans" panose="020B0606030504020204" pitchFamily="34" charset="0"/>
                  <a:cs typeface="Open Sans" panose="020B0606030504020204" pitchFamily="34" charset="0"/>
                </a:rPr>
                <a:t>chroot</a:t>
              </a:r>
              <a:r>
                <a:rPr lang="fr-FR" sz="1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 mais dont il est plus difficile de « s’échapper »</a:t>
              </a:r>
            </a:p>
          </p:txBody>
        </p:sp>
        <p:pic>
          <p:nvPicPr>
            <p:cNvPr id="1026" name="Picture 2" descr="Warning on Microsoft Windows 11 22H2">
              <a:extLst>
                <a:ext uri="{FF2B5EF4-FFF2-40B4-BE49-F238E27FC236}">
                  <a16:creationId xmlns:a16="http://schemas.microsoft.com/office/drawing/2014/main" id="{3795B362-6766-5BAB-B979-7A390E838F6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73050" y="5007518"/>
              <a:ext cx="988173" cy="988173"/>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6293668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DA98888-71E2-6813-A364-BEDD5C53635B}"/>
              </a:ext>
            </a:extLst>
          </p:cNvPr>
          <p:cNvSpPr/>
          <p:nvPr/>
        </p:nvSpPr>
        <p:spPr>
          <a:xfrm>
            <a:off x="0" y="0"/>
            <a:ext cx="12192000" cy="6858000"/>
          </a:xfrm>
          <a:prstGeom prst="rect">
            <a:avLst/>
          </a:prstGeom>
          <a:gradFill>
            <a:gsLst>
              <a:gs pos="0">
                <a:schemeClr val="tx1">
                  <a:alpha val="17000"/>
                </a:schemeClr>
              </a:gs>
              <a:gs pos="100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Cross 16">
            <a:extLst>
              <a:ext uri="{FF2B5EF4-FFF2-40B4-BE49-F238E27FC236}">
                <a16:creationId xmlns:a16="http://schemas.microsoft.com/office/drawing/2014/main" id="{39612A31-A717-4C6B-8CDF-0DE0137277D7}"/>
              </a:ext>
            </a:extLst>
          </p:cNvPr>
          <p:cNvSpPr/>
          <p:nvPr/>
        </p:nvSpPr>
        <p:spPr>
          <a:xfrm>
            <a:off x="970258" y="1376337"/>
            <a:ext cx="186597" cy="186597"/>
          </a:xfrm>
          <a:prstGeom prst="plus">
            <a:avLst>
              <a:gd name="adj" fmla="val 39574"/>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Cross 17">
            <a:extLst>
              <a:ext uri="{FF2B5EF4-FFF2-40B4-BE49-F238E27FC236}">
                <a16:creationId xmlns:a16="http://schemas.microsoft.com/office/drawing/2014/main" id="{DBA9A679-AC3D-4442-ABB6-6FFC5D6B5E08}"/>
              </a:ext>
            </a:extLst>
          </p:cNvPr>
          <p:cNvSpPr/>
          <p:nvPr/>
        </p:nvSpPr>
        <p:spPr>
          <a:xfrm>
            <a:off x="10606292" y="4880546"/>
            <a:ext cx="186597" cy="186597"/>
          </a:xfrm>
          <a:prstGeom prst="plus">
            <a:avLst>
              <a:gd name="adj" fmla="val 39574"/>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5C32ACBB-BD21-4741-9B44-EF43F91EF675}"/>
              </a:ext>
            </a:extLst>
          </p:cNvPr>
          <p:cNvSpPr/>
          <p:nvPr/>
        </p:nvSpPr>
        <p:spPr>
          <a:xfrm rot="2700000">
            <a:off x="10699590" y="895350"/>
            <a:ext cx="110490" cy="9525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Isosceles Triangle 19">
            <a:extLst>
              <a:ext uri="{FF2B5EF4-FFF2-40B4-BE49-F238E27FC236}">
                <a16:creationId xmlns:a16="http://schemas.microsoft.com/office/drawing/2014/main" id="{DB69DBE8-F63F-4485-89D6-ED1DDC047A2E}"/>
              </a:ext>
            </a:extLst>
          </p:cNvPr>
          <p:cNvSpPr/>
          <p:nvPr/>
        </p:nvSpPr>
        <p:spPr>
          <a:xfrm rot="2700000">
            <a:off x="3479640" y="5334000"/>
            <a:ext cx="110490" cy="9525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EB45B56A-5702-46DD-A5C7-035419E16070}"/>
              </a:ext>
            </a:extLst>
          </p:cNvPr>
          <p:cNvSpPr/>
          <p:nvPr/>
        </p:nvSpPr>
        <p:spPr>
          <a:xfrm>
            <a:off x="5715000" y="870234"/>
            <a:ext cx="145482" cy="1454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321C011E-FCC8-4D8C-B806-F7B15CD61CDD}"/>
              </a:ext>
            </a:extLst>
          </p:cNvPr>
          <p:cNvSpPr/>
          <p:nvPr/>
        </p:nvSpPr>
        <p:spPr>
          <a:xfrm>
            <a:off x="6610350" y="5613684"/>
            <a:ext cx="145482" cy="1454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AF279ED8-2C8C-03C0-0C96-D16F7F44314B}"/>
              </a:ext>
            </a:extLst>
          </p:cNvPr>
          <p:cNvSpPr/>
          <p:nvPr/>
        </p:nvSpPr>
        <p:spPr>
          <a:xfrm>
            <a:off x="0" y="3360463"/>
            <a:ext cx="3607626" cy="850004"/>
          </a:xfrm>
          <a:custGeom>
            <a:avLst/>
            <a:gdLst>
              <a:gd name="connsiteX0" fmla="*/ 0 w 4778062"/>
              <a:gd name="connsiteY0" fmla="*/ 0 h 1339402"/>
              <a:gd name="connsiteX1" fmla="*/ 4778062 w 4778062"/>
              <a:gd name="connsiteY1" fmla="*/ 0 h 1339402"/>
              <a:gd name="connsiteX2" fmla="*/ 4778062 w 4778062"/>
              <a:gd name="connsiteY2" fmla="*/ 1339402 h 1339402"/>
              <a:gd name="connsiteX3" fmla="*/ 0 w 4778062"/>
              <a:gd name="connsiteY3" fmla="*/ 1339402 h 1339402"/>
              <a:gd name="connsiteX4" fmla="*/ 0 w 4778062"/>
              <a:gd name="connsiteY4" fmla="*/ 0 h 1339402"/>
              <a:gd name="connsiteX0" fmla="*/ 0 w 4778062"/>
              <a:gd name="connsiteY0" fmla="*/ 0 h 1339402"/>
              <a:gd name="connsiteX1" fmla="*/ 4778062 w 4778062"/>
              <a:gd name="connsiteY1" fmla="*/ 0 h 1339402"/>
              <a:gd name="connsiteX2" fmla="*/ 3812146 w 4778062"/>
              <a:gd name="connsiteY2" fmla="*/ 1339402 h 1339402"/>
              <a:gd name="connsiteX3" fmla="*/ 0 w 4778062"/>
              <a:gd name="connsiteY3" fmla="*/ 1339402 h 1339402"/>
              <a:gd name="connsiteX4" fmla="*/ 0 w 4778062"/>
              <a:gd name="connsiteY4" fmla="*/ 0 h 1339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78062" h="1339402">
                <a:moveTo>
                  <a:pt x="0" y="0"/>
                </a:moveTo>
                <a:lnTo>
                  <a:pt x="4778062" y="0"/>
                </a:lnTo>
                <a:lnTo>
                  <a:pt x="3812146" y="1339402"/>
                </a:lnTo>
                <a:lnTo>
                  <a:pt x="0" y="1339402"/>
                </a:lnTo>
                <a:lnTo>
                  <a:pt x="0" y="0"/>
                </a:lnTo>
                <a:close/>
              </a:path>
            </a:pathLst>
          </a:custGeom>
          <a:solidFill>
            <a:srgbClr val="0DD5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rgbClr val="3EE70D"/>
              </a:solidFill>
            </a:endParaRPr>
          </a:p>
        </p:txBody>
      </p:sp>
      <p:sp>
        <p:nvSpPr>
          <p:cNvPr id="4" name="TextBox 12">
            <a:extLst>
              <a:ext uri="{FF2B5EF4-FFF2-40B4-BE49-F238E27FC236}">
                <a16:creationId xmlns:a16="http://schemas.microsoft.com/office/drawing/2014/main" id="{C5299AAE-51BD-E752-FC78-C161893C82C2}"/>
              </a:ext>
            </a:extLst>
          </p:cNvPr>
          <p:cNvSpPr txBox="1"/>
          <p:nvPr/>
        </p:nvSpPr>
        <p:spPr>
          <a:xfrm>
            <a:off x="4232844" y="2497086"/>
            <a:ext cx="7001398" cy="2215991"/>
          </a:xfrm>
          <a:prstGeom prst="rect">
            <a:avLst/>
          </a:prstGeom>
          <a:noFill/>
        </p:spPr>
        <p:txBody>
          <a:bodyPr wrap="square" rtlCol="0">
            <a:spAutoFit/>
          </a:bodyPr>
          <a:lstStyle/>
          <a:p>
            <a:pPr algn="ctr"/>
            <a:r>
              <a:rPr lang="en-US" sz="13800" b="1" dirty="0">
                <a:solidFill>
                  <a:schemeClr val="bg1"/>
                </a:solidFill>
                <a:latin typeface="Open Sans" panose="020B0606030504020204" pitchFamily="34" charset="0"/>
                <a:ea typeface="Open Sans" panose="020B0606030504020204" pitchFamily="34" charset="0"/>
                <a:cs typeface="Open Sans" panose="020B0606030504020204" pitchFamily="34" charset="0"/>
              </a:rPr>
              <a:t>2000s</a:t>
            </a:r>
          </a:p>
        </p:txBody>
      </p:sp>
      <p:sp>
        <p:nvSpPr>
          <p:cNvPr id="5" name="Rectangle 2">
            <a:extLst>
              <a:ext uri="{FF2B5EF4-FFF2-40B4-BE49-F238E27FC236}">
                <a16:creationId xmlns:a16="http://schemas.microsoft.com/office/drawing/2014/main" id="{6858DBBA-AEDA-3C70-262A-ED3870E50F1B}"/>
              </a:ext>
            </a:extLst>
          </p:cNvPr>
          <p:cNvSpPr/>
          <p:nvPr/>
        </p:nvSpPr>
        <p:spPr>
          <a:xfrm>
            <a:off x="2926900" y="3605082"/>
            <a:ext cx="853911" cy="605386"/>
          </a:xfrm>
          <a:custGeom>
            <a:avLst/>
            <a:gdLst>
              <a:gd name="connsiteX0" fmla="*/ 0 w 4778062"/>
              <a:gd name="connsiteY0" fmla="*/ 0 h 1339402"/>
              <a:gd name="connsiteX1" fmla="*/ 4778062 w 4778062"/>
              <a:gd name="connsiteY1" fmla="*/ 0 h 1339402"/>
              <a:gd name="connsiteX2" fmla="*/ 4778062 w 4778062"/>
              <a:gd name="connsiteY2" fmla="*/ 1339402 h 1339402"/>
              <a:gd name="connsiteX3" fmla="*/ 0 w 4778062"/>
              <a:gd name="connsiteY3" fmla="*/ 1339402 h 1339402"/>
              <a:gd name="connsiteX4" fmla="*/ 0 w 4778062"/>
              <a:gd name="connsiteY4" fmla="*/ 0 h 1339402"/>
              <a:gd name="connsiteX0" fmla="*/ 0 w 4778062"/>
              <a:gd name="connsiteY0" fmla="*/ 0 h 1339402"/>
              <a:gd name="connsiteX1" fmla="*/ 4778062 w 4778062"/>
              <a:gd name="connsiteY1" fmla="*/ 0 h 1339402"/>
              <a:gd name="connsiteX2" fmla="*/ 3812146 w 4778062"/>
              <a:gd name="connsiteY2" fmla="*/ 1339402 h 1339402"/>
              <a:gd name="connsiteX3" fmla="*/ 0 w 4778062"/>
              <a:gd name="connsiteY3" fmla="*/ 1339402 h 1339402"/>
              <a:gd name="connsiteX4" fmla="*/ 0 w 4778062"/>
              <a:gd name="connsiteY4" fmla="*/ 0 h 1339402"/>
              <a:gd name="connsiteX0" fmla="*/ 1122874 w 4778062"/>
              <a:gd name="connsiteY0" fmla="*/ 0 h 1339402"/>
              <a:gd name="connsiteX1" fmla="*/ 4778062 w 4778062"/>
              <a:gd name="connsiteY1" fmla="*/ 0 h 1339402"/>
              <a:gd name="connsiteX2" fmla="*/ 3812146 w 4778062"/>
              <a:gd name="connsiteY2" fmla="*/ 1339402 h 1339402"/>
              <a:gd name="connsiteX3" fmla="*/ 0 w 4778062"/>
              <a:gd name="connsiteY3" fmla="*/ 1339402 h 1339402"/>
              <a:gd name="connsiteX4" fmla="*/ 1122874 w 4778062"/>
              <a:gd name="connsiteY4" fmla="*/ 0 h 1339402"/>
              <a:gd name="connsiteX0" fmla="*/ 4096119 w 4778062"/>
              <a:gd name="connsiteY0" fmla="*/ 0 h 1359696"/>
              <a:gd name="connsiteX1" fmla="*/ 4778062 w 4778062"/>
              <a:gd name="connsiteY1" fmla="*/ 20294 h 1359696"/>
              <a:gd name="connsiteX2" fmla="*/ 3812146 w 4778062"/>
              <a:gd name="connsiteY2" fmla="*/ 1359696 h 1359696"/>
              <a:gd name="connsiteX3" fmla="*/ 0 w 4778062"/>
              <a:gd name="connsiteY3" fmla="*/ 1359696 h 1359696"/>
              <a:gd name="connsiteX4" fmla="*/ 4096119 w 4778062"/>
              <a:gd name="connsiteY4" fmla="*/ 0 h 1359696"/>
              <a:gd name="connsiteX0" fmla="*/ 1138689 w 1820632"/>
              <a:gd name="connsiteY0" fmla="*/ 0 h 1359696"/>
              <a:gd name="connsiteX1" fmla="*/ 1820632 w 1820632"/>
              <a:gd name="connsiteY1" fmla="*/ 20294 h 1359696"/>
              <a:gd name="connsiteX2" fmla="*/ 854716 w 1820632"/>
              <a:gd name="connsiteY2" fmla="*/ 1359696 h 1359696"/>
              <a:gd name="connsiteX3" fmla="*/ 0 w 1820632"/>
              <a:gd name="connsiteY3" fmla="*/ 1359696 h 1359696"/>
              <a:gd name="connsiteX4" fmla="*/ 1138689 w 1820632"/>
              <a:gd name="connsiteY4" fmla="*/ 0 h 1359696"/>
              <a:gd name="connsiteX0" fmla="*/ 1107060 w 1789003"/>
              <a:gd name="connsiteY0" fmla="*/ 0 h 1359696"/>
              <a:gd name="connsiteX1" fmla="*/ 1789003 w 1789003"/>
              <a:gd name="connsiteY1" fmla="*/ 20294 h 1359696"/>
              <a:gd name="connsiteX2" fmla="*/ 823087 w 1789003"/>
              <a:gd name="connsiteY2" fmla="*/ 1359696 h 1359696"/>
              <a:gd name="connsiteX3" fmla="*/ 0 w 1789003"/>
              <a:gd name="connsiteY3" fmla="*/ 1359696 h 1359696"/>
              <a:gd name="connsiteX4" fmla="*/ 1107060 w 1789003"/>
              <a:gd name="connsiteY4" fmla="*/ 0 h 1359696"/>
              <a:gd name="connsiteX0" fmla="*/ 869833 w 1551776"/>
              <a:gd name="connsiteY0" fmla="*/ 0 h 1400284"/>
              <a:gd name="connsiteX1" fmla="*/ 1551776 w 1551776"/>
              <a:gd name="connsiteY1" fmla="*/ 20294 h 1400284"/>
              <a:gd name="connsiteX2" fmla="*/ 585860 w 1551776"/>
              <a:gd name="connsiteY2" fmla="*/ 1359696 h 1400284"/>
              <a:gd name="connsiteX3" fmla="*/ 0 w 1551776"/>
              <a:gd name="connsiteY3" fmla="*/ 1400284 h 1400284"/>
              <a:gd name="connsiteX4" fmla="*/ 869833 w 1551776"/>
              <a:gd name="connsiteY4" fmla="*/ 0 h 1400284"/>
              <a:gd name="connsiteX0" fmla="*/ 964724 w 1551776"/>
              <a:gd name="connsiteY0" fmla="*/ 0 h 1400284"/>
              <a:gd name="connsiteX1" fmla="*/ 1551776 w 1551776"/>
              <a:gd name="connsiteY1" fmla="*/ 20294 h 1400284"/>
              <a:gd name="connsiteX2" fmla="*/ 585860 w 1551776"/>
              <a:gd name="connsiteY2" fmla="*/ 1359696 h 1400284"/>
              <a:gd name="connsiteX3" fmla="*/ 0 w 1551776"/>
              <a:gd name="connsiteY3" fmla="*/ 1400284 h 1400284"/>
              <a:gd name="connsiteX4" fmla="*/ 964724 w 1551776"/>
              <a:gd name="connsiteY4" fmla="*/ 0 h 1400284"/>
              <a:gd name="connsiteX0" fmla="*/ 964724 w 1472701"/>
              <a:gd name="connsiteY0" fmla="*/ 0 h 1400284"/>
              <a:gd name="connsiteX1" fmla="*/ 1472701 w 1472701"/>
              <a:gd name="connsiteY1" fmla="*/ 20294 h 1400284"/>
              <a:gd name="connsiteX2" fmla="*/ 585860 w 1472701"/>
              <a:gd name="connsiteY2" fmla="*/ 1359696 h 1400284"/>
              <a:gd name="connsiteX3" fmla="*/ 0 w 1472701"/>
              <a:gd name="connsiteY3" fmla="*/ 1400284 h 1400284"/>
              <a:gd name="connsiteX4" fmla="*/ 964724 w 1472701"/>
              <a:gd name="connsiteY4" fmla="*/ 0 h 1400284"/>
              <a:gd name="connsiteX0" fmla="*/ 964724 w 1472701"/>
              <a:gd name="connsiteY0" fmla="*/ 0 h 1400284"/>
              <a:gd name="connsiteX1" fmla="*/ 1472701 w 1472701"/>
              <a:gd name="connsiteY1" fmla="*/ 20294 h 1400284"/>
              <a:gd name="connsiteX2" fmla="*/ 601675 w 1472701"/>
              <a:gd name="connsiteY2" fmla="*/ 1379990 h 1400284"/>
              <a:gd name="connsiteX3" fmla="*/ 0 w 1472701"/>
              <a:gd name="connsiteY3" fmla="*/ 1400284 h 1400284"/>
              <a:gd name="connsiteX4" fmla="*/ 964724 w 1472701"/>
              <a:gd name="connsiteY4" fmla="*/ 0 h 1400284"/>
              <a:gd name="connsiteX0" fmla="*/ 964724 w 1520146"/>
              <a:gd name="connsiteY0" fmla="*/ 20293 h 1420577"/>
              <a:gd name="connsiteX1" fmla="*/ 1520146 w 1520146"/>
              <a:gd name="connsiteY1" fmla="*/ 0 h 1420577"/>
              <a:gd name="connsiteX2" fmla="*/ 601675 w 1520146"/>
              <a:gd name="connsiteY2" fmla="*/ 1400283 h 1420577"/>
              <a:gd name="connsiteX3" fmla="*/ 0 w 1520146"/>
              <a:gd name="connsiteY3" fmla="*/ 1420577 h 1420577"/>
              <a:gd name="connsiteX4" fmla="*/ 964724 w 1520146"/>
              <a:gd name="connsiteY4" fmla="*/ 20293 h 1420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146" h="1420577">
                <a:moveTo>
                  <a:pt x="964724" y="20293"/>
                </a:moveTo>
                <a:lnTo>
                  <a:pt x="1520146" y="0"/>
                </a:lnTo>
                <a:lnTo>
                  <a:pt x="601675" y="1400283"/>
                </a:lnTo>
                <a:lnTo>
                  <a:pt x="0" y="1420577"/>
                </a:lnTo>
                <a:lnTo>
                  <a:pt x="964724" y="20293"/>
                </a:lnTo>
                <a:close/>
              </a:path>
            </a:pathLst>
          </a:custGeom>
          <a:solidFill>
            <a:srgbClr val="0DD5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rgbClr val="3EE70D"/>
              </a:solidFill>
            </a:endParaRPr>
          </a:p>
        </p:txBody>
      </p:sp>
    </p:spTree>
    <p:extLst>
      <p:ext uri="{BB962C8B-B14F-4D97-AF65-F5344CB8AC3E}">
        <p14:creationId xmlns:p14="http://schemas.microsoft.com/office/powerpoint/2010/main" val="5763120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ZoneTexte 7">
            <a:extLst>
              <a:ext uri="{FF2B5EF4-FFF2-40B4-BE49-F238E27FC236}">
                <a16:creationId xmlns:a16="http://schemas.microsoft.com/office/drawing/2014/main" id="{41F6D788-0E0E-459B-9441-2904E383F2EF}"/>
              </a:ext>
            </a:extLst>
          </p:cNvPr>
          <p:cNvSpPr txBox="1"/>
          <p:nvPr/>
        </p:nvSpPr>
        <p:spPr>
          <a:xfrm>
            <a:off x="2137637" y="1192961"/>
            <a:ext cx="4989550" cy="4668888"/>
          </a:xfrm>
          <a:prstGeom prst="rect">
            <a:avLst/>
          </a:prstGeom>
          <a:noFill/>
        </p:spPr>
        <p:txBody>
          <a:bodyPr wrap="square" rtlCol="0">
            <a:noAutofit/>
          </a:bodyPr>
          <a:lstStyle/>
          <a:p>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Jails</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permet de partitionner un système FreeBSD en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sous-systèmes indépendants</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a:t>
            </a:r>
          </a:p>
          <a:p>
            <a:b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b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Pour ce faire, il permet d’isoler des processus dans des environnements séparés, des « </a:t>
            </a:r>
            <a:r>
              <a:rPr lang="fr-FR" sz="1600" dirty="0" err="1">
                <a:solidFill>
                  <a:srgbClr val="F88224"/>
                </a:solidFill>
                <a:latin typeface="Open Sans" panose="020B0606030504020204" pitchFamily="34" charset="0"/>
                <a:ea typeface="Open Sans" panose="020B0606030504020204" pitchFamily="34" charset="0"/>
                <a:cs typeface="Open Sans" panose="020B0606030504020204" pitchFamily="34" charset="0"/>
              </a:rPr>
              <a:t>jails</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 .</a:t>
            </a:r>
          </a:p>
          <a:p>
            <a:endPar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Chaque </a:t>
            </a:r>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jail</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dispose de : </a:t>
            </a:r>
          </a:p>
          <a:p>
            <a:pPr marL="285750" indent="-285750">
              <a:buFont typeface="Arial" panose="020B0604020202020204" pitchFamily="34" charset="0"/>
              <a:buChar char="•"/>
            </a:pP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son propre système de fichiers</a:t>
            </a:r>
          </a:p>
          <a:p>
            <a:pPr marL="285750" indent="-285750">
              <a:buFont typeface="Arial" panose="020B0604020202020204" pitchFamily="34" charset="0"/>
              <a:buChar char="•"/>
            </a:pP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ses propres utilisateurs et groupes</a:t>
            </a:r>
          </a:p>
          <a:p>
            <a:pPr marL="285750" indent="-285750">
              <a:buFont typeface="Arial" panose="020B0604020202020204" pitchFamily="34" charset="0"/>
              <a:buChar char="•"/>
            </a:pP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son propre réseau (et donc sa propre IP)</a:t>
            </a:r>
          </a:p>
          <a:p>
            <a:pPr marL="285750" indent="-285750">
              <a:buFont typeface="Arial" panose="020B0604020202020204" pitchFamily="34" charset="0"/>
              <a:buChar char="•"/>
            </a:pPr>
            <a:endPar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 </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Les </a:t>
            </a:r>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Jails</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peuvent être utilisées créer des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environnements d'exécution</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spécifiques pour des applications.</a:t>
            </a:r>
          </a:p>
        </p:txBody>
      </p:sp>
      <p:sp>
        <p:nvSpPr>
          <p:cNvPr id="15" name="ZoneTexte 16">
            <a:extLst>
              <a:ext uri="{FF2B5EF4-FFF2-40B4-BE49-F238E27FC236}">
                <a16:creationId xmlns:a16="http://schemas.microsoft.com/office/drawing/2014/main" id="{AF140616-267E-C9BE-E1FB-9E088EC2B08E}"/>
              </a:ext>
            </a:extLst>
          </p:cNvPr>
          <p:cNvSpPr txBox="1"/>
          <p:nvPr/>
        </p:nvSpPr>
        <p:spPr>
          <a:xfrm>
            <a:off x="2137637" y="310244"/>
            <a:ext cx="9670552" cy="477054"/>
          </a:xfrm>
          <a:prstGeom prst="rect">
            <a:avLst/>
          </a:prstGeom>
          <a:noFill/>
        </p:spPr>
        <p:txBody>
          <a:bodyPr wrap="square" rtlCol="0">
            <a:spAutoFit/>
          </a:bodyPr>
          <a:lstStyle/>
          <a:p>
            <a:r>
              <a:rPr lang="fr-FR" sz="2500" b="1" dirty="0">
                <a:solidFill>
                  <a:srgbClr val="F88224"/>
                </a:solidFill>
                <a:latin typeface="Open Sans" panose="020B0606030504020204" pitchFamily="34" charset="0"/>
                <a:ea typeface="Open Sans" panose="020B0606030504020204" pitchFamily="34" charset="0"/>
                <a:cs typeface="Open Sans" panose="020B0606030504020204" pitchFamily="34" charset="0"/>
              </a:rPr>
              <a:t>2000</a:t>
            </a:r>
            <a:r>
              <a:rPr lang="fr-FR" sz="2500" b="1" dirty="0">
                <a:solidFill>
                  <a:srgbClr val="0DD5E0"/>
                </a:solidFill>
                <a:latin typeface="Open Sans" panose="020B0606030504020204" pitchFamily="34" charset="0"/>
                <a:ea typeface="Open Sans" panose="020B0606030504020204" pitchFamily="34" charset="0"/>
                <a:cs typeface="Open Sans" panose="020B0606030504020204" pitchFamily="34" charset="0"/>
              </a:rPr>
              <a:t> : FreeBSD </a:t>
            </a:r>
            <a:r>
              <a:rPr lang="fr-FR" sz="2500" b="1" dirty="0" err="1">
                <a:solidFill>
                  <a:srgbClr val="0DD5E0"/>
                </a:solidFill>
                <a:latin typeface="Open Sans" panose="020B0606030504020204" pitchFamily="34" charset="0"/>
                <a:ea typeface="Open Sans" panose="020B0606030504020204" pitchFamily="34" charset="0"/>
                <a:cs typeface="Open Sans" panose="020B0606030504020204" pitchFamily="34" charset="0"/>
              </a:rPr>
              <a:t>Jails</a:t>
            </a:r>
            <a:endParaRPr lang="fr-FR" sz="2500" b="1" dirty="0">
              <a:solidFill>
                <a:srgbClr val="0DD5E0"/>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7" name="Picture 6" descr="Diagram&#10;&#10;Description automatically generated">
            <a:extLst>
              <a:ext uri="{FF2B5EF4-FFF2-40B4-BE49-F238E27FC236}">
                <a16:creationId xmlns:a16="http://schemas.microsoft.com/office/drawing/2014/main" id="{4591322E-2F96-E662-A457-F2D01258CE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99410" y="1192961"/>
            <a:ext cx="4284590" cy="3563352"/>
          </a:xfrm>
          <a:prstGeom prst="rect">
            <a:avLst/>
          </a:prstGeom>
        </p:spPr>
      </p:pic>
    </p:spTree>
    <p:extLst>
      <p:ext uri="{BB962C8B-B14F-4D97-AF65-F5344CB8AC3E}">
        <p14:creationId xmlns:p14="http://schemas.microsoft.com/office/powerpoint/2010/main" val="21035229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ZoneTexte 7">
            <a:extLst>
              <a:ext uri="{FF2B5EF4-FFF2-40B4-BE49-F238E27FC236}">
                <a16:creationId xmlns:a16="http://schemas.microsoft.com/office/drawing/2014/main" id="{41F6D788-0E0E-459B-9441-2904E383F2EF}"/>
              </a:ext>
            </a:extLst>
          </p:cNvPr>
          <p:cNvSpPr txBox="1"/>
          <p:nvPr/>
        </p:nvSpPr>
        <p:spPr>
          <a:xfrm>
            <a:off x="2137637" y="1192961"/>
            <a:ext cx="4989550" cy="4851378"/>
          </a:xfrm>
          <a:prstGeom prst="rect">
            <a:avLst/>
          </a:prstGeom>
          <a:noFill/>
        </p:spPr>
        <p:txBody>
          <a:bodyPr wrap="square" rtlCol="0">
            <a:noAutofit/>
          </a:bodyPr>
          <a:lstStyle/>
          <a:p>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Comme FreeBSD </a:t>
            </a:r>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Jails</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Linux </a:t>
            </a:r>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VServer</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est un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mécanisme de « prison »</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a:t>
            </a:r>
          </a:p>
          <a:p>
            <a:b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b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Il permet de partitionner des ressources (systèmes de fichiers, adresses réseau, mémoire) au sein de l’OS, via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l’ajout de capacités de virtualisation de l’OS au noyau Linux</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a:t>
            </a:r>
            <a:b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b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 </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Il s’agit d’une virtualisation « légère », permettant de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partager le noyau de l’OS </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entre les différents conteneurs (nommés « Virtual </a:t>
            </a:r>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Private</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Servers »), plutôt que de créer un noyau séparé pour chaque conteneur.</a:t>
            </a:r>
          </a:p>
          <a:p>
            <a:endPar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endPar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Son principal inconvénient était qu’il imposait de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patcher le noyau Linux</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a:t>
            </a:r>
          </a:p>
        </p:txBody>
      </p:sp>
      <p:sp>
        <p:nvSpPr>
          <p:cNvPr id="15" name="ZoneTexte 16">
            <a:extLst>
              <a:ext uri="{FF2B5EF4-FFF2-40B4-BE49-F238E27FC236}">
                <a16:creationId xmlns:a16="http://schemas.microsoft.com/office/drawing/2014/main" id="{AF140616-267E-C9BE-E1FB-9E088EC2B08E}"/>
              </a:ext>
            </a:extLst>
          </p:cNvPr>
          <p:cNvSpPr txBox="1"/>
          <p:nvPr/>
        </p:nvSpPr>
        <p:spPr>
          <a:xfrm>
            <a:off x="2137637" y="310244"/>
            <a:ext cx="9670552" cy="477054"/>
          </a:xfrm>
          <a:prstGeom prst="rect">
            <a:avLst/>
          </a:prstGeom>
          <a:noFill/>
        </p:spPr>
        <p:txBody>
          <a:bodyPr wrap="square" rtlCol="0">
            <a:spAutoFit/>
          </a:bodyPr>
          <a:lstStyle/>
          <a:p>
            <a:r>
              <a:rPr lang="fr-FR" sz="2500" b="1" dirty="0">
                <a:solidFill>
                  <a:srgbClr val="F88224"/>
                </a:solidFill>
                <a:latin typeface="Open Sans" panose="020B0606030504020204" pitchFamily="34" charset="0"/>
                <a:ea typeface="Open Sans" panose="020B0606030504020204" pitchFamily="34" charset="0"/>
                <a:cs typeface="Open Sans" panose="020B0606030504020204" pitchFamily="34" charset="0"/>
              </a:rPr>
              <a:t>2001</a:t>
            </a:r>
            <a:r>
              <a:rPr lang="fr-FR" sz="2500" b="1" dirty="0">
                <a:solidFill>
                  <a:srgbClr val="0DD5E0"/>
                </a:solidFill>
                <a:latin typeface="Open Sans" panose="020B0606030504020204" pitchFamily="34" charset="0"/>
                <a:ea typeface="Open Sans" panose="020B0606030504020204" pitchFamily="34" charset="0"/>
                <a:cs typeface="Open Sans" panose="020B0606030504020204" pitchFamily="34" charset="0"/>
              </a:rPr>
              <a:t> : Linux </a:t>
            </a:r>
            <a:r>
              <a:rPr lang="fr-FR" sz="2500" b="1" dirty="0" err="1">
                <a:solidFill>
                  <a:srgbClr val="0DD5E0"/>
                </a:solidFill>
                <a:latin typeface="Open Sans" panose="020B0606030504020204" pitchFamily="34" charset="0"/>
                <a:ea typeface="Open Sans" panose="020B0606030504020204" pitchFamily="34" charset="0"/>
                <a:cs typeface="Open Sans" panose="020B0606030504020204" pitchFamily="34" charset="0"/>
              </a:rPr>
              <a:t>VServer</a:t>
            </a:r>
            <a:endParaRPr lang="fr-FR" sz="2500" b="1" dirty="0">
              <a:solidFill>
                <a:srgbClr val="0DD5E0"/>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3" name="Picture 2" descr="A picture containing text, clipart&#10;&#10;Description automatically generated">
            <a:extLst>
              <a:ext uri="{FF2B5EF4-FFF2-40B4-BE49-F238E27FC236}">
                <a16:creationId xmlns:a16="http://schemas.microsoft.com/office/drawing/2014/main" id="{55BE0C98-6EDF-A1D4-B01F-F9A8CBF550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72430" y="807737"/>
            <a:ext cx="2189692" cy="770447"/>
          </a:xfrm>
          <a:prstGeom prst="rect">
            <a:avLst/>
          </a:prstGeom>
        </p:spPr>
      </p:pic>
      <p:pic>
        <p:nvPicPr>
          <p:cNvPr id="5" name="Picture 4" descr="Diagram&#10;&#10;Description automatically generated">
            <a:extLst>
              <a:ext uri="{FF2B5EF4-FFF2-40B4-BE49-F238E27FC236}">
                <a16:creationId xmlns:a16="http://schemas.microsoft.com/office/drawing/2014/main" id="{3B45F1AA-62ED-C6D6-CAFA-A78A1ABB9FC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72430" y="2073447"/>
            <a:ext cx="4101990" cy="2813965"/>
          </a:xfrm>
          <a:prstGeom prst="rect">
            <a:avLst/>
          </a:prstGeom>
        </p:spPr>
      </p:pic>
      <p:sp>
        <p:nvSpPr>
          <p:cNvPr id="6" name="ZoneTexte 7">
            <a:extLst>
              <a:ext uri="{FF2B5EF4-FFF2-40B4-BE49-F238E27FC236}">
                <a16:creationId xmlns:a16="http://schemas.microsoft.com/office/drawing/2014/main" id="{91A56DB4-BF98-917C-14AF-6E4643AADF42}"/>
              </a:ext>
            </a:extLst>
          </p:cNvPr>
          <p:cNvSpPr txBox="1"/>
          <p:nvPr/>
        </p:nvSpPr>
        <p:spPr>
          <a:xfrm>
            <a:off x="7572429" y="4994672"/>
            <a:ext cx="4101991" cy="867177"/>
          </a:xfrm>
          <a:prstGeom prst="rect">
            <a:avLst/>
          </a:prstGeom>
          <a:noFill/>
        </p:spPr>
        <p:txBody>
          <a:bodyPr wrap="square" rtlCol="0">
            <a:noAutofit/>
          </a:bodyPr>
          <a:lstStyle/>
          <a:p>
            <a:pPr algn="ctr"/>
            <a:r>
              <a:rPr lang="en-US" sz="10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VServer</a:t>
            </a:r>
            <a:r>
              <a:rPr lang="en-US" sz="1000" dirty="0">
                <a:solidFill>
                  <a:schemeClr val="bg1"/>
                </a:solidFill>
                <a:latin typeface="Open Sans" panose="020B0606030504020204" pitchFamily="34" charset="0"/>
                <a:ea typeface="Open Sans" panose="020B0606030504020204" pitchFamily="34" charset="0"/>
                <a:cs typeface="Open Sans" panose="020B0606030504020204" pitchFamily="34" charset="0"/>
              </a:rPr>
              <a:t> Control Daemon Architecture</a:t>
            </a:r>
          </a:p>
        </p:txBody>
      </p:sp>
      <p:grpSp>
        <p:nvGrpSpPr>
          <p:cNvPr id="22" name="Group 21">
            <a:extLst>
              <a:ext uri="{FF2B5EF4-FFF2-40B4-BE49-F238E27FC236}">
                <a16:creationId xmlns:a16="http://schemas.microsoft.com/office/drawing/2014/main" id="{AF20DA51-BC25-03C0-9DF8-2845566B0D94}"/>
              </a:ext>
            </a:extLst>
          </p:cNvPr>
          <p:cNvGrpSpPr/>
          <p:nvPr/>
        </p:nvGrpSpPr>
        <p:grpSpPr>
          <a:xfrm rot="20473407">
            <a:off x="888206" y="3313425"/>
            <a:ext cx="1257763" cy="556932"/>
            <a:chOff x="2043236" y="5583383"/>
            <a:chExt cx="1257763" cy="556932"/>
          </a:xfrm>
        </p:grpSpPr>
        <p:sp>
          <p:nvSpPr>
            <p:cNvPr id="18" name="Rectangle: Rounded Corners 17">
              <a:extLst>
                <a:ext uri="{FF2B5EF4-FFF2-40B4-BE49-F238E27FC236}">
                  <a16:creationId xmlns:a16="http://schemas.microsoft.com/office/drawing/2014/main" id="{1B81EEC4-F8DF-3C70-17DD-0022F381CE52}"/>
                </a:ext>
              </a:extLst>
            </p:cNvPr>
            <p:cNvSpPr/>
            <p:nvPr/>
          </p:nvSpPr>
          <p:spPr>
            <a:xfrm>
              <a:off x="2043236" y="5583383"/>
              <a:ext cx="1197269" cy="556932"/>
            </a:xfrm>
            <a:prstGeom prst="roundRect">
              <a:avLst/>
            </a:prstGeom>
            <a:solidFill>
              <a:srgbClr val="262626"/>
            </a:solidFill>
            <a:ln w="28575">
              <a:solidFill>
                <a:srgbClr val="0DD5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ZoneTexte 23">
              <a:extLst>
                <a:ext uri="{FF2B5EF4-FFF2-40B4-BE49-F238E27FC236}">
                  <a16:creationId xmlns:a16="http://schemas.microsoft.com/office/drawing/2014/main" id="{E4B43327-73FB-7F95-C4C0-B7D15E30D43D}"/>
                </a:ext>
              </a:extLst>
            </p:cNvPr>
            <p:cNvSpPr txBox="1"/>
            <p:nvPr/>
          </p:nvSpPr>
          <p:spPr>
            <a:xfrm>
              <a:off x="2407002" y="5666986"/>
              <a:ext cx="893997" cy="400110"/>
            </a:xfrm>
            <a:prstGeom prst="rect">
              <a:avLst/>
            </a:prstGeom>
            <a:noFill/>
          </p:spPr>
          <p:txBody>
            <a:bodyPr wrap="square" rtlCol="0">
              <a:spAutoFit/>
            </a:bodyPr>
            <a:lstStyle/>
            <a:p>
              <a:r>
                <a:rPr lang="fr-FR" sz="1000" b="1" dirty="0">
                  <a:solidFill>
                    <a:schemeClr val="bg1"/>
                  </a:solidFill>
                  <a:latin typeface="Open Sans" panose="020B0606030504020204" pitchFamily="34" charset="0"/>
                  <a:ea typeface="Open Sans" panose="020B0606030504020204" pitchFamily="34" charset="0"/>
                  <a:cs typeface="Open Sans" panose="020B0606030504020204" pitchFamily="34" charset="0"/>
                </a:rPr>
                <a:t>1ere fois </a:t>
              </a:r>
            </a:p>
            <a:p>
              <a:r>
                <a:rPr lang="fr-FR" sz="1000" b="1" dirty="0">
                  <a:solidFill>
                    <a:schemeClr val="bg1"/>
                  </a:solidFill>
                  <a:latin typeface="Open Sans" panose="020B0606030504020204" pitchFamily="34" charset="0"/>
                  <a:ea typeface="Open Sans" panose="020B0606030504020204" pitchFamily="34" charset="0"/>
                  <a:cs typeface="Open Sans" panose="020B0606030504020204" pitchFamily="34" charset="0"/>
                </a:rPr>
                <a:t>sur Linux !</a:t>
              </a:r>
            </a:p>
          </p:txBody>
        </p:sp>
        <p:pic>
          <p:nvPicPr>
            <p:cNvPr id="3074" name="Picture 2" descr="1st Place Medal on Microsoft Windows 11 22H2">
              <a:extLst>
                <a:ext uri="{FF2B5EF4-FFF2-40B4-BE49-F238E27FC236}">
                  <a16:creationId xmlns:a16="http://schemas.microsoft.com/office/drawing/2014/main" id="{AD83B554-4FA1-D515-EF85-07F9E5C720A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12368" y="5717110"/>
              <a:ext cx="299861" cy="29986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1265599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ZoneTexte 7">
            <a:extLst>
              <a:ext uri="{FF2B5EF4-FFF2-40B4-BE49-F238E27FC236}">
                <a16:creationId xmlns:a16="http://schemas.microsoft.com/office/drawing/2014/main" id="{41F6D788-0E0E-459B-9441-2904E383F2EF}"/>
              </a:ext>
            </a:extLst>
          </p:cNvPr>
          <p:cNvSpPr txBox="1"/>
          <p:nvPr/>
        </p:nvSpPr>
        <p:spPr>
          <a:xfrm>
            <a:off x="2137637" y="1192961"/>
            <a:ext cx="4989550" cy="4668888"/>
          </a:xfrm>
          <a:prstGeom prst="rect">
            <a:avLst/>
          </a:prstGeom>
          <a:noFill/>
        </p:spPr>
        <p:txBody>
          <a:bodyPr wrap="square" rtlCol="0">
            <a:noAutofit/>
          </a:bodyPr>
          <a:lstStyle/>
          <a:p>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Comme FreeBSD </a:t>
            </a:r>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Jails</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Linux </a:t>
            </a:r>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VServer</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est un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mécanisme de « prison »</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a:t>
            </a:r>
          </a:p>
          <a:p>
            <a:b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b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Il permet de partitionner des ressources (systèmes de fichiers, adresses réseau, mémoire) au sein de l’OS, via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l’ajout de capacités de virtualisation de l’OS au noyau Linux</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a:t>
            </a:r>
            <a:b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b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 </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Il s’agit d’une virtualisation « légère », permettant de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partager le noyau de l’OS </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entre les différents conteneurs (nommés « Virtual </a:t>
            </a:r>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Private</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Servers »), plutôt que de créer un noyau séparé pour chaque conteneur.</a:t>
            </a:r>
          </a:p>
          <a:p>
            <a:endPar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Son principal inconvénient était qu’il imposait de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patcher le noyau Linux</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a:t>
            </a:r>
          </a:p>
        </p:txBody>
      </p:sp>
      <p:sp>
        <p:nvSpPr>
          <p:cNvPr id="15" name="ZoneTexte 16">
            <a:extLst>
              <a:ext uri="{FF2B5EF4-FFF2-40B4-BE49-F238E27FC236}">
                <a16:creationId xmlns:a16="http://schemas.microsoft.com/office/drawing/2014/main" id="{AF140616-267E-C9BE-E1FB-9E088EC2B08E}"/>
              </a:ext>
            </a:extLst>
          </p:cNvPr>
          <p:cNvSpPr txBox="1"/>
          <p:nvPr/>
        </p:nvSpPr>
        <p:spPr>
          <a:xfrm>
            <a:off x="2137637" y="310244"/>
            <a:ext cx="9670552" cy="477054"/>
          </a:xfrm>
          <a:prstGeom prst="rect">
            <a:avLst/>
          </a:prstGeom>
          <a:noFill/>
        </p:spPr>
        <p:txBody>
          <a:bodyPr wrap="square" rtlCol="0">
            <a:spAutoFit/>
          </a:bodyPr>
          <a:lstStyle/>
          <a:p>
            <a:r>
              <a:rPr lang="fr-FR" sz="2500" b="1" dirty="0">
                <a:solidFill>
                  <a:srgbClr val="F88224"/>
                </a:solidFill>
                <a:latin typeface="Open Sans" panose="020B0606030504020204" pitchFamily="34" charset="0"/>
                <a:ea typeface="Open Sans" panose="020B0606030504020204" pitchFamily="34" charset="0"/>
                <a:cs typeface="Open Sans" panose="020B0606030504020204" pitchFamily="34" charset="0"/>
              </a:rPr>
              <a:t>2001</a:t>
            </a:r>
            <a:r>
              <a:rPr lang="fr-FR" sz="2500" b="1" dirty="0">
                <a:solidFill>
                  <a:srgbClr val="0DD5E0"/>
                </a:solidFill>
                <a:latin typeface="Open Sans" panose="020B0606030504020204" pitchFamily="34" charset="0"/>
                <a:ea typeface="Open Sans" panose="020B0606030504020204" pitchFamily="34" charset="0"/>
                <a:cs typeface="Open Sans" panose="020B0606030504020204" pitchFamily="34" charset="0"/>
              </a:rPr>
              <a:t> : Linux </a:t>
            </a:r>
            <a:r>
              <a:rPr lang="fr-FR" sz="2500" b="1" dirty="0" err="1">
                <a:solidFill>
                  <a:srgbClr val="0DD5E0"/>
                </a:solidFill>
                <a:latin typeface="Open Sans" panose="020B0606030504020204" pitchFamily="34" charset="0"/>
                <a:ea typeface="Open Sans" panose="020B0606030504020204" pitchFamily="34" charset="0"/>
                <a:cs typeface="Open Sans" panose="020B0606030504020204" pitchFamily="34" charset="0"/>
              </a:rPr>
              <a:t>VServer</a:t>
            </a:r>
            <a:endParaRPr lang="fr-FR" sz="2500" b="1" dirty="0">
              <a:solidFill>
                <a:srgbClr val="0DD5E0"/>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3" name="Picture 2" descr="A picture containing text, clipart&#10;&#10;Description automatically generated">
            <a:extLst>
              <a:ext uri="{FF2B5EF4-FFF2-40B4-BE49-F238E27FC236}">
                <a16:creationId xmlns:a16="http://schemas.microsoft.com/office/drawing/2014/main" id="{55BE0C98-6EDF-A1D4-B01F-F9A8CBF550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72430" y="807737"/>
            <a:ext cx="2189692" cy="770447"/>
          </a:xfrm>
          <a:prstGeom prst="rect">
            <a:avLst/>
          </a:prstGeom>
        </p:spPr>
      </p:pic>
      <p:pic>
        <p:nvPicPr>
          <p:cNvPr id="5" name="Picture 4" descr="Diagram&#10;&#10;Description automatically generated">
            <a:extLst>
              <a:ext uri="{FF2B5EF4-FFF2-40B4-BE49-F238E27FC236}">
                <a16:creationId xmlns:a16="http://schemas.microsoft.com/office/drawing/2014/main" id="{3B45F1AA-62ED-C6D6-CAFA-A78A1ABB9FC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72430" y="2073447"/>
            <a:ext cx="4101990" cy="2813965"/>
          </a:xfrm>
          <a:prstGeom prst="rect">
            <a:avLst/>
          </a:prstGeom>
        </p:spPr>
      </p:pic>
      <p:sp>
        <p:nvSpPr>
          <p:cNvPr id="6" name="ZoneTexte 7">
            <a:extLst>
              <a:ext uri="{FF2B5EF4-FFF2-40B4-BE49-F238E27FC236}">
                <a16:creationId xmlns:a16="http://schemas.microsoft.com/office/drawing/2014/main" id="{91A56DB4-BF98-917C-14AF-6E4643AADF42}"/>
              </a:ext>
            </a:extLst>
          </p:cNvPr>
          <p:cNvSpPr txBox="1"/>
          <p:nvPr/>
        </p:nvSpPr>
        <p:spPr>
          <a:xfrm>
            <a:off x="7572429" y="4994672"/>
            <a:ext cx="4101991" cy="867177"/>
          </a:xfrm>
          <a:prstGeom prst="rect">
            <a:avLst/>
          </a:prstGeom>
          <a:noFill/>
        </p:spPr>
        <p:txBody>
          <a:bodyPr wrap="square" rtlCol="0">
            <a:noAutofit/>
          </a:bodyPr>
          <a:lstStyle/>
          <a:p>
            <a:pPr algn="ctr"/>
            <a:r>
              <a:rPr lang="en-US" sz="10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VServer</a:t>
            </a:r>
            <a:r>
              <a:rPr lang="en-US" sz="1000" dirty="0">
                <a:solidFill>
                  <a:schemeClr val="bg1"/>
                </a:solidFill>
                <a:latin typeface="Open Sans" panose="020B0606030504020204" pitchFamily="34" charset="0"/>
                <a:ea typeface="Open Sans" panose="020B0606030504020204" pitchFamily="34" charset="0"/>
                <a:cs typeface="Open Sans" panose="020B0606030504020204" pitchFamily="34" charset="0"/>
              </a:rPr>
              <a:t> Control Daemon Architecture</a:t>
            </a:r>
          </a:p>
        </p:txBody>
      </p:sp>
      <p:grpSp>
        <p:nvGrpSpPr>
          <p:cNvPr id="16" name="Group 15">
            <a:extLst>
              <a:ext uri="{FF2B5EF4-FFF2-40B4-BE49-F238E27FC236}">
                <a16:creationId xmlns:a16="http://schemas.microsoft.com/office/drawing/2014/main" id="{0790E25C-F7A8-F087-5325-EBE1D78A7DC7}"/>
              </a:ext>
            </a:extLst>
          </p:cNvPr>
          <p:cNvGrpSpPr/>
          <p:nvPr/>
        </p:nvGrpSpPr>
        <p:grpSpPr>
          <a:xfrm rot="20373946">
            <a:off x="2385054" y="3359681"/>
            <a:ext cx="6509120" cy="1410269"/>
            <a:chOff x="618067" y="4887412"/>
            <a:chExt cx="6509120" cy="1410269"/>
          </a:xfrm>
        </p:grpSpPr>
        <p:sp>
          <p:nvSpPr>
            <p:cNvPr id="10" name="Rectangle: Rounded Corners 9">
              <a:extLst>
                <a:ext uri="{FF2B5EF4-FFF2-40B4-BE49-F238E27FC236}">
                  <a16:creationId xmlns:a16="http://schemas.microsoft.com/office/drawing/2014/main" id="{713FF2E6-CCCB-9E59-B2D4-9AD95605C6A5}"/>
                </a:ext>
              </a:extLst>
            </p:cNvPr>
            <p:cNvSpPr/>
            <p:nvPr/>
          </p:nvSpPr>
          <p:spPr>
            <a:xfrm>
              <a:off x="618067" y="4887412"/>
              <a:ext cx="6509120" cy="1410269"/>
            </a:xfrm>
            <a:prstGeom prst="roundRect">
              <a:avLst/>
            </a:prstGeom>
            <a:solidFill>
              <a:srgbClr val="262626"/>
            </a:solidFill>
            <a:ln w="63500">
              <a:solidFill>
                <a:srgbClr val="0DD5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ZoneTexte 23">
              <a:extLst>
                <a:ext uri="{FF2B5EF4-FFF2-40B4-BE49-F238E27FC236}">
                  <a16:creationId xmlns:a16="http://schemas.microsoft.com/office/drawing/2014/main" id="{74695CE4-CF3A-479F-A1FB-AEDCBD300907}"/>
                </a:ext>
              </a:extLst>
            </p:cNvPr>
            <p:cNvSpPr txBox="1"/>
            <p:nvPr/>
          </p:nvSpPr>
          <p:spPr>
            <a:xfrm>
              <a:off x="1976817" y="5046311"/>
              <a:ext cx="3791619" cy="1077218"/>
            </a:xfrm>
            <a:prstGeom prst="rect">
              <a:avLst/>
            </a:prstGeom>
            <a:noFill/>
          </p:spPr>
          <p:txBody>
            <a:bodyPr wrap="square" rtlCol="0">
              <a:spAutoFit/>
            </a:bodyPr>
            <a:lstStyle/>
            <a:p>
              <a:r>
                <a:rPr lang="fr-FR" sz="1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Linux </a:t>
              </a:r>
              <a:r>
                <a:rPr lang="fr-FR" sz="1600" b="1" dirty="0" err="1">
                  <a:solidFill>
                    <a:schemeClr val="bg1"/>
                  </a:solidFill>
                  <a:latin typeface="Open Sans" panose="020B0606030504020204" pitchFamily="34" charset="0"/>
                  <a:ea typeface="Open Sans" panose="020B0606030504020204" pitchFamily="34" charset="0"/>
                  <a:cs typeface="Open Sans" panose="020B0606030504020204" pitchFamily="34" charset="0"/>
                </a:rPr>
                <a:t>VServer</a:t>
              </a:r>
              <a:r>
                <a:rPr lang="fr-FR" sz="1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 est à ne </a:t>
              </a:r>
              <a:r>
                <a:rPr lang="fr-FR" sz="1600" b="1" dirty="0">
                  <a:solidFill>
                    <a:srgbClr val="F88224"/>
                  </a:solidFill>
                  <a:latin typeface="Open Sans" panose="020B0606030504020204" pitchFamily="34" charset="0"/>
                  <a:ea typeface="Open Sans" panose="020B0606030504020204" pitchFamily="34" charset="0"/>
                  <a:cs typeface="Open Sans" panose="020B0606030504020204" pitchFamily="34" charset="0"/>
                </a:rPr>
                <a:t>PAS</a:t>
              </a:r>
              <a:r>
                <a:rPr lang="fr-FR" sz="1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 confondre avec </a:t>
              </a:r>
              <a:r>
                <a:rPr lang="fr-FR" sz="1600" b="1" dirty="0">
                  <a:solidFill>
                    <a:srgbClr val="F88224"/>
                  </a:solidFill>
                  <a:latin typeface="Open Sans" panose="020B0606030504020204" pitchFamily="34" charset="0"/>
                  <a:ea typeface="Open Sans" panose="020B0606030504020204" pitchFamily="34" charset="0"/>
                  <a:cs typeface="Open Sans" panose="020B0606030504020204" pitchFamily="34" charset="0"/>
                </a:rPr>
                <a:t>Linux Virtual Server (LVS)</a:t>
              </a:r>
              <a:r>
                <a:rPr lang="fr-FR" sz="1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 qui est un outil de </a:t>
              </a:r>
              <a:r>
                <a:rPr lang="fr-FR" sz="1600" b="1" dirty="0" err="1">
                  <a:solidFill>
                    <a:schemeClr val="bg1"/>
                  </a:solidFill>
                  <a:latin typeface="Open Sans" panose="020B0606030504020204" pitchFamily="34" charset="0"/>
                  <a:ea typeface="Open Sans" panose="020B0606030504020204" pitchFamily="34" charset="0"/>
                  <a:cs typeface="Open Sans" panose="020B0606030504020204" pitchFamily="34" charset="0"/>
                </a:rPr>
                <a:t>load</a:t>
              </a:r>
              <a:r>
                <a:rPr lang="fr-FR" sz="1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 balancing</a:t>
              </a:r>
            </a:p>
          </p:txBody>
        </p:sp>
        <p:pic>
          <p:nvPicPr>
            <p:cNvPr id="12" name="Picture 2" descr="Warning on Microsoft Windows 11 22H2">
              <a:extLst>
                <a:ext uri="{FF2B5EF4-FFF2-40B4-BE49-F238E27FC236}">
                  <a16:creationId xmlns:a16="http://schemas.microsoft.com/office/drawing/2014/main" id="{3070710F-E8AE-2091-6D05-EAF35FB4B95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3602" y="5046311"/>
              <a:ext cx="988173" cy="988173"/>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A group of penguins&#10;&#10;Description automatically generated">
              <a:extLst>
                <a:ext uri="{FF2B5EF4-FFF2-40B4-BE49-F238E27FC236}">
                  <a16:creationId xmlns:a16="http://schemas.microsoft.com/office/drawing/2014/main" id="{C9736599-C9B4-D7A9-D565-1E511F3C982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43478" y="5014525"/>
              <a:ext cx="1064683" cy="1064683"/>
            </a:xfrm>
            <a:prstGeom prst="rect">
              <a:avLst/>
            </a:prstGeom>
          </p:spPr>
        </p:pic>
      </p:grpSp>
      <p:grpSp>
        <p:nvGrpSpPr>
          <p:cNvPr id="2" name="Group 1">
            <a:extLst>
              <a:ext uri="{FF2B5EF4-FFF2-40B4-BE49-F238E27FC236}">
                <a16:creationId xmlns:a16="http://schemas.microsoft.com/office/drawing/2014/main" id="{93E8EA77-388B-A7E7-068C-A64A1F768945}"/>
              </a:ext>
            </a:extLst>
          </p:cNvPr>
          <p:cNvGrpSpPr/>
          <p:nvPr/>
        </p:nvGrpSpPr>
        <p:grpSpPr>
          <a:xfrm rot="20473407">
            <a:off x="888206" y="3313425"/>
            <a:ext cx="1257763" cy="556932"/>
            <a:chOff x="2043236" y="5583383"/>
            <a:chExt cx="1257763" cy="556932"/>
          </a:xfrm>
        </p:grpSpPr>
        <p:sp>
          <p:nvSpPr>
            <p:cNvPr id="4" name="Rectangle: Rounded Corners 3">
              <a:extLst>
                <a:ext uri="{FF2B5EF4-FFF2-40B4-BE49-F238E27FC236}">
                  <a16:creationId xmlns:a16="http://schemas.microsoft.com/office/drawing/2014/main" id="{79C2B07B-A4A4-F31F-5A79-734BC8AA979C}"/>
                </a:ext>
              </a:extLst>
            </p:cNvPr>
            <p:cNvSpPr/>
            <p:nvPr/>
          </p:nvSpPr>
          <p:spPr>
            <a:xfrm>
              <a:off x="2043236" y="5583383"/>
              <a:ext cx="1197269" cy="556932"/>
            </a:xfrm>
            <a:prstGeom prst="roundRect">
              <a:avLst/>
            </a:prstGeom>
            <a:solidFill>
              <a:srgbClr val="262626"/>
            </a:solidFill>
            <a:ln w="28575">
              <a:solidFill>
                <a:srgbClr val="0DD5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ZoneTexte 23">
              <a:extLst>
                <a:ext uri="{FF2B5EF4-FFF2-40B4-BE49-F238E27FC236}">
                  <a16:creationId xmlns:a16="http://schemas.microsoft.com/office/drawing/2014/main" id="{03F6D7C8-BBD7-FD1E-A06C-067580BF0FC9}"/>
                </a:ext>
              </a:extLst>
            </p:cNvPr>
            <p:cNvSpPr txBox="1"/>
            <p:nvPr/>
          </p:nvSpPr>
          <p:spPr>
            <a:xfrm>
              <a:off x="2407002" y="5666986"/>
              <a:ext cx="893997" cy="400110"/>
            </a:xfrm>
            <a:prstGeom prst="rect">
              <a:avLst/>
            </a:prstGeom>
            <a:noFill/>
          </p:spPr>
          <p:txBody>
            <a:bodyPr wrap="square" rtlCol="0">
              <a:spAutoFit/>
            </a:bodyPr>
            <a:lstStyle/>
            <a:p>
              <a:r>
                <a:rPr lang="fr-FR" sz="1000" b="1" dirty="0">
                  <a:solidFill>
                    <a:schemeClr val="bg1"/>
                  </a:solidFill>
                  <a:latin typeface="Open Sans" panose="020B0606030504020204" pitchFamily="34" charset="0"/>
                  <a:ea typeface="Open Sans" panose="020B0606030504020204" pitchFamily="34" charset="0"/>
                  <a:cs typeface="Open Sans" panose="020B0606030504020204" pitchFamily="34" charset="0"/>
                </a:rPr>
                <a:t>1ere fois </a:t>
              </a:r>
            </a:p>
            <a:p>
              <a:r>
                <a:rPr lang="fr-FR" sz="1000" b="1" dirty="0">
                  <a:solidFill>
                    <a:schemeClr val="bg1"/>
                  </a:solidFill>
                  <a:latin typeface="Open Sans" panose="020B0606030504020204" pitchFamily="34" charset="0"/>
                  <a:ea typeface="Open Sans" panose="020B0606030504020204" pitchFamily="34" charset="0"/>
                  <a:cs typeface="Open Sans" panose="020B0606030504020204" pitchFamily="34" charset="0"/>
                </a:rPr>
                <a:t>sur Linux !</a:t>
              </a:r>
            </a:p>
          </p:txBody>
        </p:sp>
        <p:pic>
          <p:nvPicPr>
            <p:cNvPr id="9" name="Picture 2" descr="1st Place Medal on Microsoft Windows 11 22H2">
              <a:extLst>
                <a:ext uri="{FF2B5EF4-FFF2-40B4-BE49-F238E27FC236}">
                  <a16:creationId xmlns:a16="http://schemas.microsoft.com/office/drawing/2014/main" id="{B905477D-70C4-229B-0DDD-10AA703855E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12368" y="5717110"/>
              <a:ext cx="299861" cy="29986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7221064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cture containing text, racket, outdoor, court&#10;&#10;Description automatically generated">
            <a:extLst>
              <a:ext uri="{FF2B5EF4-FFF2-40B4-BE49-F238E27FC236}">
                <a16:creationId xmlns:a16="http://schemas.microsoft.com/office/drawing/2014/main" id="{9F0EF123-884C-51E1-C4BC-3928EA2979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05" y="0"/>
            <a:ext cx="12190095" cy="6858000"/>
          </a:xfrm>
          <a:prstGeom prst="rect">
            <a:avLst/>
          </a:prstGeom>
        </p:spPr>
      </p:pic>
      <p:sp>
        <p:nvSpPr>
          <p:cNvPr id="8" name="Rectangle 7">
            <a:extLst>
              <a:ext uri="{FF2B5EF4-FFF2-40B4-BE49-F238E27FC236}">
                <a16:creationId xmlns:a16="http://schemas.microsoft.com/office/drawing/2014/main" id="{1D95328B-70A3-BBD4-D721-2D9AC0B61C31}"/>
              </a:ext>
            </a:extLst>
          </p:cNvPr>
          <p:cNvSpPr/>
          <p:nvPr/>
        </p:nvSpPr>
        <p:spPr>
          <a:xfrm>
            <a:off x="12095355" y="0"/>
            <a:ext cx="212173" cy="6858000"/>
          </a:xfrm>
          <a:prstGeom prst="rect">
            <a:avLst/>
          </a:prstGeom>
          <a:solidFill>
            <a:srgbClr val="2D2D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ZoneTexte 2">
            <a:extLst>
              <a:ext uri="{FF2B5EF4-FFF2-40B4-BE49-F238E27FC236}">
                <a16:creationId xmlns:a16="http://schemas.microsoft.com/office/drawing/2014/main" id="{4B2267E2-DED9-347E-C400-F420917F00A0}"/>
              </a:ext>
            </a:extLst>
          </p:cNvPr>
          <p:cNvSpPr txBox="1"/>
          <p:nvPr/>
        </p:nvSpPr>
        <p:spPr>
          <a:xfrm>
            <a:off x="4951143" y="4190511"/>
            <a:ext cx="7289480" cy="954107"/>
          </a:xfrm>
          <a:prstGeom prst="rect">
            <a:avLst/>
          </a:prstGeom>
          <a:noFill/>
        </p:spPr>
        <p:txBody>
          <a:bodyPr wrap="square" rtlCol="0">
            <a:spAutoFit/>
          </a:bodyPr>
          <a:lstStyle/>
          <a:p>
            <a:r>
              <a:rPr lang="fr-FR" sz="2800" dirty="0">
                <a:solidFill>
                  <a:schemeClr val="bg1"/>
                </a:solidFill>
                <a:latin typeface="Berkshire Swash" panose="02000505000000020003" pitchFamily="2" charset="0"/>
                <a:ea typeface="Open Sans" panose="020B0606030504020204" pitchFamily="34" charset="0"/>
                <a:cs typeface="Open Sans" panose="020B0606030504020204" pitchFamily="34" charset="0"/>
              </a:rPr>
              <a:t>« Je vous parle d’un temps que </a:t>
            </a:r>
          </a:p>
          <a:p>
            <a:r>
              <a:rPr lang="fr-FR" sz="2800" dirty="0">
                <a:solidFill>
                  <a:schemeClr val="bg1"/>
                </a:solidFill>
                <a:latin typeface="Berkshire Swash" panose="02000505000000020003" pitchFamily="2" charset="0"/>
                <a:ea typeface="Open Sans" panose="020B0606030504020204" pitchFamily="34" charset="0"/>
                <a:cs typeface="Open Sans" panose="020B0606030504020204" pitchFamily="34" charset="0"/>
              </a:rPr>
              <a:t>les moins de 20 ans ne peuvent pas connaître »</a:t>
            </a:r>
          </a:p>
        </p:txBody>
      </p:sp>
      <p:cxnSp>
        <p:nvCxnSpPr>
          <p:cNvPr id="15" name="Straight Connector 14">
            <a:extLst>
              <a:ext uri="{FF2B5EF4-FFF2-40B4-BE49-F238E27FC236}">
                <a16:creationId xmlns:a16="http://schemas.microsoft.com/office/drawing/2014/main" id="{C17666E0-A8A5-6907-52BE-F4C40DFDA8CC}"/>
              </a:ext>
            </a:extLst>
          </p:cNvPr>
          <p:cNvCxnSpPr>
            <a:cxnSpLocks/>
          </p:cNvCxnSpPr>
          <p:nvPr/>
        </p:nvCxnSpPr>
        <p:spPr>
          <a:xfrm>
            <a:off x="6921192" y="4880907"/>
            <a:ext cx="364273" cy="0"/>
          </a:xfrm>
          <a:prstGeom prst="line">
            <a:avLst/>
          </a:prstGeom>
          <a:ln w="38100">
            <a:solidFill>
              <a:srgbClr val="F88224"/>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62400D58-7195-793D-B819-0BCB31FFA2C8}"/>
              </a:ext>
            </a:extLst>
          </p:cNvPr>
          <p:cNvCxnSpPr>
            <a:cxnSpLocks/>
          </p:cNvCxnSpPr>
          <p:nvPr/>
        </p:nvCxnSpPr>
        <p:spPr>
          <a:xfrm>
            <a:off x="6921192" y="4808228"/>
            <a:ext cx="330818" cy="145358"/>
          </a:xfrm>
          <a:prstGeom prst="line">
            <a:avLst/>
          </a:prstGeom>
          <a:ln w="38100">
            <a:solidFill>
              <a:srgbClr val="F88224"/>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54CEA307-1318-56E5-0DC4-1115FAE43944}"/>
              </a:ext>
            </a:extLst>
          </p:cNvPr>
          <p:cNvCxnSpPr>
            <a:cxnSpLocks/>
          </p:cNvCxnSpPr>
          <p:nvPr/>
        </p:nvCxnSpPr>
        <p:spPr>
          <a:xfrm flipV="1">
            <a:off x="6914687" y="4871518"/>
            <a:ext cx="343828" cy="123543"/>
          </a:xfrm>
          <a:prstGeom prst="line">
            <a:avLst/>
          </a:prstGeom>
          <a:ln w="38100">
            <a:solidFill>
              <a:srgbClr val="F88224"/>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B75CF9EA-DE46-E5ED-4636-ADB7CF5D26A4}"/>
              </a:ext>
            </a:extLst>
          </p:cNvPr>
          <p:cNvCxnSpPr>
            <a:cxnSpLocks/>
          </p:cNvCxnSpPr>
          <p:nvPr/>
        </p:nvCxnSpPr>
        <p:spPr>
          <a:xfrm flipV="1">
            <a:off x="6994139" y="4808228"/>
            <a:ext cx="270881" cy="227280"/>
          </a:xfrm>
          <a:prstGeom prst="line">
            <a:avLst/>
          </a:prstGeom>
          <a:ln w="38100">
            <a:solidFill>
              <a:srgbClr val="F88224"/>
            </a:solidFill>
          </a:ln>
        </p:spPr>
        <p:style>
          <a:lnRef idx="1">
            <a:schemeClr val="accent1"/>
          </a:lnRef>
          <a:fillRef idx="0">
            <a:schemeClr val="accent1"/>
          </a:fillRef>
          <a:effectRef idx="0">
            <a:schemeClr val="accent1"/>
          </a:effectRef>
          <a:fontRef idx="minor">
            <a:schemeClr val="tx1"/>
          </a:fontRef>
        </p:style>
      </p:cxnSp>
      <p:sp>
        <p:nvSpPr>
          <p:cNvPr id="27" name="ZoneTexte 23">
            <a:extLst>
              <a:ext uri="{FF2B5EF4-FFF2-40B4-BE49-F238E27FC236}">
                <a16:creationId xmlns:a16="http://schemas.microsoft.com/office/drawing/2014/main" id="{96971661-CE6F-1D8A-458A-7ABC55748A2E}"/>
              </a:ext>
            </a:extLst>
          </p:cNvPr>
          <p:cNvSpPr txBox="1"/>
          <p:nvPr/>
        </p:nvSpPr>
        <p:spPr>
          <a:xfrm>
            <a:off x="6705761" y="5067740"/>
            <a:ext cx="791417" cy="477054"/>
          </a:xfrm>
          <a:prstGeom prst="rect">
            <a:avLst/>
          </a:prstGeom>
          <a:noFill/>
        </p:spPr>
        <p:txBody>
          <a:bodyPr wrap="square" rtlCol="0">
            <a:spAutoFit/>
          </a:bodyPr>
          <a:lstStyle/>
          <a:p>
            <a:pPr algn="ctr"/>
            <a:r>
              <a:rPr lang="fr-FR" sz="2500" b="1" dirty="0">
                <a:solidFill>
                  <a:srgbClr val="F88224"/>
                </a:solidFill>
                <a:latin typeface="Stick" panose="02020700000000000000" pitchFamily="18" charset="-128"/>
                <a:ea typeface="Stick" panose="02020700000000000000" pitchFamily="18" charset="-128"/>
                <a:cs typeface="Open Sans" panose="020B0606030504020204" pitchFamily="34" charset="0"/>
              </a:rPr>
              <a:t>40</a:t>
            </a:r>
          </a:p>
        </p:txBody>
      </p:sp>
    </p:spTree>
    <p:extLst>
      <p:ext uri="{BB962C8B-B14F-4D97-AF65-F5344CB8AC3E}">
        <p14:creationId xmlns:p14="http://schemas.microsoft.com/office/powerpoint/2010/main" val="285001374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ZoneTexte 7">
            <a:extLst>
              <a:ext uri="{FF2B5EF4-FFF2-40B4-BE49-F238E27FC236}">
                <a16:creationId xmlns:a16="http://schemas.microsoft.com/office/drawing/2014/main" id="{41F6D788-0E0E-459B-9441-2904E383F2EF}"/>
              </a:ext>
            </a:extLst>
          </p:cNvPr>
          <p:cNvSpPr txBox="1"/>
          <p:nvPr/>
        </p:nvSpPr>
        <p:spPr>
          <a:xfrm>
            <a:off x="6818639" y="1094556"/>
            <a:ext cx="4989550" cy="1736506"/>
          </a:xfrm>
          <a:prstGeom prst="rect">
            <a:avLst/>
          </a:prstGeom>
          <a:noFill/>
        </p:spPr>
        <p:txBody>
          <a:bodyPr wrap="square" rtlCol="0">
            <a:noAutofit/>
          </a:bodyPr>
          <a:lstStyle/>
          <a:p>
            <a:pPr algn="ctr"/>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Namespaces</a:t>
            </a:r>
            <a:endPar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pPr algn="ctr"/>
            <a:endPar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pPr algn="ctr"/>
            <a:r>
              <a:rPr lang="fr-FR" sz="1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a:t>
            </a:r>
          </a:p>
          <a:p>
            <a:pPr algn="ctr"/>
            <a:endPar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pPr algn="ct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Fonctionnalité du noyau Linux</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permettant à vos processus d’être séparés des autres processus tournant sur l’OS</a:t>
            </a:r>
          </a:p>
        </p:txBody>
      </p:sp>
      <p:sp>
        <p:nvSpPr>
          <p:cNvPr id="15" name="ZoneTexte 16">
            <a:extLst>
              <a:ext uri="{FF2B5EF4-FFF2-40B4-BE49-F238E27FC236}">
                <a16:creationId xmlns:a16="http://schemas.microsoft.com/office/drawing/2014/main" id="{AF140616-267E-C9BE-E1FB-9E088EC2B08E}"/>
              </a:ext>
            </a:extLst>
          </p:cNvPr>
          <p:cNvSpPr txBox="1"/>
          <p:nvPr/>
        </p:nvSpPr>
        <p:spPr>
          <a:xfrm>
            <a:off x="2137637" y="310244"/>
            <a:ext cx="9670552" cy="477054"/>
          </a:xfrm>
          <a:prstGeom prst="rect">
            <a:avLst/>
          </a:prstGeom>
          <a:noFill/>
        </p:spPr>
        <p:txBody>
          <a:bodyPr wrap="square" rtlCol="0">
            <a:spAutoFit/>
          </a:bodyPr>
          <a:lstStyle/>
          <a:p>
            <a:r>
              <a:rPr lang="fr-FR" sz="2500" b="1" dirty="0">
                <a:solidFill>
                  <a:srgbClr val="F88224"/>
                </a:solidFill>
                <a:latin typeface="Open Sans" panose="020B0606030504020204" pitchFamily="34" charset="0"/>
                <a:ea typeface="Open Sans" panose="020B0606030504020204" pitchFamily="34" charset="0"/>
                <a:cs typeface="Open Sans" panose="020B0606030504020204" pitchFamily="34" charset="0"/>
              </a:rPr>
              <a:t>2002/08</a:t>
            </a:r>
            <a:r>
              <a:rPr lang="fr-FR" sz="2500" b="1" dirty="0">
                <a:solidFill>
                  <a:srgbClr val="0DD5E0"/>
                </a:solidFill>
                <a:latin typeface="Open Sans" panose="020B0606030504020204" pitchFamily="34" charset="0"/>
                <a:ea typeface="Open Sans" panose="020B0606030504020204" pitchFamily="34" charset="0"/>
                <a:cs typeface="Open Sans" panose="020B0606030504020204" pitchFamily="34" charset="0"/>
              </a:rPr>
              <a:t> : 1</a:t>
            </a:r>
            <a:r>
              <a:rPr lang="fr-FR" sz="2500" b="1" baseline="30000" dirty="0">
                <a:solidFill>
                  <a:srgbClr val="0DD5E0"/>
                </a:solidFill>
                <a:latin typeface="Open Sans" panose="020B0606030504020204" pitchFamily="34" charset="0"/>
                <a:ea typeface="Open Sans" panose="020B0606030504020204" pitchFamily="34" charset="0"/>
                <a:cs typeface="Open Sans" panose="020B0606030504020204" pitchFamily="34" charset="0"/>
              </a:rPr>
              <a:t>er</a:t>
            </a:r>
            <a:r>
              <a:rPr lang="fr-FR" sz="2500" b="1" dirty="0">
                <a:solidFill>
                  <a:srgbClr val="0DD5E0"/>
                </a:solidFill>
                <a:latin typeface="Open Sans" panose="020B0606030504020204" pitchFamily="34" charset="0"/>
                <a:ea typeface="Open Sans" panose="020B0606030504020204" pitchFamily="34" charset="0"/>
                <a:cs typeface="Open Sans" panose="020B0606030504020204" pitchFamily="34" charset="0"/>
              </a:rPr>
              <a:t> Linux </a:t>
            </a:r>
            <a:r>
              <a:rPr lang="fr-FR" sz="2500" b="1" dirty="0" err="1">
                <a:solidFill>
                  <a:srgbClr val="0DD5E0"/>
                </a:solidFill>
                <a:latin typeface="Open Sans" panose="020B0606030504020204" pitchFamily="34" charset="0"/>
                <a:ea typeface="Open Sans" panose="020B0606030504020204" pitchFamily="34" charset="0"/>
                <a:cs typeface="Open Sans" panose="020B0606030504020204" pitchFamily="34" charset="0"/>
              </a:rPr>
              <a:t>namespaces</a:t>
            </a:r>
            <a:endParaRPr lang="fr-FR" sz="2500" b="1" dirty="0">
              <a:solidFill>
                <a:srgbClr val="0DD5E0"/>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4" name="Picture 3" descr="Diagram&#10;&#10;Description automatically generated">
            <a:extLst>
              <a:ext uri="{FF2B5EF4-FFF2-40B4-BE49-F238E27FC236}">
                <a16:creationId xmlns:a16="http://schemas.microsoft.com/office/drawing/2014/main" id="{90BDCB3F-5E9C-C510-4201-632422A9C9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37637" y="1167510"/>
            <a:ext cx="4432505" cy="1736506"/>
          </a:xfrm>
          <a:prstGeom prst="rect">
            <a:avLst/>
          </a:prstGeom>
        </p:spPr>
      </p:pic>
      <p:sp>
        <p:nvSpPr>
          <p:cNvPr id="7" name="ZoneTexte 7">
            <a:extLst>
              <a:ext uri="{FF2B5EF4-FFF2-40B4-BE49-F238E27FC236}">
                <a16:creationId xmlns:a16="http://schemas.microsoft.com/office/drawing/2014/main" id="{01797623-7065-3D4A-C621-436B96AB9BAA}"/>
              </a:ext>
            </a:extLst>
          </p:cNvPr>
          <p:cNvSpPr txBox="1"/>
          <p:nvPr/>
        </p:nvSpPr>
        <p:spPr>
          <a:xfrm>
            <a:off x="2137637" y="3504364"/>
            <a:ext cx="9670552" cy="693168"/>
          </a:xfrm>
          <a:prstGeom prst="rect">
            <a:avLst/>
          </a:prstGeom>
          <a:noFill/>
        </p:spPr>
        <p:txBody>
          <a:bodyPr wrap="square" rtlCol="0">
            <a:noAutofit/>
          </a:bodyPr>
          <a:lstStyle/>
          <a:p>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Ils permettent aux processus de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disposer chacun de leurs propres ressources</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 réseau, PID, utilisateurs, </a:t>
            </a:r>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hostname</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mounts</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etc.</a:t>
            </a:r>
          </a:p>
        </p:txBody>
      </p:sp>
      <p:sp>
        <p:nvSpPr>
          <p:cNvPr id="9" name="ZoneTexte 7">
            <a:extLst>
              <a:ext uri="{FF2B5EF4-FFF2-40B4-BE49-F238E27FC236}">
                <a16:creationId xmlns:a16="http://schemas.microsoft.com/office/drawing/2014/main" id="{488F5A6E-DA78-35ED-F952-1B660468BE04}"/>
              </a:ext>
            </a:extLst>
          </p:cNvPr>
          <p:cNvSpPr txBox="1"/>
          <p:nvPr/>
        </p:nvSpPr>
        <p:spPr>
          <a:xfrm>
            <a:off x="1734866" y="4524250"/>
            <a:ext cx="9670552" cy="693168"/>
          </a:xfrm>
          <a:prstGeom prst="rect">
            <a:avLst/>
          </a:prstGeom>
          <a:noFill/>
        </p:spPr>
        <p:txBody>
          <a:bodyPr wrap="square" rtlCol="0">
            <a:noAutofit/>
          </a:bodyPr>
          <a:lstStyle/>
          <a:p>
            <a:pPr algn="ctr"/>
            <a:r>
              <a:rPr lang="fr-FR" sz="2500" dirty="0">
                <a:solidFill>
                  <a:schemeClr val="bg1"/>
                </a:solidFill>
                <a:latin typeface="Open Sans" panose="020B0606030504020204" pitchFamily="34" charset="0"/>
                <a:ea typeface="Open Sans" panose="020B0606030504020204" pitchFamily="34" charset="0"/>
                <a:cs typeface="Open Sans" panose="020B0606030504020204" pitchFamily="34" charset="0"/>
              </a:rPr>
              <a:t>Les </a:t>
            </a:r>
            <a:r>
              <a:rPr lang="fr-FR" sz="25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namespaces</a:t>
            </a:r>
            <a:r>
              <a:rPr lang="fr-FR" sz="2500" dirty="0">
                <a:solidFill>
                  <a:schemeClr val="bg1"/>
                </a:solidFill>
                <a:latin typeface="Open Sans" panose="020B0606030504020204" pitchFamily="34" charset="0"/>
                <a:ea typeface="Open Sans" panose="020B0606030504020204" pitchFamily="34" charset="0"/>
                <a:cs typeface="Open Sans" panose="020B0606030504020204" pitchFamily="34" charset="0"/>
              </a:rPr>
              <a:t> « </a:t>
            </a:r>
            <a:r>
              <a:rPr lang="fr-FR" sz="2500" dirty="0">
                <a:solidFill>
                  <a:srgbClr val="F88224"/>
                </a:solidFill>
                <a:latin typeface="Open Sans" panose="020B0606030504020204" pitchFamily="34" charset="0"/>
                <a:ea typeface="Open Sans" panose="020B0606030504020204" pitchFamily="34" charset="0"/>
                <a:cs typeface="Open Sans" panose="020B0606030504020204" pitchFamily="34" charset="0"/>
              </a:rPr>
              <a:t>limitent ce que l’on peut voir </a:t>
            </a:r>
            <a:r>
              <a:rPr lang="fr-FR" sz="2500" dirty="0">
                <a:solidFill>
                  <a:schemeClr val="bg1"/>
                </a:solidFill>
                <a:latin typeface="Open Sans" panose="020B0606030504020204" pitchFamily="34" charset="0"/>
                <a:ea typeface="Open Sans" panose="020B0606030504020204" pitchFamily="34" charset="0"/>
                <a:cs typeface="Open Sans" panose="020B0606030504020204" pitchFamily="34" charset="0"/>
              </a:rPr>
              <a:t>»</a:t>
            </a:r>
          </a:p>
        </p:txBody>
      </p:sp>
    </p:spTree>
    <p:extLst>
      <p:ext uri="{BB962C8B-B14F-4D97-AF65-F5344CB8AC3E}">
        <p14:creationId xmlns:p14="http://schemas.microsoft.com/office/powerpoint/2010/main" val="1463971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10;&#10;Description automatically generated with medium confidence">
            <a:extLst>
              <a:ext uri="{FF2B5EF4-FFF2-40B4-BE49-F238E27FC236}">
                <a16:creationId xmlns:a16="http://schemas.microsoft.com/office/drawing/2014/main" id="{C79489A6-EE33-0169-EDFF-A285AB41BC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5008" y="300567"/>
            <a:ext cx="8235458" cy="5356558"/>
          </a:xfrm>
          <a:prstGeom prst="rect">
            <a:avLst/>
          </a:prstGeom>
        </p:spPr>
      </p:pic>
      <p:sp>
        <p:nvSpPr>
          <p:cNvPr id="5" name="ZoneTexte 23">
            <a:extLst>
              <a:ext uri="{FF2B5EF4-FFF2-40B4-BE49-F238E27FC236}">
                <a16:creationId xmlns:a16="http://schemas.microsoft.com/office/drawing/2014/main" id="{5D64BC6D-FD5D-BD63-FED0-D21013444A00}"/>
              </a:ext>
            </a:extLst>
          </p:cNvPr>
          <p:cNvSpPr txBox="1"/>
          <p:nvPr/>
        </p:nvSpPr>
        <p:spPr>
          <a:xfrm>
            <a:off x="2695007" y="5825709"/>
            <a:ext cx="8235457" cy="584775"/>
          </a:xfrm>
          <a:prstGeom prst="rect">
            <a:avLst/>
          </a:prstGeom>
          <a:noFill/>
        </p:spPr>
        <p:txBody>
          <a:bodyPr wrap="square" rtlCol="0">
            <a:spAutoFit/>
          </a:bodyPr>
          <a:lstStyle/>
          <a:p>
            <a:pPr algn="ctr"/>
            <a:r>
              <a:rPr lang="fr-FR" sz="1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Julia Evans </a:t>
            </a:r>
            <a:r>
              <a:rPr lang="fr-FR" sz="1600" b="1" dirty="0" err="1">
                <a:solidFill>
                  <a:schemeClr val="bg1"/>
                </a:solidFill>
                <a:latin typeface="Open Sans" panose="020B0606030504020204" pitchFamily="34" charset="0"/>
                <a:ea typeface="Open Sans" panose="020B0606030504020204" pitchFamily="34" charset="0"/>
                <a:cs typeface="Open Sans" panose="020B0606030504020204" pitchFamily="34" charset="0"/>
              </a:rPr>
              <a:t>zine</a:t>
            </a:r>
            <a:r>
              <a:rPr lang="fr-FR" sz="1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 « How to </a:t>
            </a:r>
            <a:r>
              <a:rPr lang="fr-FR" sz="1600" b="1" dirty="0" err="1">
                <a:solidFill>
                  <a:schemeClr val="bg1"/>
                </a:solidFill>
                <a:latin typeface="Open Sans" panose="020B0606030504020204" pitchFamily="34" charset="0"/>
                <a:ea typeface="Open Sans" panose="020B0606030504020204" pitchFamily="34" charset="0"/>
                <a:cs typeface="Open Sans" panose="020B0606030504020204" pitchFamily="34" charset="0"/>
              </a:rPr>
              <a:t>make</a:t>
            </a:r>
            <a:r>
              <a:rPr lang="fr-FR" sz="1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 a </a:t>
            </a:r>
            <a:r>
              <a:rPr lang="fr-FR" sz="1600" b="1" dirty="0" err="1">
                <a:solidFill>
                  <a:schemeClr val="bg1"/>
                </a:solidFill>
                <a:latin typeface="Open Sans" panose="020B0606030504020204" pitchFamily="34" charset="0"/>
                <a:ea typeface="Open Sans" panose="020B0606030504020204" pitchFamily="34" charset="0"/>
                <a:cs typeface="Open Sans" panose="020B0606030504020204" pitchFamily="34" charset="0"/>
              </a:rPr>
              <a:t>namespace</a:t>
            </a:r>
            <a:r>
              <a:rPr lang="fr-FR" sz="1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p>
          <a:p>
            <a:pPr algn="ctr"/>
            <a:r>
              <a:rPr lang="fr-FR" sz="1600" b="1" dirty="0">
                <a:solidFill>
                  <a:schemeClr val="bg1"/>
                </a:solidFill>
                <a:latin typeface="Open Sans" panose="020B0606030504020204" pitchFamily="34" charset="0"/>
                <a:ea typeface="Open Sans" panose="020B0606030504020204" pitchFamily="34" charset="0"/>
                <a:cs typeface="Open Sans" panose="020B0606030504020204" pitchFamily="34" charset="0"/>
                <a:hlinkClick r:id="rId4"/>
              </a:rPr>
              <a:t>https://twitter.com/b0rk/status/1230158223405146117</a:t>
            </a:r>
            <a:r>
              <a:rPr lang="fr-FR" sz="1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p>
        </p:txBody>
      </p:sp>
    </p:spTree>
    <p:extLst>
      <p:ext uri="{BB962C8B-B14F-4D97-AF65-F5344CB8AC3E}">
        <p14:creationId xmlns:p14="http://schemas.microsoft.com/office/powerpoint/2010/main" val="40637672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10;&#10;Description automatically generated with medium confidence">
            <a:extLst>
              <a:ext uri="{FF2B5EF4-FFF2-40B4-BE49-F238E27FC236}">
                <a16:creationId xmlns:a16="http://schemas.microsoft.com/office/drawing/2014/main" id="{C79489A6-EE33-0169-EDFF-A285AB41BC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5008" y="300567"/>
            <a:ext cx="8235458" cy="5356558"/>
          </a:xfrm>
          <a:prstGeom prst="rect">
            <a:avLst/>
          </a:prstGeom>
        </p:spPr>
      </p:pic>
      <p:sp>
        <p:nvSpPr>
          <p:cNvPr id="5" name="ZoneTexte 23">
            <a:extLst>
              <a:ext uri="{FF2B5EF4-FFF2-40B4-BE49-F238E27FC236}">
                <a16:creationId xmlns:a16="http://schemas.microsoft.com/office/drawing/2014/main" id="{5D64BC6D-FD5D-BD63-FED0-D21013444A00}"/>
              </a:ext>
            </a:extLst>
          </p:cNvPr>
          <p:cNvSpPr txBox="1"/>
          <p:nvPr/>
        </p:nvSpPr>
        <p:spPr>
          <a:xfrm>
            <a:off x="2695007" y="5825709"/>
            <a:ext cx="8235457" cy="584775"/>
          </a:xfrm>
          <a:prstGeom prst="rect">
            <a:avLst/>
          </a:prstGeom>
          <a:noFill/>
        </p:spPr>
        <p:txBody>
          <a:bodyPr wrap="square" rtlCol="0">
            <a:spAutoFit/>
          </a:bodyPr>
          <a:lstStyle/>
          <a:p>
            <a:pPr algn="ctr"/>
            <a:r>
              <a:rPr lang="fr-FR" sz="1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Julia Evans </a:t>
            </a:r>
            <a:r>
              <a:rPr lang="fr-FR" sz="1600" b="1" dirty="0" err="1">
                <a:solidFill>
                  <a:schemeClr val="bg1"/>
                </a:solidFill>
                <a:latin typeface="Open Sans" panose="020B0606030504020204" pitchFamily="34" charset="0"/>
                <a:ea typeface="Open Sans" panose="020B0606030504020204" pitchFamily="34" charset="0"/>
                <a:cs typeface="Open Sans" panose="020B0606030504020204" pitchFamily="34" charset="0"/>
              </a:rPr>
              <a:t>zine</a:t>
            </a:r>
            <a:r>
              <a:rPr lang="fr-FR" sz="1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 « How to </a:t>
            </a:r>
            <a:r>
              <a:rPr lang="fr-FR" sz="1600" b="1" dirty="0" err="1">
                <a:solidFill>
                  <a:schemeClr val="bg1"/>
                </a:solidFill>
                <a:latin typeface="Open Sans" panose="020B0606030504020204" pitchFamily="34" charset="0"/>
                <a:ea typeface="Open Sans" panose="020B0606030504020204" pitchFamily="34" charset="0"/>
                <a:cs typeface="Open Sans" panose="020B0606030504020204" pitchFamily="34" charset="0"/>
              </a:rPr>
              <a:t>make</a:t>
            </a:r>
            <a:r>
              <a:rPr lang="fr-FR" sz="1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 a </a:t>
            </a:r>
            <a:r>
              <a:rPr lang="fr-FR" sz="1600" b="1" dirty="0" err="1">
                <a:solidFill>
                  <a:schemeClr val="bg1"/>
                </a:solidFill>
                <a:latin typeface="Open Sans" panose="020B0606030504020204" pitchFamily="34" charset="0"/>
                <a:ea typeface="Open Sans" panose="020B0606030504020204" pitchFamily="34" charset="0"/>
                <a:cs typeface="Open Sans" panose="020B0606030504020204" pitchFamily="34" charset="0"/>
              </a:rPr>
              <a:t>namespace</a:t>
            </a:r>
            <a:r>
              <a:rPr lang="fr-FR" sz="1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p>
          <a:p>
            <a:pPr algn="ctr"/>
            <a:r>
              <a:rPr lang="fr-FR" sz="1600" b="1" dirty="0">
                <a:solidFill>
                  <a:schemeClr val="bg1"/>
                </a:solidFill>
                <a:latin typeface="Open Sans" panose="020B0606030504020204" pitchFamily="34" charset="0"/>
                <a:ea typeface="Open Sans" panose="020B0606030504020204" pitchFamily="34" charset="0"/>
                <a:cs typeface="Open Sans" panose="020B0606030504020204" pitchFamily="34" charset="0"/>
                <a:hlinkClick r:id="rId4"/>
              </a:rPr>
              <a:t>https://twitter.com/b0rk/status/1230158223405146117</a:t>
            </a:r>
            <a:r>
              <a:rPr lang="fr-FR" sz="1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p>
        </p:txBody>
      </p:sp>
      <p:grpSp>
        <p:nvGrpSpPr>
          <p:cNvPr id="2" name="Group 1">
            <a:extLst>
              <a:ext uri="{FF2B5EF4-FFF2-40B4-BE49-F238E27FC236}">
                <a16:creationId xmlns:a16="http://schemas.microsoft.com/office/drawing/2014/main" id="{64DE3C35-32BE-8863-DBDB-BF3847BE2E7B}"/>
              </a:ext>
            </a:extLst>
          </p:cNvPr>
          <p:cNvGrpSpPr/>
          <p:nvPr/>
        </p:nvGrpSpPr>
        <p:grpSpPr>
          <a:xfrm>
            <a:off x="5228297" y="2576908"/>
            <a:ext cx="2181412" cy="1291166"/>
            <a:chOff x="5540187" y="2379133"/>
            <a:chExt cx="2181412" cy="1291166"/>
          </a:xfrm>
        </p:grpSpPr>
        <p:sp>
          <p:nvSpPr>
            <p:cNvPr id="10" name="Rectangle: Rounded Corners 9">
              <a:extLst>
                <a:ext uri="{FF2B5EF4-FFF2-40B4-BE49-F238E27FC236}">
                  <a16:creationId xmlns:a16="http://schemas.microsoft.com/office/drawing/2014/main" id="{3B13528B-C96A-EA83-C314-2D6E8C69B5EB}"/>
                </a:ext>
              </a:extLst>
            </p:cNvPr>
            <p:cNvSpPr/>
            <p:nvPr/>
          </p:nvSpPr>
          <p:spPr>
            <a:xfrm>
              <a:off x="5540187" y="2379133"/>
              <a:ext cx="2181412" cy="1291166"/>
            </a:xfrm>
            <a:prstGeom prst="roundRect">
              <a:avLst/>
            </a:prstGeom>
            <a:solidFill>
              <a:srgbClr val="262626"/>
            </a:solidFill>
            <a:ln w="28575">
              <a:solidFill>
                <a:srgbClr val="0DD5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ZoneTexte 23">
              <a:extLst>
                <a:ext uri="{FF2B5EF4-FFF2-40B4-BE49-F238E27FC236}">
                  <a16:creationId xmlns:a16="http://schemas.microsoft.com/office/drawing/2014/main" id="{651BF28F-07DC-65EB-0CB8-61E1BE24786B}"/>
                </a:ext>
              </a:extLst>
            </p:cNvPr>
            <p:cNvSpPr txBox="1"/>
            <p:nvPr/>
          </p:nvSpPr>
          <p:spPr>
            <a:xfrm>
              <a:off x="5540188" y="2494509"/>
              <a:ext cx="2181411" cy="1077218"/>
            </a:xfrm>
            <a:prstGeom prst="rect">
              <a:avLst/>
            </a:prstGeom>
            <a:noFill/>
          </p:spPr>
          <p:txBody>
            <a:bodyPr wrap="square" rtlCol="0">
              <a:spAutoFit/>
            </a:bodyPr>
            <a:lstStyle/>
            <a:p>
              <a:pPr algn="ctr"/>
              <a:r>
                <a:rPr lang="fr-FR" sz="1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Notez le nom de la commande : </a:t>
              </a:r>
            </a:p>
            <a:p>
              <a:pPr algn="ctr"/>
              <a:r>
                <a:rPr lang="fr-FR" sz="1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fr-FR" sz="1600" b="1" i="1" dirty="0">
                  <a:solidFill>
                    <a:schemeClr val="bg1"/>
                  </a:solidFill>
                  <a:latin typeface="Open Sans" panose="020B0606030504020204" pitchFamily="34" charset="0"/>
                  <a:ea typeface="Open Sans" panose="020B0606030504020204" pitchFamily="34" charset="0"/>
                  <a:cs typeface="Open Sans" panose="020B0606030504020204" pitchFamily="34" charset="0"/>
                </a:rPr>
                <a:t>tu ne partageras point </a:t>
              </a:r>
              <a:r>
                <a:rPr lang="fr-FR" sz="1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a:t>
              </a:r>
            </a:p>
          </p:txBody>
        </p:sp>
      </p:grpSp>
      <p:sp>
        <p:nvSpPr>
          <p:cNvPr id="13" name="Arrow: Right 12">
            <a:extLst>
              <a:ext uri="{FF2B5EF4-FFF2-40B4-BE49-F238E27FC236}">
                <a16:creationId xmlns:a16="http://schemas.microsoft.com/office/drawing/2014/main" id="{BBEE9FD6-4684-C3E8-C00B-3D2EA947507D}"/>
              </a:ext>
            </a:extLst>
          </p:cNvPr>
          <p:cNvSpPr/>
          <p:nvPr/>
        </p:nvSpPr>
        <p:spPr>
          <a:xfrm rot="20270001">
            <a:off x="7442266" y="2395998"/>
            <a:ext cx="815286" cy="333577"/>
          </a:xfrm>
          <a:prstGeom prst="rightArrow">
            <a:avLst/>
          </a:prstGeom>
          <a:solidFill>
            <a:srgbClr val="262626"/>
          </a:solidFill>
          <a:ln w="28575">
            <a:solidFill>
              <a:srgbClr val="0DD5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Arrow: Right 14">
            <a:extLst>
              <a:ext uri="{FF2B5EF4-FFF2-40B4-BE49-F238E27FC236}">
                <a16:creationId xmlns:a16="http://schemas.microsoft.com/office/drawing/2014/main" id="{43230AD0-12CA-EA27-49BD-85E503CF1178}"/>
              </a:ext>
            </a:extLst>
          </p:cNvPr>
          <p:cNvSpPr/>
          <p:nvPr/>
        </p:nvSpPr>
        <p:spPr>
          <a:xfrm rot="794187">
            <a:off x="7530497" y="3601951"/>
            <a:ext cx="815286" cy="333577"/>
          </a:xfrm>
          <a:prstGeom prst="rightArrow">
            <a:avLst/>
          </a:prstGeom>
          <a:solidFill>
            <a:srgbClr val="262626"/>
          </a:solidFill>
          <a:ln w="28575">
            <a:solidFill>
              <a:srgbClr val="0DD5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5771571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ZoneTexte 7">
            <a:extLst>
              <a:ext uri="{FF2B5EF4-FFF2-40B4-BE49-F238E27FC236}">
                <a16:creationId xmlns:a16="http://schemas.microsoft.com/office/drawing/2014/main" id="{41F6D788-0E0E-459B-9441-2904E383F2EF}"/>
              </a:ext>
            </a:extLst>
          </p:cNvPr>
          <p:cNvSpPr txBox="1"/>
          <p:nvPr/>
        </p:nvSpPr>
        <p:spPr>
          <a:xfrm>
            <a:off x="2137637" y="1192961"/>
            <a:ext cx="4989550" cy="915239"/>
          </a:xfrm>
          <a:prstGeom prst="rect">
            <a:avLst/>
          </a:prstGeom>
          <a:noFill/>
        </p:spPr>
        <p:txBody>
          <a:bodyPr wrap="square" rtlCol="0">
            <a:noAutofit/>
          </a:bodyPr>
          <a:lstStyle/>
          <a:p>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Le 1er type de </a:t>
            </a:r>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namespaces</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à avoir été ajouté au noyau Linux, en version 2.4.19, sont les </a:t>
            </a:r>
            <a:r>
              <a:rPr lang="fr-FR" sz="1600" dirty="0" err="1">
                <a:solidFill>
                  <a:srgbClr val="F88224"/>
                </a:solidFill>
                <a:latin typeface="Open Sans" panose="020B0606030504020204" pitchFamily="34" charset="0"/>
                <a:ea typeface="Open Sans" panose="020B0606030504020204" pitchFamily="34" charset="0"/>
                <a:cs typeface="Open Sans" panose="020B0606030504020204" pitchFamily="34" charset="0"/>
              </a:rPr>
              <a:t>mount</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 </a:t>
            </a:r>
            <a:r>
              <a:rPr lang="fr-FR" sz="1600" dirty="0" err="1">
                <a:solidFill>
                  <a:srgbClr val="F88224"/>
                </a:solidFill>
                <a:latin typeface="Open Sans" panose="020B0606030504020204" pitchFamily="34" charset="0"/>
                <a:ea typeface="Open Sans" panose="020B0606030504020204" pitchFamily="34" charset="0"/>
                <a:cs typeface="Open Sans" panose="020B0606030504020204" pitchFamily="34" charset="0"/>
              </a:rPr>
              <a:t>namespaces</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le 2002/08/03.</a:t>
            </a:r>
          </a:p>
          <a:p>
            <a:endPar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endPar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5" name="ZoneTexte 16">
            <a:extLst>
              <a:ext uri="{FF2B5EF4-FFF2-40B4-BE49-F238E27FC236}">
                <a16:creationId xmlns:a16="http://schemas.microsoft.com/office/drawing/2014/main" id="{AF140616-267E-C9BE-E1FB-9E088EC2B08E}"/>
              </a:ext>
            </a:extLst>
          </p:cNvPr>
          <p:cNvSpPr txBox="1"/>
          <p:nvPr/>
        </p:nvSpPr>
        <p:spPr>
          <a:xfrm>
            <a:off x="2137637" y="310244"/>
            <a:ext cx="9670552" cy="477054"/>
          </a:xfrm>
          <a:prstGeom prst="rect">
            <a:avLst/>
          </a:prstGeom>
          <a:noFill/>
        </p:spPr>
        <p:txBody>
          <a:bodyPr wrap="square" rtlCol="0">
            <a:spAutoFit/>
          </a:bodyPr>
          <a:lstStyle/>
          <a:p>
            <a:r>
              <a:rPr lang="fr-FR" sz="2500" b="1" dirty="0">
                <a:solidFill>
                  <a:srgbClr val="F88224"/>
                </a:solidFill>
                <a:latin typeface="Open Sans" panose="020B0606030504020204" pitchFamily="34" charset="0"/>
                <a:ea typeface="Open Sans" panose="020B0606030504020204" pitchFamily="34" charset="0"/>
                <a:cs typeface="Open Sans" panose="020B0606030504020204" pitchFamily="34" charset="0"/>
              </a:rPr>
              <a:t>2002/08/03</a:t>
            </a:r>
            <a:r>
              <a:rPr lang="fr-FR" sz="2500" b="1" dirty="0">
                <a:solidFill>
                  <a:srgbClr val="0DD5E0"/>
                </a:solidFill>
                <a:latin typeface="Open Sans" panose="020B0606030504020204" pitchFamily="34" charset="0"/>
                <a:ea typeface="Open Sans" panose="020B0606030504020204" pitchFamily="34" charset="0"/>
                <a:cs typeface="Open Sans" panose="020B0606030504020204" pitchFamily="34" charset="0"/>
              </a:rPr>
              <a:t> : </a:t>
            </a:r>
            <a:r>
              <a:rPr lang="fr-FR" sz="2500" b="1" dirty="0" err="1">
                <a:solidFill>
                  <a:srgbClr val="0DD5E0"/>
                </a:solidFill>
                <a:latin typeface="Open Sans" panose="020B0606030504020204" pitchFamily="34" charset="0"/>
                <a:ea typeface="Open Sans" panose="020B0606030504020204" pitchFamily="34" charset="0"/>
                <a:cs typeface="Open Sans" panose="020B0606030504020204" pitchFamily="34" charset="0"/>
              </a:rPr>
              <a:t>mount</a:t>
            </a:r>
            <a:r>
              <a:rPr lang="fr-FR" sz="2500" b="1" dirty="0">
                <a:solidFill>
                  <a:srgbClr val="0DD5E0"/>
                </a:solidFill>
                <a:latin typeface="Open Sans" panose="020B0606030504020204" pitchFamily="34" charset="0"/>
                <a:ea typeface="Open Sans" panose="020B0606030504020204" pitchFamily="34" charset="0"/>
                <a:cs typeface="Open Sans" panose="020B0606030504020204" pitchFamily="34" charset="0"/>
              </a:rPr>
              <a:t> </a:t>
            </a:r>
            <a:r>
              <a:rPr lang="fr-FR" sz="2500" b="1" dirty="0" err="1">
                <a:solidFill>
                  <a:srgbClr val="0DD5E0"/>
                </a:solidFill>
                <a:latin typeface="Open Sans" panose="020B0606030504020204" pitchFamily="34" charset="0"/>
                <a:ea typeface="Open Sans" panose="020B0606030504020204" pitchFamily="34" charset="0"/>
                <a:cs typeface="Open Sans" panose="020B0606030504020204" pitchFamily="34" charset="0"/>
              </a:rPr>
              <a:t>namespaces</a:t>
            </a:r>
            <a:endParaRPr lang="fr-FR" sz="2500" b="1" dirty="0">
              <a:solidFill>
                <a:srgbClr val="0DD5E0"/>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3" name="Picture 2" descr="Text&#10;&#10;Description automatically generated with medium confidence">
            <a:extLst>
              <a:ext uri="{FF2B5EF4-FFF2-40B4-BE49-F238E27FC236}">
                <a16:creationId xmlns:a16="http://schemas.microsoft.com/office/drawing/2014/main" id="{74F0478E-98F3-C4B1-7910-1AF0C223D5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43155" y="1192961"/>
            <a:ext cx="4465034" cy="2892198"/>
          </a:xfrm>
          <a:prstGeom prst="rect">
            <a:avLst/>
          </a:prstGeom>
        </p:spPr>
      </p:pic>
      <p:sp>
        <p:nvSpPr>
          <p:cNvPr id="4" name="ZoneTexte 7">
            <a:extLst>
              <a:ext uri="{FF2B5EF4-FFF2-40B4-BE49-F238E27FC236}">
                <a16:creationId xmlns:a16="http://schemas.microsoft.com/office/drawing/2014/main" id="{52B6EF9D-8CE2-2683-DD66-B8789ABC770D}"/>
              </a:ext>
            </a:extLst>
          </p:cNvPr>
          <p:cNvSpPr txBox="1"/>
          <p:nvPr/>
        </p:nvSpPr>
        <p:spPr>
          <a:xfrm>
            <a:off x="7343155" y="4199707"/>
            <a:ext cx="4465034" cy="668377"/>
          </a:xfrm>
          <a:prstGeom prst="rect">
            <a:avLst/>
          </a:prstGeom>
          <a:noFill/>
        </p:spPr>
        <p:txBody>
          <a:bodyPr wrap="square" rtlCol="0">
            <a:noAutofit/>
          </a:bodyPr>
          <a:lstStyle/>
          <a:p>
            <a:pPr algn="ct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Jérôme </a:t>
            </a:r>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Petazzoni</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(Docker </a:t>
            </a:r>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Inc</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en 2015)</a:t>
            </a:r>
          </a:p>
          <a:p>
            <a:pPr algn="ctr"/>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DockerCon</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2015</a:t>
            </a: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5" name="Picture 2" descr="1st Place Medal on Microsoft Windows 11 22H2">
            <a:extLst>
              <a:ext uri="{FF2B5EF4-FFF2-40B4-BE49-F238E27FC236}">
                <a16:creationId xmlns:a16="http://schemas.microsoft.com/office/drawing/2014/main" id="{A46D9256-A755-EB82-A58C-FCC10351E9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20842" y="1413613"/>
            <a:ext cx="299861" cy="299861"/>
          </a:xfrm>
          <a:prstGeom prst="rect">
            <a:avLst/>
          </a:prstGeom>
          <a:noFill/>
          <a:extLst>
            <a:ext uri="{909E8E84-426E-40DD-AFC4-6F175D3DCCD1}">
              <a14:hiddenFill xmlns:a14="http://schemas.microsoft.com/office/drawing/2010/main">
                <a:solidFill>
                  <a:srgbClr val="FFFFFF"/>
                </a:solidFill>
              </a14:hiddenFill>
            </a:ext>
          </a:extLst>
        </p:spPr>
      </p:pic>
      <p:sp>
        <p:nvSpPr>
          <p:cNvPr id="6" name="ZoneTexte 7">
            <a:extLst>
              <a:ext uri="{FF2B5EF4-FFF2-40B4-BE49-F238E27FC236}">
                <a16:creationId xmlns:a16="http://schemas.microsoft.com/office/drawing/2014/main" id="{9AE2411F-0328-7A5E-49F1-3086828BF720}"/>
              </a:ext>
            </a:extLst>
          </p:cNvPr>
          <p:cNvSpPr txBox="1"/>
          <p:nvPr/>
        </p:nvSpPr>
        <p:spPr>
          <a:xfrm>
            <a:off x="2137637" y="2361361"/>
            <a:ext cx="4989550" cy="3048839"/>
          </a:xfrm>
          <a:prstGeom prst="rect">
            <a:avLst/>
          </a:prstGeom>
          <a:noFill/>
        </p:spPr>
        <p:txBody>
          <a:bodyPr wrap="square" rtlCol="0">
            <a:noAutofit/>
          </a:bodyPr>
          <a:lstStyle/>
          <a:p>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Leur but ? </a:t>
            </a:r>
          </a:p>
          <a:p>
            <a:endPar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Isoler les points de montage du système de fichiers entre les différents processus</a:t>
            </a:r>
          </a:p>
          <a:p>
            <a:pPr marL="285750" indent="-285750">
              <a:buFont typeface="Wingdings" panose="05000000000000000000" pitchFamily="2" charset="2"/>
              <a:buChar char="à"/>
            </a:pPr>
            <a:endPar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endParaRPr>
          </a:p>
          <a:p>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Cela permet à chaque processus de disposer de son propre point de montage racine, et donc d’isoler les systèmes de fichiers et les processus entre eux (essentiel pour la conteneurisation)</a:t>
            </a:r>
            <a:endPar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endPar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endPar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5651584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ZoneTexte 7">
            <a:extLst>
              <a:ext uri="{FF2B5EF4-FFF2-40B4-BE49-F238E27FC236}">
                <a16:creationId xmlns:a16="http://schemas.microsoft.com/office/drawing/2014/main" id="{41F6D788-0E0E-459B-9441-2904E383F2EF}"/>
              </a:ext>
            </a:extLst>
          </p:cNvPr>
          <p:cNvSpPr txBox="1"/>
          <p:nvPr/>
        </p:nvSpPr>
        <p:spPr>
          <a:xfrm>
            <a:off x="2010635" y="1192961"/>
            <a:ext cx="4932032" cy="915239"/>
          </a:xfrm>
          <a:prstGeom prst="rect">
            <a:avLst/>
          </a:prstGeom>
          <a:noFill/>
        </p:spPr>
        <p:txBody>
          <a:bodyPr wrap="square" rtlCol="0">
            <a:noAutofit/>
          </a:bodyPr>
          <a:lstStyle/>
          <a:p>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Borg est l'</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orchestrateur de conteneurs </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(container cluster management system) utilisé en interne par Google.</a:t>
            </a:r>
          </a:p>
        </p:txBody>
      </p:sp>
      <p:sp>
        <p:nvSpPr>
          <p:cNvPr id="15" name="ZoneTexte 16">
            <a:extLst>
              <a:ext uri="{FF2B5EF4-FFF2-40B4-BE49-F238E27FC236}">
                <a16:creationId xmlns:a16="http://schemas.microsoft.com/office/drawing/2014/main" id="{AF140616-267E-C9BE-E1FB-9E088EC2B08E}"/>
              </a:ext>
            </a:extLst>
          </p:cNvPr>
          <p:cNvSpPr txBox="1"/>
          <p:nvPr/>
        </p:nvSpPr>
        <p:spPr>
          <a:xfrm>
            <a:off x="2010635" y="310244"/>
            <a:ext cx="9774113" cy="477054"/>
          </a:xfrm>
          <a:prstGeom prst="rect">
            <a:avLst/>
          </a:prstGeom>
          <a:noFill/>
        </p:spPr>
        <p:txBody>
          <a:bodyPr wrap="square" rtlCol="0">
            <a:spAutoFit/>
          </a:bodyPr>
          <a:lstStyle/>
          <a:p>
            <a:r>
              <a:rPr lang="fr-FR" sz="2500" b="1" dirty="0">
                <a:solidFill>
                  <a:srgbClr val="F88224"/>
                </a:solidFill>
                <a:latin typeface="Open Sans" panose="020B0606030504020204" pitchFamily="34" charset="0"/>
                <a:ea typeface="Open Sans" panose="020B0606030504020204" pitchFamily="34" charset="0"/>
                <a:cs typeface="Open Sans" panose="020B0606030504020204" pitchFamily="34" charset="0"/>
              </a:rPr>
              <a:t>2003</a:t>
            </a:r>
            <a:r>
              <a:rPr lang="fr-FR" sz="2500" b="1" dirty="0">
                <a:solidFill>
                  <a:srgbClr val="0DD5E0"/>
                </a:solidFill>
                <a:latin typeface="Open Sans" panose="020B0606030504020204" pitchFamily="34" charset="0"/>
                <a:ea typeface="Open Sans" panose="020B0606030504020204" pitchFamily="34" charset="0"/>
                <a:cs typeface="Open Sans" panose="020B0606030504020204" pitchFamily="34" charset="0"/>
              </a:rPr>
              <a:t> : Google présente Borg</a:t>
            </a:r>
          </a:p>
        </p:txBody>
      </p:sp>
      <p:pic>
        <p:nvPicPr>
          <p:cNvPr id="7" name="Picture 6" descr="Diagram&#10;&#10;Description automatically generated">
            <a:extLst>
              <a:ext uri="{FF2B5EF4-FFF2-40B4-BE49-F238E27FC236}">
                <a16:creationId xmlns:a16="http://schemas.microsoft.com/office/drawing/2014/main" id="{C32B67EF-42EA-4E17-A2DD-DD54F1807B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16848" y="1192961"/>
            <a:ext cx="4667901" cy="4105848"/>
          </a:xfrm>
          <a:prstGeom prst="rect">
            <a:avLst/>
          </a:prstGeom>
        </p:spPr>
      </p:pic>
      <p:sp>
        <p:nvSpPr>
          <p:cNvPr id="9" name="ZoneTexte 7">
            <a:extLst>
              <a:ext uri="{FF2B5EF4-FFF2-40B4-BE49-F238E27FC236}">
                <a16:creationId xmlns:a16="http://schemas.microsoft.com/office/drawing/2014/main" id="{AEF1DA69-CFB7-2D55-EE7F-DD4695142EF5}"/>
              </a:ext>
            </a:extLst>
          </p:cNvPr>
          <p:cNvSpPr txBox="1"/>
          <p:nvPr/>
        </p:nvSpPr>
        <p:spPr>
          <a:xfrm>
            <a:off x="1965659" y="2346740"/>
            <a:ext cx="4932032" cy="1928927"/>
          </a:xfrm>
          <a:prstGeom prst="rect">
            <a:avLst/>
          </a:prstGeom>
          <a:noFill/>
        </p:spPr>
        <p:txBody>
          <a:bodyPr wrap="square" rtlCol="0">
            <a:noAutofit/>
          </a:bodyPr>
          <a:lstStyle/>
          <a:p>
            <a:pPr marL="285750" indent="-285750">
              <a:buFont typeface="Wingdings" panose="05000000000000000000" pitchFamily="2" charset="2"/>
              <a:buChar char="à"/>
            </a:pP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B</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asé sur les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mécanismes d’isolation déjà présents sur Linux</a:t>
            </a:r>
            <a:b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br>
            <a:endPar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pPr marL="285750" indent="-285750">
              <a:buFont typeface="Wingdings" panose="05000000000000000000" pitchFamily="2" charset="2"/>
              <a:buChar char="à"/>
            </a:pP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Pouvait exécuter des milliers de jobs, en provenance de milliers d’applications, au travers d’un grand nombre de clusters chacun composé de dizaines de milliers de machines…​</a:t>
            </a:r>
          </a:p>
        </p:txBody>
      </p:sp>
      <p:grpSp>
        <p:nvGrpSpPr>
          <p:cNvPr id="14" name="Group 13">
            <a:extLst>
              <a:ext uri="{FF2B5EF4-FFF2-40B4-BE49-F238E27FC236}">
                <a16:creationId xmlns:a16="http://schemas.microsoft.com/office/drawing/2014/main" id="{01AA74F8-904A-35BC-850B-8F7DDD3038B9}"/>
              </a:ext>
            </a:extLst>
          </p:cNvPr>
          <p:cNvGrpSpPr/>
          <p:nvPr/>
        </p:nvGrpSpPr>
        <p:grpSpPr>
          <a:xfrm>
            <a:off x="1965659" y="4593674"/>
            <a:ext cx="4683654" cy="1011259"/>
            <a:chOff x="1965659" y="4593674"/>
            <a:chExt cx="4683654" cy="1011259"/>
          </a:xfrm>
        </p:grpSpPr>
        <p:sp>
          <p:nvSpPr>
            <p:cNvPr id="11" name="Rectangle: Rounded Corners 10">
              <a:extLst>
                <a:ext uri="{FF2B5EF4-FFF2-40B4-BE49-F238E27FC236}">
                  <a16:creationId xmlns:a16="http://schemas.microsoft.com/office/drawing/2014/main" id="{48A26402-61C6-45F5-B209-6CC739D5FDFA}"/>
                </a:ext>
              </a:extLst>
            </p:cNvPr>
            <p:cNvSpPr/>
            <p:nvPr/>
          </p:nvSpPr>
          <p:spPr>
            <a:xfrm>
              <a:off x="1965659" y="4593674"/>
              <a:ext cx="4667901" cy="1011259"/>
            </a:xfrm>
            <a:prstGeom prst="roundRect">
              <a:avLst/>
            </a:prstGeom>
            <a:solidFill>
              <a:srgbClr val="262626"/>
            </a:solidFill>
            <a:ln w="63500">
              <a:solidFill>
                <a:srgbClr val="0DD5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ZoneTexte 23">
              <a:extLst>
                <a:ext uri="{FF2B5EF4-FFF2-40B4-BE49-F238E27FC236}">
                  <a16:creationId xmlns:a16="http://schemas.microsoft.com/office/drawing/2014/main" id="{607E3C63-ADF7-3015-EAC2-54CA5FD644A4}"/>
                </a:ext>
              </a:extLst>
            </p:cNvPr>
            <p:cNvSpPr txBox="1"/>
            <p:nvPr/>
          </p:nvSpPr>
          <p:spPr>
            <a:xfrm>
              <a:off x="2857694" y="4695260"/>
              <a:ext cx="3791619" cy="830997"/>
            </a:xfrm>
            <a:prstGeom prst="rect">
              <a:avLst/>
            </a:prstGeom>
            <a:noFill/>
          </p:spPr>
          <p:txBody>
            <a:bodyPr wrap="square" rtlCol="0">
              <a:spAutoFit/>
            </a:bodyPr>
            <a:lstStyle/>
            <a:p>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Borg est toujours utilisé aujourd’hui dans les datacenters de Google (et PAS </a:t>
              </a:r>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Kubernetes</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a:t>
              </a:r>
            </a:p>
          </p:txBody>
        </p:sp>
        <p:pic>
          <p:nvPicPr>
            <p:cNvPr id="5122" name="Picture 2" descr="Information on Microsoft Windows 11 22H2">
              <a:extLst>
                <a:ext uri="{FF2B5EF4-FFF2-40B4-BE49-F238E27FC236}">
                  <a16:creationId xmlns:a16="http://schemas.microsoft.com/office/drawing/2014/main" id="{660A6E88-AEEE-1AA7-B99F-B92614954BC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50727" y="4746062"/>
              <a:ext cx="690033" cy="690033"/>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41150663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ZoneTexte 7">
            <a:extLst>
              <a:ext uri="{FF2B5EF4-FFF2-40B4-BE49-F238E27FC236}">
                <a16:creationId xmlns:a16="http://schemas.microsoft.com/office/drawing/2014/main" id="{41F6D788-0E0E-459B-9441-2904E383F2EF}"/>
              </a:ext>
            </a:extLst>
          </p:cNvPr>
          <p:cNvSpPr txBox="1"/>
          <p:nvPr/>
        </p:nvSpPr>
        <p:spPr>
          <a:xfrm>
            <a:off x="2010635" y="1192961"/>
            <a:ext cx="4932032" cy="915239"/>
          </a:xfrm>
          <a:prstGeom prst="rect">
            <a:avLst/>
          </a:prstGeom>
          <a:noFill/>
        </p:spPr>
        <p:txBody>
          <a:bodyPr wrap="square" rtlCol="0">
            <a:noAutofit/>
          </a:bodyPr>
          <a:lstStyle/>
          <a:p>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La 1ere beta publique des Solaris Containers a été publiée pour Solaris 10 en 2004.</a:t>
            </a:r>
          </a:p>
        </p:txBody>
      </p:sp>
      <p:sp>
        <p:nvSpPr>
          <p:cNvPr id="15" name="ZoneTexte 16">
            <a:extLst>
              <a:ext uri="{FF2B5EF4-FFF2-40B4-BE49-F238E27FC236}">
                <a16:creationId xmlns:a16="http://schemas.microsoft.com/office/drawing/2014/main" id="{AF140616-267E-C9BE-E1FB-9E088EC2B08E}"/>
              </a:ext>
            </a:extLst>
          </p:cNvPr>
          <p:cNvSpPr txBox="1"/>
          <p:nvPr/>
        </p:nvSpPr>
        <p:spPr>
          <a:xfrm>
            <a:off x="2010635" y="310244"/>
            <a:ext cx="9774113" cy="477054"/>
          </a:xfrm>
          <a:prstGeom prst="rect">
            <a:avLst/>
          </a:prstGeom>
          <a:noFill/>
        </p:spPr>
        <p:txBody>
          <a:bodyPr wrap="square" rtlCol="0">
            <a:spAutoFit/>
          </a:bodyPr>
          <a:lstStyle/>
          <a:p>
            <a:r>
              <a:rPr lang="fr-FR" sz="2500" b="1" dirty="0">
                <a:solidFill>
                  <a:srgbClr val="F88224"/>
                </a:solidFill>
                <a:latin typeface="Open Sans" panose="020B0606030504020204" pitchFamily="34" charset="0"/>
                <a:ea typeface="Open Sans" panose="020B0606030504020204" pitchFamily="34" charset="0"/>
                <a:cs typeface="Open Sans" panose="020B0606030504020204" pitchFamily="34" charset="0"/>
              </a:rPr>
              <a:t>2004</a:t>
            </a:r>
            <a:r>
              <a:rPr lang="fr-FR" sz="2500" b="1" dirty="0">
                <a:solidFill>
                  <a:srgbClr val="0DD5E0"/>
                </a:solidFill>
                <a:latin typeface="Open Sans" panose="020B0606030504020204" pitchFamily="34" charset="0"/>
                <a:ea typeface="Open Sans" panose="020B0606030504020204" pitchFamily="34" charset="0"/>
                <a:cs typeface="Open Sans" panose="020B0606030504020204" pitchFamily="34" charset="0"/>
              </a:rPr>
              <a:t> : Solaris Containers</a:t>
            </a:r>
          </a:p>
        </p:txBody>
      </p:sp>
      <p:sp>
        <p:nvSpPr>
          <p:cNvPr id="9" name="ZoneTexte 7">
            <a:extLst>
              <a:ext uri="{FF2B5EF4-FFF2-40B4-BE49-F238E27FC236}">
                <a16:creationId xmlns:a16="http://schemas.microsoft.com/office/drawing/2014/main" id="{AEF1DA69-CFB7-2D55-EE7F-DD4695142EF5}"/>
              </a:ext>
            </a:extLst>
          </p:cNvPr>
          <p:cNvSpPr txBox="1"/>
          <p:nvPr/>
        </p:nvSpPr>
        <p:spPr>
          <a:xfrm>
            <a:off x="1965659" y="2346740"/>
            <a:ext cx="4932032" cy="3503727"/>
          </a:xfrm>
          <a:prstGeom prst="rect">
            <a:avLst/>
          </a:prstGeom>
          <a:noFill/>
        </p:spPr>
        <p:txBody>
          <a:bodyPr wrap="square" rtlCol="0">
            <a:noAutofit/>
          </a:bodyPr>
          <a:lstStyle/>
          <a:p>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Ces Solaris Containers combinent : </a:t>
            </a:r>
          </a:p>
          <a:p>
            <a:endPar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endParaRPr>
          </a:p>
          <a:p>
            <a:pPr marL="285750" indent="-285750">
              <a:buFont typeface="Wingdings" panose="05000000000000000000" pitchFamily="2" charset="2"/>
              <a:buChar char="à"/>
            </a:pP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contrôle des ressources </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du système</a:t>
            </a:r>
          </a:p>
          <a:p>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 </a:t>
            </a:r>
          </a:p>
          <a:p>
            <a:pPr marL="285750" indent="-285750">
              <a:buFont typeface="Wingdings" panose="05000000000000000000" pitchFamily="2" charset="2"/>
              <a:buChar char="à"/>
            </a:pP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définition de frontières</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 à l’aide du concept de zones, appelées «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Solaris Zones </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a:t>
            </a:r>
          </a:p>
          <a:p>
            <a:pPr marL="285750" indent="-285750">
              <a:buFont typeface="Wingdings" panose="05000000000000000000" pitchFamily="2" charset="2"/>
              <a:buChar char="à"/>
            </a:pPr>
            <a:endPar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endParaRPr>
          </a:p>
          <a:p>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Ces zones agissent comme autant de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serveurs virtuels totalement isolés</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au sein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d’une seule instance d’OS</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a:t>
            </a:r>
            <a:b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br>
            <a:endPar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3" name="Picture 2" descr="Diagram&#10;&#10;Description automatically generated">
            <a:extLst>
              <a:ext uri="{FF2B5EF4-FFF2-40B4-BE49-F238E27FC236}">
                <a16:creationId xmlns:a16="http://schemas.microsoft.com/office/drawing/2014/main" id="{C7E36199-D21E-5ADD-9DEB-5427FF8365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43263" y="1192961"/>
            <a:ext cx="4375229" cy="3867677"/>
          </a:xfrm>
          <a:prstGeom prst="rect">
            <a:avLst/>
          </a:prstGeom>
        </p:spPr>
      </p:pic>
    </p:spTree>
    <p:extLst>
      <p:ext uri="{BB962C8B-B14F-4D97-AF65-F5344CB8AC3E}">
        <p14:creationId xmlns:p14="http://schemas.microsoft.com/office/powerpoint/2010/main" val="24867929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ZoneTexte 7">
            <a:extLst>
              <a:ext uri="{FF2B5EF4-FFF2-40B4-BE49-F238E27FC236}">
                <a16:creationId xmlns:a16="http://schemas.microsoft.com/office/drawing/2014/main" id="{41F6D788-0E0E-459B-9441-2904E383F2EF}"/>
              </a:ext>
            </a:extLst>
          </p:cNvPr>
          <p:cNvSpPr txBox="1"/>
          <p:nvPr/>
        </p:nvSpPr>
        <p:spPr>
          <a:xfrm>
            <a:off x="7404347" y="1025526"/>
            <a:ext cx="4266285" cy="2784474"/>
          </a:xfrm>
          <a:prstGeom prst="rect">
            <a:avLst/>
          </a:prstGeom>
          <a:noFill/>
        </p:spPr>
        <p:txBody>
          <a:bodyPr wrap="square" rtlCol="0">
            <a:noAutofit/>
          </a:bodyPr>
          <a:lstStyle/>
          <a:p>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Tout comme Linux </a:t>
            </a:r>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VServer</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OpenVZ</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propose des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capacités de virtualisation de l’OS</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pour Linux.</a:t>
            </a:r>
          </a:p>
          <a:p>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Regardez le schéma, vous retrouvez le même concept de « Virtual </a:t>
            </a:r>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Private</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Server » que pour </a:t>
            </a:r>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VServer</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 )</a:t>
            </a:r>
          </a:p>
          <a:p>
            <a:endPar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Et tout comme Linux </a:t>
            </a:r>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VServer</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ces fonctionnalités sont obtenues en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patchant le noyau Linux</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a:t>
            </a:r>
          </a:p>
        </p:txBody>
      </p:sp>
      <p:sp>
        <p:nvSpPr>
          <p:cNvPr id="15" name="ZoneTexte 16">
            <a:extLst>
              <a:ext uri="{FF2B5EF4-FFF2-40B4-BE49-F238E27FC236}">
                <a16:creationId xmlns:a16="http://schemas.microsoft.com/office/drawing/2014/main" id="{AF140616-267E-C9BE-E1FB-9E088EC2B08E}"/>
              </a:ext>
            </a:extLst>
          </p:cNvPr>
          <p:cNvSpPr txBox="1"/>
          <p:nvPr/>
        </p:nvSpPr>
        <p:spPr>
          <a:xfrm>
            <a:off x="2010635" y="310244"/>
            <a:ext cx="9774113" cy="477054"/>
          </a:xfrm>
          <a:prstGeom prst="rect">
            <a:avLst/>
          </a:prstGeom>
          <a:noFill/>
        </p:spPr>
        <p:txBody>
          <a:bodyPr wrap="square" rtlCol="0">
            <a:spAutoFit/>
          </a:bodyPr>
          <a:lstStyle/>
          <a:p>
            <a:r>
              <a:rPr lang="fr-FR" sz="2500" b="1" dirty="0">
                <a:solidFill>
                  <a:srgbClr val="F88224"/>
                </a:solidFill>
                <a:latin typeface="Open Sans" panose="020B0606030504020204" pitchFamily="34" charset="0"/>
                <a:ea typeface="Open Sans" panose="020B0606030504020204" pitchFamily="34" charset="0"/>
                <a:cs typeface="Open Sans" panose="020B0606030504020204" pitchFamily="34" charset="0"/>
              </a:rPr>
              <a:t>2005</a:t>
            </a:r>
            <a:r>
              <a:rPr lang="fr-FR" sz="2500" b="1" dirty="0">
                <a:solidFill>
                  <a:srgbClr val="0DD5E0"/>
                </a:solidFill>
                <a:latin typeface="Open Sans" panose="020B0606030504020204" pitchFamily="34" charset="0"/>
                <a:ea typeface="Open Sans" panose="020B0606030504020204" pitchFamily="34" charset="0"/>
                <a:cs typeface="Open Sans" panose="020B0606030504020204" pitchFamily="34" charset="0"/>
              </a:rPr>
              <a:t> : </a:t>
            </a:r>
            <a:r>
              <a:rPr lang="fr-FR" sz="2500" b="1" dirty="0" err="1">
                <a:solidFill>
                  <a:srgbClr val="0DD5E0"/>
                </a:solidFill>
                <a:latin typeface="Open Sans" panose="020B0606030504020204" pitchFamily="34" charset="0"/>
                <a:ea typeface="Open Sans" panose="020B0606030504020204" pitchFamily="34" charset="0"/>
                <a:cs typeface="Open Sans" panose="020B0606030504020204" pitchFamily="34" charset="0"/>
              </a:rPr>
              <a:t>OpenVZ</a:t>
            </a:r>
            <a:endParaRPr lang="fr-FR" sz="2500" b="1" dirty="0">
              <a:solidFill>
                <a:srgbClr val="0DD5E0"/>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4" name="Picture 3" descr="Graphical user interface&#10;&#10;Description automatically generated">
            <a:extLst>
              <a:ext uri="{FF2B5EF4-FFF2-40B4-BE49-F238E27FC236}">
                <a16:creationId xmlns:a16="http://schemas.microsoft.com/office/drawing/2014/main" id="{90ED52EE-AF80-D520-FD3A-541B25ACED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10635" y="1025526"/>
            <a:ext cx="5096018" cy="3192793"/>
          </a:xfrm>
          <a:prstGeom prst="rect">
            <a:avLst/>
          </a:prstGeom>
        </p:spPr>
      </p:pic>
      <p:grpSp>
        <p:nvGrpSpPr>
          <p:cNvPr id="18" name="Group 17">
            <a:extLst>
              <a:ext uri="{FF2B5EF4-FFF2-40B4-BE49-F238E27FC236}">
                <a16:creationId xmlns:a16="http://schemas.microsoft.com/office/drawing/2014/main" id="{ABE92C2D-071E-9E6F-3954-6D63DB5FCFE9}"/>
              </a:ext>
            </a:extLst>
          </p:cNvPr>
          <p:cNvGrpSpPr/>
          <p:nvPr/>
        </p:nvGrpSpPr>
        <p:grpSpPr>
          <a:xfrm>
            <a:off x="401053" y="1304431"/>
            <a:ext cx="2656181" cy="1685789"/>
            <a:chOff x="401053" y="1304431"/>
            <a:chExt cx="2656181" cy="1685789"/>
          </a:xfrm>
        </p:grpSpPr>
        <p:grpSp>
          <p:nvGrpSpPr>
            <p:cNvPr id="13" name="Group 12">
              <a:extLst>
                <a:ext uri="{FF2B5EF4-FFF2-40B4-BE49-F238E27FC236}">
                  <a16:creationId xmlns:a16="http://schemas.microsoft.com/office/drawing/2014/main" id="{F2D325C0-BA18-EB59-16E5-61D508313FC2}"/>
                </a:ext>
              </a:extLst>
            </p:cNvPr>
            <p:cNvGrpSpPr/>
            <p:nvPr/>
          </p:nvGrpSpPr>
          <p:grpSpPr>
            <a:xfrm rot="20561034">
              <a:off x="401053" y="1304431"/>
              <a:ext cx="2459346" cy="556932"/>
              <a:chOff x="8406063" y="4400557"/>
              <a:chExt cx="2459346" cy="556932"/>
            </a:xfrm>
          </p:grpSpPr>
          <p:sp>
            <p:nvSpPr>
              <p:cNvPr id="6" name="Rectangle: Rounded Corners 5">
                <a:extLst>
                  <a:ext uri="{FF2B5EF4-FFF2-40B4-BE49-F238E27FC236}">
                    <a16:creationId xmlns:a16="http://schemas.microsoft.com/office/drawing/2014/main" id="{C48428F1-DAC5-BAE7-FA37-24C800FE1EB1}"/>
                  </a:ext>
                </a:extLst>
              </p:cNvPr>
              <p:cNvSpPr/>
              <p:nvPr/>
            </p:nvSpPr>
            <p:spPr>
              <a:xfrm>
                <a:off x="8406063" y="4400557"/>
                <a:ext cx="2459346" cy="556932"/>
              </a:xfrm>
              <a:prstGeom prst="roundRect">
                <a:avLst/>
              </a:prstGeom>
              <a:solidFill>
                <a:srgbClr val="262626"/>
              </a:solidFill>
              <a:ln w="28575">
                <a:solidFill>
                  <a:srgbClr val="0DD5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ZoneTexte 23">
                <a:extLst>
                  <a:ext uri="{FF2B5EF4-FFF2-40B4-BE49-F238E27FC236}">
                    <a16:creationId xmlns:a16="http://schemas.microsoft.com/office/drawing/2014/main" id="{532AE915-CCB7-8804-CC9D-BDFB43F99CAE}"/>
                  </a:ext>
                </a:extLst>
              </p:cNvPr>
              <p:cNvSpPr txBox="1"/>
              <p:nvPr/>
            </p:nvSpPr>
            <p:spPr>
              <a:xfrm>
                <a:off x="8796486" y="4478968"/>
                <a:ext cx="1975280" cy="400110"/>
              </a:xfrm>
              <a:prstGeom prst="rect">
                <a:avLst/>
              </a:prstGeom>
              <a:noFill/>
            </p:spPr>
            <p:txBody>
              <a:bodyPr wrap="square" rtlCol="0">
                <a:spAutoFit/>
              </a:bodyPr>
              <a:lstStyle/>
              <a:p>
                <a:pPr algn="ctr"/>
                <a:r>
                  <a:rPr lang="fr-FR" sz="1000" b="1" dirty="0">
                    <a:solidFill>
                      <a:schemeClr val="bg1"/>
                    </a:solidFill>
                    <a:latin typeface="Open Sans" panose="020B0606030504020204" pitchFamily="34" charset="0"/>
                    <a:ea typeface="Open Sans" panose="020B0606030504020204" pitchFamily="34" charset="0"/>
                    <a:cs typeface="Open Sans" panose="020B0606030504020204" pitchFamily="34" charset="0"/>
                  </a:rPr>
                  <a:t>« Virtual </a:t>
                </a:r>
                <a:r>
                  <a:rPr lang="fr-FR" sz="1000" b="1" dirty="0" err="1">
                    <a:solidFill>
                      <a:schemeClr val="bg1"/>
                    </a:solidFill>
                    <a:latin typeface="Open Sans" panose="020B0606030504020204" pitchFamily="34" charset="0"/>
                    <a:ea typeface="Open Sans" panose="020B0606030504020204" pitchFamily="34" charset="0"/>
                    <a:cs typeface="Open Sans" panose="020B0606030504020204" pitchFamily="34" charset="0"/>
                  </a:rPr>
                  <a:t>Private</a:t>
                </a:r>
                <a:r>
                  <a:rPr lang="fr-FR" sz="1000" b="1" dirty="0">
                    <a:solidFill>
                      <a:schemeClr val="bg1"/>
                    </a:solidFill>
                    <a:latin typeface="Open Sans" panose="020B0606030504020204" pitchFamily="34" charset="0"/>
                    <a:ea typeface="Open Sans" panose="020B0606030504020204" pitchFamily="34" charset="0"/>
                    <a:cs typeface="Open Sans" panose="020B0606030504020204" pitchFamily="34" charset="0"/>
                  </a:rPr>
                  <a:t> Server » </a:t>
                </a:r>
              </a:p>
              <a:p>
                <a:pPr algn="ctr"/>
                <a:r>
                  <a:rPr lang="fr-FR" sz="1000" b="1" dirty="0">
                    <a:solidFill>
                      <a:schemeClr val="bg1"/>
                    </a:solidFill>
                    <a:latin typeface="Open Sans" panose="020B0606030504020204" pitchFamily="34" charset="0"/>
                    <a:ea typeface="Open Sans" panose="020B0606030504020204" pitchFamily="34" charset="0"/>
                    <a:cs typeface="Open Sans" panose="020B0606030504020204" pitchFamily="34" charset="0"/>
                  </a:rPr>
                  <a:t>Comme pour Linux </a:t>
                </a:r>
                <a:r>
                  <a:rPr lang="fr-FR" sz="1000" b="1" dirty="0" err="1">
                    <a:solidFill>
                      <a:schemeClr val="bg1"/>
                    </a:solidFill>
                    <a:latin typeface="Open Sans" panose="020B0606030504020204" pitchFamily="34" charset="0"/>
                    <a:ea typeface="Open Sans" panose="020B0606030504020204" pitchFamily="34" charset="0"/>
                    <a:cs typeface="Open Sans" panose="020B0606030504020204" pitchFamily="34" charset="0"/>
                  </a:rPr>
                  <a:t>VServer</a:t>
                </a:r>
                <a:endParaRPr lang="fr-FR" sz="1000"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12" name="Picture 2" descr="Information on Microsoft Windows 11 22H2">
                <a:extLst>
                  <a:ext uri="{FF2B5EF4-FFF2-40B4-BE49-F238E27FC236}">
                    <a16:creationId xmlns:a16="http://schemas.microsoft.com/office/drawing/2014/main" id="{399D478C-5E8C-6899-19E2-384521AFA26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45911" y="4522091"/>
                <a:ext cx="313863" cy="313863"/>
              </a:xfrm>
              <a:prstGeom prst="rect">
                <a:avLst/>
              </a:prstGeom>
              <a:noFill/>
              <a:extLst>
                <a:ext uri="{909E8E84-426E-40DD-AFC4-6F175D3DCCD1}">
                  <a14:hiddenFill xmlns:a14="http://schemas.microsoft.com/office/drawing/2010/main">
                    <a:solidFill>
                      <a:srgbClr val="FFFFFF"/>
                    </a:solidFill>
                  </a14:hiddenFill>
                </a:ext>
              </a:extLst>
            </p:spPr>
          </p:pic>
        </p:grpSp>
        <p:sp>
          <p:nvSpPr>
            <p:cNvPr id="14" name="Oval 13">
              <a:extLst>
                <a:ext uri="{FF2B5EF4-FFF2-40B4-BE49-F238E27FC236}">
                  <a16:creationId xmlns:a16="http://schemas.microsoft.com/office/drawing/2014/main" id="{B66BA964-41DF-6F4C-CA5A-BD8A6C309C40}"/>
                </a:ext>
              </a:extLst>
            </p:cNvPr>
            <p:cNvSpPr/>
            <p:nvPr/>
          </p:nvSpPr>
          <p:spPr>
            <a:xfrm>
              <a:off x="2733490" y="1813301"/>
              <a:ext cx="323744" cy="1176919"/>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Arrow: Right 15">
              <a:extLst>
                <a:ext uri="{FF2B5EF4-FFF2-40B4-BE49-F238E27FC236}">
                  <a16:creationId xmlns:a16="http://schemas.microsoft.com/office/drawing/2014/main" id="{36E0A3F0-1EF8-804E-4DC1-3BB81937459F}"/>
                </a:ext>
              </a:extLst>
            </p:cNvPr>
            <p:cNvSpPr/>
            <p:nvPr/>
          </p:nvSpPr>
          <p:spPr>
            <a:xfrm rot="2064183">
              <a:off x="1926244" y="1963789"/>
              <a:ext cx="815286" cy="333577"/>
            </a:xfrm>
            <a:prstGeom prst="rightArrow">
              <a:avLst/>
            </a:prstGeom>
            <a:solidFill>
              <a:srgbClr val="262626"/>
            </a:solidFill>
            <a:ln w="28575">
              <a:solidFill>
                <a:srgbClr val="0DD5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7" name="ZoneTexte 7">
            <a:extLst>
              <a:ext uri="{FF2B5EF4-FFF2-40B4-BE49-F238E27FC236}">
                <a16:creationId xmlns:a16="http://schemas.microsoft.com/office/drawing/2014/main" id="{21FECB0D-C06D-727C-1C21-20726FF3E026}"/>
              </a:ext>
            </a:extLst>
          </p:cNvPr>
          <p:cNvSpPr txBox="1"/>
          <p:nvPr/>
        </p:nvSpPr>
        <p:spPr>
          <a:xfrm>
            <a:off x="2010635" y="4411986"/>
            <a:ext cx="9427114" cy="1795085"/>
          </a:xfrm>
          <a:prstGeom prst="rect">
            <a:avLst/>
          </a:prstGeom>
          <a:noFill/>
        </p:spPr>
        <p:txBody>
          <a:bodyPr wrap="square" rtlCol="0">
            <a:noAutofit/>
          </a:bodyPr>
          <a:lstStyle/>
          <a:p>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 </a:t>
            </a:r>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OpenVZ</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permet à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1 serveur physique</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d’exécuter de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multiples instances de systèmes d’exploitation isolés</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(des distributions Linux), les Virtual </a:t>
            </a:r>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Private</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Server du schéma (ou environnements virtuels)</a:t>
            </a:r>
          </a:p>
        </p:txBody>
      </p:sp>
    </p:spTree>
    <p:extLst>
      <p:ext uri="{BB962C8B-B14F-4D97-AF65-F5344CB8AC3E}">
        <p14:creationId xmlns:p14="http://schemas.microsoft.com/office/powerpoint/2010/main" val="41813660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ZoneTexte 7">
            <a:extLst>
              <a:ext uri="{FF2B5EF4-FFF2-40B4-BE49-F238E27FC236}">
                <a16:creationId xmlns:a16="http://schemas.microsoft.com/office/drawing/2014/main" id="{41F6D788-0E0E-459B-9441-2904E383F2EF}"/>
              </a:ext>
            </a:extLst>
          </p:cNvPr>
          <p:cNvSpPr txBox="1"/>
          <p:nvPr/>
        </p:nvSpPr>
        <p:spPr>
          <a:xfrm>
            <a:off x="7404347" y="1025526"/>
            <a:ext cx="4266285" cy="2784474"/>
          </a:xfrm>
          <a:prstGeom prst="rect">
            <a:avLst/>
          </a:prstGeom>
          <a:noFill/>
        </p:spPr>
        <p:txBody>
          <a:bodyPr wrap="square" rtlCol="0">
            <a:noAutofit/>
          </a:bodyPr>
          <a:lstStyle/>
          <a:p>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Tout comme Linux </a:t>
            </a:r>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VServer</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OpenVZ</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propose des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capacités de virtualisation de l’OS</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pour Linux.</a:t>
            </a:r>
          </a:p>
          <a:p>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Regardez le schéma, vous retrouvez le même concept de « Virtual </a:t>
            </a:r>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Private</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Server » que pour </a:t>
            </a:r>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VServer</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 )</a:t>
            </a:r>
          </a:p>
          <a:p>
            <a:endPar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Et tout comme Linux </a:t>
            </a:r>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VServer</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ces fonctionnalités sont obtenues en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patchant le noyau Linux</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a:t>
            </a:r>
          </a:p>
        </p:txBody>
      </p:sp>
      <p:sp>
        <p:nvSpPr>
          <p:cNvPr id="15" name="ZoneTexte 16">
            <a:extLst>
              <a:ext uri="{FF2B5EF4-FFF2-40B4-BE49-F238E27FC236}">
                <a16:creationId xmlns:a16="http://schemas.microsoft.com/office/drawing/2014/main" id="{AF140616-267E-C9BE-E1FB-9E088EC2B08E}"/>
              </a:ext>
            </a:extLst>
          </p:cNvPr>
          <p:cNvSpPr txBox="1"/>
          <p:nvPr/>
        </p:nvSpPr>
        <p:spPr>
          <a:xfrm>
            <a:off x="2010635" y="310244"/>
            <a:ext cx="9774113" cy="477054"/>
          </a:xfrm>
          <a:prstGeom prst="rect">
            <a:avLst/>
          </a:prstGeom>
          <a:noFill/>
        </p:spPr>
        <p:txBody>
          <a:bodyPr wrap="square" rtlCol="0">
            <a:spAutoFit/>
          </a:bodyPr>
          <a:lstStyle/>
          <a:p>
            <a:r>
              <a:rPr lang="fr-FR" sz="2500" b="1" dirty="0">
                <a:solidFill>
                  <a:srgbClr val="F88224"/>
                </a:solidFill>
                <a:latin typeface="Open Sans" panose="020B0606030504020204" pitchFamily="34" charset="0"/>
                <a:ea typeface="Open Sans" panose="020B0606030504020204" pitchFamily="34" charset="0"/>
                <a:cs typeface="Open Sans" panose="020B0606030504020204" pitchFamily="34" charset="0"/>
              </a:rPr>
              <a:t>2005</a:t>
            </a:r>
            <a:r>
              <a:rPr lang="fr-FR" sz="2500" b="1" dirty="0">
                <a:solidFill>
                  <a:srgbClr val="0DD5E0"/>
                </a:solidFill>
                <a:latin typeface="Open Sans" panose="020B0606030504020204" pitchFamily="34" charset="0"/>
                <a:ea typeface="Open Sans" panose="020B0606030504020204" pitchFamily="34" charset="0"/>
                <a:cs typeface="Open Sans" panose="020B0606030504020204" pitchFamily="34" charset="0"/>
              </a:rPr>
              <a:t> : </a:t>
            </a:r>
            <a:r>
              <a:rPr lang="fr-FR" sz="2500" b="1" dirty="0" err="1">
                <a:solidFill>
                  <a:srgbClr val="0DD5E0"/>
                </a:solidFill>
                <a:latin typeface="Open Sans" panose="020B0606030504020204" pitchFamily="34" charset="0"/>
                <a:ea typeface="Open Sans" panose="020B0606030504020204" pitchFamily="34" charset="0"/>
                <a:cs typeface="Open Sans" panose="020B0606030504020204" pitchFamily="34" charset="0"/>
              </a:rPr>
              <a:t>OpenVZ</a:t>
            </a:r>
            <a:r>
              <a:rPr lang="fr-FR" sz="2500" b="1" dirty="0">
                <a:solidFill>
                  <a:srgbClr val="0DD5E0"/>
                </a:solidFill>
                <a:latin typeface="Open Sans" panose="020B0606030504020204" pitchFamily="34" charset="0"/>
                <a:ea typeface="Open Sans" panose="020B0606030504020204" pitchFamily="34" charset="0"/>
                <a:cs typeface="Open Sans" panose="020B0606030504020204" pitchFamily="34" charset="0"/>
              </a:rPr>
              <a:t> (Open </a:t>
            </a:r>
            <a:r>
              <a:rPr lang="fr-FR" sz="2500" b="1" dirty="0" err="1">
                <a:solidFill>
                  <a:srgbClr val="0DD5E0"/>
                </a:solidFill>
                <a:latin typeface="Open Sans" panose="020B0606030504020204" pitchFamily="34" charset="0"/>
                <a:ea typeface="Open Sans" panose="020B0606030504020204" pitchFamily="34" charset="0"/>
                <a:cs typeface="Open Sans" panose="020B0606030504020204" pitchFamily="34" charset="0"/>
              </a:rPr>
              <a:t>Virtuozzo</a:t>
            </a:r>
            <a:r>
              <a:rPr lang="fr-FR" sz="2500" b="1" dirty="0">
                <a:solidFill>
                  <a:srgbClr val="0DD5E0"/>
                </a:solidFill>
                <a:latin typeface="Open Sans" panose="020B0606030504020204" pitchFamily="34" charset="0"/>
                <a:ea typeface="Open Sans" panose="020B0606030504020204" pitchFamily="34" charset="0"/>
                <a:cs typeface="Open Sans" panose="020B0606030504020204" pitchFamily="34" charset="0"/>
              </a:rPr>
              <a:t>)</a:t>
            </a:r>
          </a:p>
        </p:txBody>
      </p:sp>
      <p:pic>
        <p:nvPicPr>
          <p:cNvPr id="4" name="Picture 3" descr="Graphical user interface&#10;&#10;Description automatically generated">
            <a:extLst>
              <a:ext uri="{FF2B5EF4-FFF2-40B4-BE49-F238E27FC236}">
                <a16:creationId xmlns:a16="http://schemas.microsoft.com/office/drawing/2014/main" id="{90ED52EE-AF80-D520-FD3A-541B25ACED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10635" y="1025526"/>
            <a:ext cx="5096018" cy="3192793"/>
          </a:xfrm>
          <a:prstGeom prst="rect">
            <a:avLst/>
          </a:prstGeom>
        </p:spPr>
      </p:pic>
      <p:grpSp>
        <p:nvGrpSpPr>
          <p:cNvPr id="18" name="Group 17">
            <a:extLst>
              <a:ext uri="{FF2B5EF4-FFF2-40B4-BE49-F238E27FC236}">
                <a16:creationId xmlns:a16="http://schemas.microsoft.com/office/drawing/2014/main" id="{ABE92C2D-071E-9E6F-3954-6D63DB5FCFE9}"/>
              </a:ext>
            </a:extLst>
          </p:cNvPr>
          <p:cNvGrpSpPr/>
          <p:nvPr/>
        </p:nvGrpSpPr>
        <p:grpSpPr>
          <a:xfrm>
            <a:off x="401053" y="1304431"/>
            <a:ext cx="2656181" cy="1685789"/>
            <a:chOff x="401053" y="1304431"/>
            <a:chExt cx="2656181" cy="1685789"/>
          </a:xfrm>
        </p:grpSpPr>
        <p:grpSp>
          <p:nvGrpSpPr>
            <p:cNvPr id="13" name="Group 12">
              <a:extLst>
                <a:ext uri="{FF2B5EF4-FFF2-40B4-BE49-F238E27FC236}">
                  <a16:creationId xmlns:a16="http://schemas.microsoft.com/office/drawing/2014/main" id="{F2D325C0-BA18-EB59-16E5-61D508313FC2}"/>
                </a:ext>
              </a:extLst>
            </p:cNvPr>
            <p:cNvGrpSpPr/>
            <p:nvPr/>
          </p:nvGrpSpPr>
          <p:grpSpPr>
            <a:xfrm rot="20561034">
              <a:off x="401053" y="1304431"/>
              <a:ext cx="2459346" cy="556932"/>
              <a:chOff x="8406063" y="4400557"/>
              <a:chExt cx="2459346" cy="556932"/>
            </a:xfrm>
          </p:grpSpPr>
          <p:sp>
            <p:nvSpPr>
              <p:cNvPr id="6" name="Rectangle: Rounded Corners 5">
                <a:extLst>
                  <a:ext uri="{FF2B5EF4-FFF2-40B4-BE49-F238E27FC236}">
                    <a16:creationId xmlns:a16="http://schemas.microsoft.com/office/drawing/2014/main" id="{C48428F1-DAC5-BAE7-FA37-24C800FE1EB1}"/>
                  </a:ext>
                </a:extLst>
              </p:cNvPr>
              <p:cNvSpPr/>
              <p:nvPr/>
            </p:nvSpPr>
            <p:spPr>
              <a:xfrm>
                <a:off x="8406063" y="4400557"/>
                <a:ext cx="2459346" cy="556932"/>
              </a:xfrm>
              <a:prstGeom prst="roundRect">
                <a:avLst/>
              </a:prstGeom>
              <a:solidFill>
                <a:srgbClr val="262626"/>
              </a:solidFill>
              <a:ln w="28575">
                <a:solidFill>
                  <a:srgbClr val="0DD5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ZoneTexte 23">
                <a:extLst>
                  <a:ext uri="{FF2B5EF4-FFF2-40B4-BE49-F238E27FC236}">
                    <a16:creationId xmlns:a16="http://schemas.microsoft.com/office/drawing/2014/main" id="{532AE915-CCB7-8804-CC9D-BDFB43F99CAE}"/>
                  </a:ext>
                </a:extLst>
              </p:cNvPr>
              <p:cNvSpPr txBox="1"/>
              <p:nvPr/>
            </p:nvSpPr>
            <p:spPr>
              <a:xfrm>
                <a:off x="8796486" y="4478968"/>
                <a:ext cx="1975280" cy="400110"/>
              </a:xfrm>
              <a:prstGeom prst="rect">
                <a:avLst/>
              </a:prstGeom>
              <a:noFill/>
            </p:spPr>
            <p:txBody>
              <a:bodyPr wrap="square" rtlCol="0">
                <a:spAutoFit/>
              </a:bodyPr>
              <a:lstStyle/>
              <a:p>
                <a:pPr algn="ctr"/>
                <a:r>
                  <a:rPr lang="fr-FR" sz="1000" b="1" dirty="0">
                    <a:solidFill>
                      <a:schemeClr val="bg1"/>
                    </a:solidFill>
                    <a:latin typeface="Open Sans" panose="020B0606030504020204" pitchFamily="34" charset="0"/>
                    <a:ea typeface="Open Sans" panose="020B0606030504020204" pitchFamily="34" charset="0"/>
                    <a:cs typeface="Open Sans" panose="020B0606030504020204" pitchFamily="34" charset="0"/>
                  </a:rPr>
                  <a:t>« Virtual </a:t>
                </a:r>
                <a:r>
                  <a:rPr lang="fr-FR" sz="1000" b="1" dirty="0" err="1">
                    <a:solidFill>
                      <a:schemeClr val="bg1"/>
                    </a:solidFill>
                    <a:latin typeface="Open Sans" panose="020B0606030504020204" pitchFamily="34" charset="0"/>
                    <a:ea typeface="Open Sans" panose="020B0606030504020204" pitchFamily="34" charset="0"/>
                    <a:cs typeface="Open Sans" panose="020B0606030504020204" pitchFamily="34" charset="0"/>
                  </a:rPr>
                  <a:t>Private</a:t>
                </a:r>
                <a:r>
                  <a:rPr lang="fr-FR" sz="1000" b="1" dirty="0">
                    <a:solidFill>
                      <a:schemeClr val="bg1"/>
                    </a:solidFill>
                    <a:latin typeface="Open Sans" panose="020B0606030504020204" pitchFamily="34" charset="0"/>
                    <a:ea typeface="Open Sans" panose="020B0606030504020204" pitchFamily="34" charset="0"/>
                    <a:cs typeface="Open Sans" panose="020B0606030504020204" pitchFamily="34" charset="0"/>
                  </a:rPr>
                  <a:t> Server » </a:t>
                </a:r>
              </a:p>
              <a:p>
                <a:pPr algn="ctr"/>
                <a:r>
                  <a:rPr lang="fr-FR" sz="1000" b="1" dirty="0">
                    <a:solidFill>
                      <a:schemeClr val="bg1"/>
                    </a:solidFill>
                    <a:latin typeface="Open Sans" panose="020B0606030504020204" pitchFamily="34" charset="0"/>
                    <a:ea typeface="Open Sans" panose="020B0606030504020204" pitchFamily="34" charset="0"/>
                    <a:cs typeface="Open Sans" panose="020B0606030504020204" pitchFamily="34" charset="0"/>
                  </a:rPr>
                  <a:t>Comme pour Linux </a:t>
                </a:r>
                <a:r>
                  <a:rPr lang="fr-FR" sz="1000" b="1" dirty="0" err="1">
                    <a:solidFill>
                      <a:schemeClr val="bg1"/>
                    </a:solidFill>
                    <a:latin typeface="Open Sans" panose="020B0606030504020204" pitchFamily="34" charset="0"/>
                    <a:ea typeface="Open Sans" panose="020B0606030504020204" pitchFamily="34" charset="0"/>
                    <a:cs typeface="Open Sans" panose="020B0606030504020204" pitchFamily="34" charset="0"/>
                  </a:rPr>
                  <a:t>VServer</a:t>
                </a:r>
                <a:endParaRPr lang="fr-FR" sz="1000"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12" name="Picture 2" descr="Information on Microsoft Windows 11 22H2">
                <a:extLst>
                  <a:ext uri="{FF2B5EF4-FFF2-40B4-BE49-F238E27FC236}">
                    <a16:creationId xmlns:a16="http://schemas.microsoft.com/office/drawing/2014/main" id="{399D478C-5E8C-6899-19E2-384521AFA26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45911" y="4522091"/>
                <a:ext cx="313863" cy="313863"/>
              </a:xfrm>
              <a:prstGeom prst="rect">
                <a:avLst/>
              </a:prstGeom>
              <a:noFill/>
              <a:extLst>
                <a:ext uri="{909E8E84-426E-40DD-AFC4-6F175D3DCCD1}">
                  <a14:hiddenFill xmlns:a14="http://schemas.microsoft.com/office/drawing/2010/main">
                    <a:solidFill>
                      <a:srgbClr val="FFFFFF"/>
                    </a:solidFill>
                  </a14:hiddenFill>
                </a:ext>
              </a:extLst>
            </p:spPr>
          </p:pic>
        </p:grpSp>
        <p:sp>
          <p:nvSpPr>
            <p:cNvPr id="14" name="Oval 13">
              <a:extLst>
                <a:ext uri="{FF2B5EF4-FFF2-40B4-BE49-F238E27FC236}">
                  <a16:creationId xmlns:a16="http://schemas.microsoft.com/office/drawing/2014/main" id="{B66BA964-41DF-6F4C-CA5A-BD8A6C309C40}"/>
                </a:ext>
              </a:extLst>
            </p:cNvPr>
            <p:cNvSpPr/>
            <p:nvPr/>
          </p:nvSpPr>
          <p:spPr>
            <a:xfrm>
              <a:off x="2733490" y="1813301"/>
              <a:ext cx="323744" cy="1176919"/>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Arrow: Right 15">
              <a:extLst>
                <a:ext uri="{FF2B5EF4-FFF2-40B4-BE49-F238E27FC236}">
                  <a16:creationId xmlns:a16="http://schemas.microsoft.com/office/drawing/2014/main" id="{36E0A3F0-1EF8-804E-4DC1-3BB81937459F}"/>
                </a:ext>
              </a:extLst>
            </p:cNvPr>
            <p:cNvSpPr/>
            <p:nvPr/>
          </p:nvSpPr>
          <p:spPr>
            <a:xfrm rot="2064183">
              <a:off x="1926244" y="1963789"/>
              <a:ext cx="815286" cy="333577"/>
            </a:xfrm>
            <a:prstGeom prst="rightArrow">
              <a:avLst/>
            </a:prstGeom>
            <a:solidFill>
              <a:srgbClr val="262626"/>
            </a:solidFill>
            <a:ln w="28575">
              <a:solidFill>
                <a:srgbClr val="0DD5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7" name="ZoneTexte 7">
            <a:extLst>
              <a:ext uri="{FF2B5EF4-FFF2-40B4-BE49-F238E27FC236}">
                <a16:creationId xmlns:a16="http://schemas.microsoft.com/office/drawing/2014/main" id="{21FECB0D-C06D-727C-1C21-20726FF3E026}"/>
              </a:ext>
            </a:extLst>
          </p:cNvPr>
          <p:cNvSpPr txBox="1"/>
          <p:nvPr/>
        </p:nvSpPr>
        <p:spPr>
          <a:xfrm>
            <a:off x="2010635" y="4411986"/>
            <a:ext cx="9427114" cy="1795085"/>
          </a:xfrm>
          <a:prstGeom prst="rect">
            <a:avLst/>
          </a:prstGeom>
          <a:noFill/>
        </p:spPr>
        <p:txBody>
          <a:bodyPr wrap="square" rtlCol="0">
            <a:noAutofit/>
          </a:bodyPr>
          <a:lstStyle/>
          <a:p>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 </a:t>
            </a:r>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OpenVZ</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permet à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1 serveur physique</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d’exécuter de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multiples instances de systèmes d’exploitation isolés</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(des distributions Linux), les Virtual </a:t>
            </a:r>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Private</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Server du schéma (ou environnements virtuels)</a:t>
            </a:r>
          </a:p>
        </p:txBody>
      </p:sp>
      <p:grpSp>
        <p:nvGrpSpPr>
          <p:cNvPr id="2" name="Group 1">
            <a:extLst>
              <a:ext uri="{FF2B5EF4-FFF2-40B4-BE49-F238E27FC236}">
                <a16:creationId xmlns:a16="http://schemas.microsoft.com/office/drawing/2014/main" id="{61E1763A-C6A7-17FE-884F-12EDD6530936}"/>
              </a:ext>
            </a:extLst>
          </p:cNvPr>
          <p:cNvGrpSpPr/>
          <p:nvPr/>
        </p:nvGrpSpPr>
        <p:grpSpPr>
          <a:xfrm rot="20824481">
            <a:off x="3159825" y="2621922"/>
            <a:ext cx="6533900" cy="1011259"/>
            <a:chOff x="1965659" y="4593674"/>
            <a:chExt cx="6533900" cy="1011259"/>
          </a:xfrm>
        </p:grpSpPr>
        <p:sp>
          <p:nvSpPr>
            <p:cNvPr id="3" name="Rectangle: Rounded Corners 2">
              <a:extLst>
                <a:ext uri="{FF2B5EF4-FFF2-40B4-BE49-F238E27FC236}">
                  <a16:creationId xmlns:a16="http://schemas.microsoft.com/office/drawing/2014/main" id="{55DA8CC5-2504-F975-A4ED-B01C03B27A50}"/>
                </a:ext>
              </a:extLst>
            </p:cNvPr>
            <p:cNvSpPr/>
            <p:nvPr/>
          </p:nvSpPr>
          <p:spPr>
            <a:xfrm>
              <a:off x="1965659" y="4593674"/>
              <a:ext cx="6533900" cy="1011259"/>
            </a:xfrm>
            <a:prstGeom prst="roundRect">
              <a:avLst/>
            </a:prstGeom>
            <a:solidFill>
              <a:srgbClr val="262626"/>
            </a:solidFill>
            <a:ln w="63500">
              <a:solidFill>
                <a:srgbClr val="0DD5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ZoneTexte 23">
              <a:extLst>
                <a:ext uri="{FF2B5EF4-FFF2-40B4-BE49-F238E27FC236}">
                  <a16:creationId xmlns:a16="http://schemas.microsoft.com/office/drawing/2014/main" id="{567C615F-629C-76BC-9128-03AD958E7298}"/>
                </a:ext>
              </a:extLst>
            </p:cNvPr>
            <p:cNvSpPr txBox="1"/>
            <p:nvPr/>
          </p:nvSpPr>
          <p:spPr>
            <a:xfrm>
              <a:off x="2857694" y="4695260"/>
              <a:ext cx="5471102" cy="830997"/>
            </a:xfrm>
            <a:prstGeom prst="rect">
              <a:avLst/>
            </a:prstGeom>
            <a:noFill/>
          </p:spPr>
          <p:txBody>
            <a:bodyPr wrap="square" rtlCol="0">
              <a:spAutoFit/>
            </a:bodyPr>
            <a:lstStyle/>
            <a:p>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Il est à noter que parmi Linux </a:t>
              </a:r>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Vserver</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Jails</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Solaris Containers ou </a:t>
              </a:r>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OpenVZ</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aucun n’utilise les </a:t>
              </a:r>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namespaces</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Linux (il est encore trop tôt)</a:t>
              </a:r>
            </a:p>
          </p:txBody>
        </p:sp>
        <p:pic>
          <p:nvPicPr>
            <p:cNvPr id="7" name="Picture 2" descr="Information on Microsoft Windows 11 22H2">
              <a:extLst>
                <a:ext uri="{FF2B5EF4-FFF2-40B4-BE49-F238E27FC236}">
                  <a16:creationId xmlns:a16="http://schemas.microsoft.com/office/drawing/2014/main" id="{CA5B5046-E47F-E4B7-B994-F94DBD4A57A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50727" y="4746062"/>
              <a:ext cx="690033" cy="690033"/>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1564213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ZoneTexte 16">
            <a:extLst>
              <a:ext uri="{FF2B5EF4-FFF2-40B4-BE49-F238E27FC236}">
                <a16:creationId xmlns:a16="http://schemas.microsoft.com/office/drawing/2014/main" id="{AF140616-267E-C9BE-E1FB-9E088EC2B08E}"/>
              </a:ext>
            </a:extLst>
          </p:cNvPr>
          <p:cNvSpPr txBox="1"/>
          <p:nvPr/>
        </p:nvSpPr>
        <p:spPr>
          <a:xfrm>
            <a:off x="2010635" y="310244"/>
            <a:ext cx="9774113" cy="861774"/>
          </a:xfrm>
          <a:prstGeom prst="rect">
            <a:avLst/>
          </a:prstGeom>
          <a:noFill/>
        </p:spPr>
        <p:txBody>
          <a:bodyPr wrap="square" rtlCol="0">
            <a:spAutoFit/>
          </a:bodyPr>
          <a:lstStyle/>
          <a:p>
            <a:r>
              <a:rPr lang="fr-FR" sz="2500" b="1" dirty="0">
                <a:solidFill>
                  <a:srgbClr val="F88224"/>
                </a:solidFill>
                <a:latin typeface="Open Sans" panose="020B0606030504020204" pitchFamily="34" charset="0"/>
                <a:ea typeface="Open Sans" panose="020B0606030504020204" pitchFamily="34" charset="0"/>
                <a:cs typeface="Open Sans" panose="020B0606030504020204" pitchFamily="34" charset="0"/>
              </a:rPr>
              <a:t>2006</a:t>
            </a:r>
            <a:r>
              <a:rPr lang="fr-FR" sz="2500" b="1" dirty="0">
                <a:solidFill>
                  <a:srgbClr val="0DD5E0"/>
                </a:solidFill>
                <a:latin typeface="Open Sans" panose="020B0606030504020204" pitchFamily="34" charset="0"/>
                <a:ea typeface="Open Sans" panose="020B0606030504020204" pitchFamily="34" charset="0"/>
                <a:cs typeface="Open Sans" panose="020B0606030504020204" pitchFamily="34" charset="0"/>
              </a:rPr>
              <a:t> : début des travaux sur les </a:t>
            </a:r>
            <a:r>
              <a:rPr lang="fr-FR" sz="2500" b="1" dirty="0">
                <a:solidFill>
                  <a:srgbClr val="F88224"/>
                </a:solidFill>
                <a:latin typeface="Open Sans" panose="020B0606030504020204" pitchFamily="34" charset="0"/>
                <a:ea typeface="Open Sans" panose="020B0606030504020204" pitchFamily="34" charset="0"/>
                <a:cs typeface="Open Sans" panose="020B0606030504020204" pitchFamily="34" charset="0"/>
              </a:rPr>
              <a:t>Process Containers</a:t>
            </a:r>
            <a:r>
              <a:rPr lang="fr-FR" sz="2500" b="1" dirty="0">
                <a:solidFill>
                  <a:srgbClr val="0DD5E0"/>
                </a:solidFill>
                <a:latin typeface="Open Sans" panose="020B0606030504020204" pitchFamily="34" charset="0"/>
                <a:ea typeface="Open Sans" panose="020B0606030504020204" pitchFamily="34" charset="0"/>
                <a:cs typeface="Open Sans" panose="020B0606030504020204" pitchFamily="34" charset="0"/>
              </a:rPr>
              <a:t> chez Google</a:t>
            </a:r>
          </a:p>
        </p:txBody>
      </p:sp>
      <p:sp>
        <p:nvSpPr>
          <p:cNvPr id="9" name="ZoneTexte 7">
            <a:extLst>
              <a:ext uri="{FF2B5EF4-FFF2-40B4-BE49-F238E27FC236}">
                <a16:creationId xmlns:a16="http://schemas.microsoft.com/office/drawing/2014/main" id="{8CDA174F-D89B-D4DA-EB02-D82DE3A2BE04}"/>
              </a:ext>
            </a:extLst>
          </p:cNvPr>
          <p:cNvSpPr txBox="1"/>
          <p:nvPr/>
        </p:nvSpPr>
        <p:spPr>
          <a:xfrm>
            <a:off x="3416968" y="2557628"/>
            <a:ext cx="7780421" cy="2127755"/>
          </a:xfrm>
          <a:prstGeom prst="rect">
            <a:avLst/>
          </a:prstGeom>
          <a:noFill/>
        </p:spPr>
        <p:txBody>
          <a:bodyPr wrap="square" rtlCol="0">
            <a:noAutofit/>
          </a:bodyPr>
          <a:lstStyle/>
          <a:p>
            <a:pPr marL="285750" indent="-285750">
              <a:buFont typeface="Wingdings" panose="05000000000000000000" pitchFamily="2" charset="2"/>
              <a:buChar char="à"/>
            </a:pP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D</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éveloppés par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Paul </a:t>
            </a:r>
            <a:r>
              <a:rPr lang="fr-FR" sz="1600" dirty="0" err="1">
                <a:solidFill>
                  <a:srgbClr val="F88224"/>
                </a:solidFill>
                <a:latin typeface="Open Sans" panose="020B0606030504020204" pitchFamily="34" charset="0"/>
                <a:ea typeface="Open Sans" panose="020B0606030504020204" pitchFamily="34" charset="0"/>
                <a:cs typeface="Open Sans" panose="020B0606030504020204" pitchFamily="34" charset="0"/>
              </a:rPr>
              <a:t>Menage</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 </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et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Rohit Seth</a:t>
            </a:r>
          </a:p>
          <a:p>
            <a:b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br>
            <a:endPar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pPr marL="285750" indent="-285750">
              <a:buFont typeface="Wingdings" panose="05000000000000000000" pitchFamily="2" charset="2"/>
              <a:buChar char="à"/>
            </a:pP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Rapidement renommés en </a:t>
            </a:r>
            <a:r>
              <a:rPr lang="fr-FR" sz="1600" dirty="0" err="1">
                <a:solidFill>
                  <a:srgbClr val="F88224"/>
                </a:solidFill>
                <a:latin typeface="Open Sans" panose="020B0606030504020204" pitchFamily="34" charset="0"/>
                <a:ea typeface="Open Sans" panose="020B0606030504020204" pitchFamily="34" charset="0"/>
                <a:cs typeface="Open Sans" panose="020B0606030504020204" pitchFamily="34" charset="0"/>
              </a:rPr>
              <a:t>cgroups</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control groups</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a:t>
            </a:r>
          </a:p>
          <a:p>
            <a:pPr marL="285750" indent="-285750">
              <a:buFont typeface="Wingdings" panose="05000000000000000000" pitchFamily="2" charset="2"/>
              <a:buChar char="à"/>
            </a:pPr>
            <a:endPar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pPr marL="285750" indent="-285750">
              <a:buFont typeface="Wingdings" panose="05000000000000000000" pitchFamily="2" charset="2"/>
              <a:buChar char="à"/>
            </a:pPr>
            <a:endPar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pPr marL="285750" indent="-285750">
              <a:buFont typeface="Wingdings" panose="05000000000000000000" pitchFamily="2" charset="2"/>
              <a:buChar char="à"/>
            </a:pP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Sont, avec les </a:t>
            </a:r>
            <a:r>
              <a:rPr lang="fr-FR" sz="1600" dirty="0" err="1">
                <a:solidFill>
                  <a:srgbClr val="F88224"/>
                </a:solidFill>
                <a:latin typeface="Open Sans" panose="020B0606030504020204" pitchFamily="34" charset="0"/>
                <a:ea typeface="Open Sans" panose="020B0606030504020204" pitchFamily="34" charset="0"/>
                <a:cs typeface="Open Sans" panose="020B0606030504020204" pitchFamily="34" charset="0"/>
              </a:rPr>
              <a:t>namespaces</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les fonctionnalités du noyau Linux ayant eu le plus d’importance pour le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développement des conteneurs</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a:t>
            </a:r>
          </a:p>
        </p:txBody>
      </p:sp>
    </p:spTree>
    <p:extLst>
      <p:ext uri="{BB962C8B-B14F-4D97-AF65-F5344CB8AC3E}">
        <p14:creationId xmlns:p14="http://schemas.microsoft.com/office/powerpoint/2010/main" val="40410223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ZoneTexte 16">
            <a:extLst>
              <a:ext uri="{FF2B5EF4-FFF2-40B4-BE49-F238E27FC236}">
                <a16:creationId xmlns:a16="http://schemas.microsoft.com/office/drawing/2014/main" id="{AF140616-267E-C9BE-E1FB-9E088EC2B08E}"/>
              </a:ext>
            </a:extLst>
          </p:cNvPr>
          <p:cNvSpPr txBox="1"/>
          <p:nvPr/>
        </p:nvSpPr>
        <p:spPr>
          <a:xfrm>
            <a:off x="2010635" y="310244"/>
            <a:ext cx="9774113" cy="477054"/>
          </a:xfrm>
          <a:prstGeom prst="rect">
            <a:avLst/>
          </a:prstGeom>
          <a:noFill/>
        </p:spPr>
        <p:txBody>
          <a:bodyPr wrap="square" rtlCol="0">
            <a:spAutoFit/>
          </a:bodyPr>
          <a:lstStyle/>
          <a:p>
            <a:r>
              <a:rPr lang="fr-FR" sz="2500" b="1" dirty="0">
                <a:solidFill>
                  <a:srgbClr val="0DD5E0"/>
                </a:solidFill>
                <a:latin typeface="Open Sans" panose="020B0606030504020204" pitchFamily="34" charset="0"/>
                <a:ea typeface="Open Sans" panose="020B0606030504020204" pitchFamily="34" charset="0"/>
                <a:cs typeface="Open Sans" panose="020B0606030504020204" pitchFamily="34" charset="0"/>
              </a:rPr>
              <a:t>2006 : </a:t>
            </a:r>
            <a:r>
              <a:rPr lang="fr-FR" sz="2500" b="1" dirty="0" err="1">
                <a:solidFill>
                  <a:srgbClr val="0DD5E0"/>
                </a:solidFill>
                <a:latin typeface="Open Sans" panose="020B0606030504020204" pitchFamily="34" charset="0"/>
                <a:ea typeface="Open Sans" panose="020B0606030504020204" pitchFamily="34" charset="0"/>
                <a:cs typeface="Open Sans" panose="020B0606030504020204" pitchFamily="34" charset="0"/>
              </a:rPr>
              <a:t>cgroups</a:t>
            </a:r>
            <a:endParaRPr lang="fr-FR" sz="2500" b="1" dirty="0">
              <a:solidFill>
                <a:srgbClr val="0DD5E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9" name="ZoneTexte 7">
            <a:extLst>
              <a:ext uri="{FF2B5EF4-FFF2-40B4-BE49-F238E27FC236}">
                <a16:creationId xmlns:a16="http://schemas.microsoft.com/office/drawing/2014/main" id="{8CDA174F-D89B-D4DA-EB02-D82DE3A2BE04}"/>
              </a:ext>
            </a:extLst>
          </p:cNvPr>
          <p:cNvSpPr txBox="1"/>
          <p:nvPr/>
        </p:nvSpPr>
        <p:spPr>
          <a:xfrm>
            <a:off x="6753726" y="1246384"/>
            <a:ext cx="4908884" cy="2412928"/>
          </a:xfrm>
          <a:prstGeom prst="rect">
            <a:avLst/>
          </a:prstGeom>
          <a:noFill/>
        </p:spPr>
        <p:txBody>
          <a:bodyPr wrap="square" rtlCol="0">
            <a:noAutofit/>
          </a:bodyPr>
          <a:lstStyle/>
          <a:p>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Les </a:t>
            </a:r>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cgroups</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sont une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fonctionnalité du noyau Linux</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permettant de : </a:t>
            </a:r>
            <a:b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br>
            <a:endPar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pPr marL="285750" indent="-285750">
              <a:buFont typeface="Wingdings" panose="05000000000000000000" pitchFamily="2" charset="2"/>
              <a:buChar char="à"/>
            </a:pP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Limiter</a:t>
            </a:r>
          </a:p>
          <a:p>
            <a:pPr marL="285750" indent="-285750">
              <a:buFont typeface="Wingdings" panose="05000000000000000000" pitchFamily="2" charset="2"/>
              <a:buChar char="à"/>
            </a:pP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Quantifier</a:t>
            </a:r>
          </a:p>
          <a:p>
            <a:pPr marL="285750" indent="-285750">
              <a:buFont typeface="Wingdings" panose="05000000000000000000" pitchFamily="2" charset="2"/>
              <a:buChar char="à"/>
            </a:pP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Isoler</a:t>
            </a:r>
            <a:endPar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pPr marL="285750" indent="-285750">
              <a:buFont typeface="Wingdings" panose="05000000000000000000" pitchFamily="2" charset="2"/>
              <a:buChar char="à"/>
            </a:pPr>
            <a:endPar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l’utilisation de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ressources</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d’une collection de processus (CPU, mémoire, réseau, etc.)</a:t>
            </a:r>
          </a:p>
        </p:txBody>
      </p:sp>
      <p:pic>
        <p:nvPicPr>
          <p:cNvPr id="3" name="Picture 2" descr="Diagram&#10;&#10;Description automatically generated">
            <a:extLst>
              <a:ext uri="{FF2B5EF4-FFF2-40B4-BE49-F238E27FC236}">
                <a16:creationId xmlns:a16="http://schemas.microsoft.com/office/drawing/2014/main" id="{EE2A0A43-44CF-917B-044D-EBA1F3920E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1530" y="1246384"/>
            <a:ext cx="4776486" cy="2412928"/>
          </a:xfrm>
          <a:prstGeom prst="rect">
            <a:avLst/>
          </a:prstGeom>
        </p:spPr>
      </p:pic>
      <p:sp>
        <p:nvSpPr>
          <p:cNvPr id="4" name="ZoneTexte 7">
            <a:extLst>
              <a:ext uri="{FF2B5EF4-FFF2-40B4-BE49-F238E27FC236}">
                <a16:creationId xmlns:a16="http://schemas.microsoft.com/office/drawing/2014/main" id="{7D91F9B1-90CB-B8E1-9AC5-15C317FFC93F}"/>
              </a:ext>
            </a:extLst>
          </p:cNvPr>
          <p:cNvSpPr txBox="1"/>
          <p:nvPr/>
        </p:nvSpPr>
        <p:spPr>
          <a:xfrm>
            <a:off x="1701529" y="4294381"/>
            <a:ext cx="9872849" cy="927322"/>
          </a:xfrm>
          <a:prstGeom prst="rect">
            <a:avLst/>
          </a:prstGeom>
          <a:noFill/>
        </p:spPr>
        <p:txBody>
          <a:bodyPr wrap="square" rtlCol="0">
            <a:noAutofit/>
          </a:bodyPr>
          <a:lstStyle/>
          <a:p>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Ils permettent de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regrouper des processus</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et de s’assurer que chaque groupe puisse récupérer sa part de mémoire, CPU, réseau, etc. afin qu'</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aucun groupe ne puisse monopoliser certaines ressources</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a:t>
            </a:r>
          </a:p>
        </p:txBody>
      </p:sp>
    </p:spTree>
    <p:extLst>
      <p:ext uri="{BB962C8B-B14F-4D97-AF65-F5344CB8AC3E}">
        <p14:creationId xmlns:p14="http://schemas.microsoft.com/office/powerpoint/2010/main" val="25874687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24">
            <a:extLst>
              <a:ext uri="{FF2B5EF4-FFF2-40B4-BE49-F238E27FC236}">
                <a16:creationId xmlns:a16="http://schemas.microsoft.com/office/drawing/2014/main" id="{2928B935-89AB-8308-85CB-891F25E7738A}"/>
              </a:ext>
            </a:extLst>
          </p:cNvPr>
          <p:cNvSpPr txBox="1"/>
          <p:nvPr/>
        </p:nvSpPr>
        <p:spPr>
          <a:xfrm>
            <a:off x="2272224" y="1143173"/>
            <a:ext cx="3923761" cy="584775"/>
          </a:xfrm>
          <a:prstGeom prst="rect">
            <a:avLst/>
          </a:prstGeom>
          <a:noFill/>
        </p:spPr>
        <p:txBody>
          <a:bodyPr wrap="square" rtlCol="0">
            <a:spAutoFit/>
          </a:bodyPr>
          <a:lstStyle/>
          <a:p>
            <a:r>
              <a:rPr lang="en-US" sz="3200" dirty="0">
                <a:solidFill>
                  <a:schemeClr val="bg1"/>
                </a:solidFill>
                <a:ea typeface="Roboto Medium" charset="0"/>
                <a:cs typeface="Roboto Medium" charset="0"/>
              </a:rPr>
              <a:t>Thomas SCHWENDER</a:t>
            </a:r>
          </a:p>
        </p:txBody>
      </p:sp>
      <p:grpSp>
        <p:nvGrpSpPr>
          <p:cNvPr id="10" name="Group 9">
            <a:extLst>
              <a:ext uri="{FF2B5EF4-FFF2-40B4-BE49-F238E27FC236}">
                <a16:creationId xmlns:a16="http://schemas.microsoft.com/office/drawing/2014/main" id="{454BCBB1-B717-8238-9D5A-A603DDBBE737}"/>
              </a:ext>
            </a:extLst>
          </p:cNvPr>
          <p:cNvGrpSpPr/>
          <p:nvPr/>
        </p:nvGrpSpPr>
        <p:grpSpPr>
          <a:xfrm>
            <a:off x="2346960" y="1981259"/>
            <a:ext cx="1546640" cy="4619"/>
            <a:chOff x="2369165" y="1852264"/>
            <a:chExt cx="1546640" cy="4619"/>
          </a:xfrm>
        </p:grpSpPr>
        <p:cxnSp>
          <p:nvCxnSpPr>
            <p:cNvPr id="11" name="Straight Connector 26">
              <a:extLst>
                <a:ext uri="{FF2B5EF4-FFF2-40B4-BE49-F238E27FC236}">
                  <a16:creationId xmlns:a16="http://schemas.microsoft.com/office/drawing/2014/main" id="{13FCC964-4A23-2C13-323B-7A3A6E69B9E7}"/>
                </a:ext>
              </a:extLst>
            </p:cNvPr>
            <p:cNvCxnSpPr/>
            <p:nvPr/>
          </p:nvCxnSpPr>
          <p:spPr>
            <a:xfrm flipH="1">
              <a:off x="2382041" y="1855777"/>
              <a:ext cx="265907" cy="0"/>
            </a:xfrm>
            <a:prstGeom prst="line">
              <a:avLst/>
            </a:prstGeom>
            <a:ln w="158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4" name="Straight Connector 25">
              <a:extLst>
                <a:ext uri="{FF2B5EF4-FFF2-40B4-BE49-F238E27FC236}">
                  <a16:creationId xmlns:a16="http://schemas.microsoft.com/office/drawing/2014/main" id="{7B8A4131-7B70-E9F0-9C4B-EE1620EA26EA}"/>
                </a:ext>
              </a:extLst>
            </p:cNvPr>
            <p:cNvCxnSpPr/>
            <p:nvPr/>
          </p:nvCxnSpPr>
          <p:spPr>
            <a:xfrm flipH="1" flipV="1">
              <a:off x="2369165" y="1852264"/>
              <a:ext cx="1546640" cy="4619"/>
            </a:xfrm>
            <a:prstGeom prst="line">
              <a:avLst/>
            </a:prstGeom>
            <a:ln>
              <a:solidFill>
                <a:schemeClr val="bg1">
                  <a:lumMod val="85000"/>
                  <a:alpha val="28000"/>
                </a:schemeClr>
              </a:solidFill>
            </a:ln>
          </p:spPr>
          <p:style>
            <a:lnRef idx="1">
              <a:schemeClr val="accent1"/>
            </a:lnRef>
            <a:fillRef idx="0">
              <a:schemeClr val="accent1"/>
            </a:fillRef>
            <a:effectRef idx="0">
              <a:schemeClr val="accent1"/>
            </a:effectRef>
            <a:fontRef idx="minor">
              <a:schemeClr val="tx1"/>
            </a:fontRef>
          </p:style>
        </p:cxnSp>
      </p:grpSp>
      <p:sp>
        <p:nvSpPr>
          <p:cNvPr id="12" name="TextBox 24">
            <a:extLst>
              <a:ext uri="{FF2B5EF4-FFF2-40B4-BE49-F238E27FC236}">
                <a16:creationId xmlns:a16="http://schemas.microsoft.com/office/drawing/2014/main" id="{F412D52E-9451-E5E5-15C7-F4B66BC76E89}"/>
              </a:ext>
            </a:extLst>
          </p:cNvPr>
          <p:cNvSpPr txBox="1"/>
          <p:nvPr/>
        </p:nvSpPr>
        <p:spPr>
          <a:xfrm>
            <a:off x="2272223" y="1642705"/>
            <a:ext cx="3923761" cy="338554"/>
          </a:xfrm>
          <a:prstGeom prst="rect">
            <a:avLst/>
          </a:prstGeom>
          <a:noFill/>
        </p:spPr>
        <p:txBody>
          <a:bodyPr wrap="square" rtlCol="0">
            <a:spAutoFit/>
          </a:bodyPr>
          <a:lstStyle/>
          <a:p>
            <a:r>
              <a:rPr lang="en-US" sz="1600" dirty="0" err="1">
                <a:solidFill>
                  <a:srgbClr val="0DD5E0"/>
                </a:solidFill>
                <a:latin typeface="Open Sans" panose="020B0606030504020204" pitchFamily="34" charset="0"/>
                <a:ea typeface="Open Sans" panose="020B0606030504020204" pitchFamily="34" charset="0"/>
                <a:cs typeface="Open Sans" panose="020B0606030504020204" pitchFamily="34" charset="0"/>
              </a:rPr>
              <a:t>Architecte</a:t>
            </a:r>
            <a:r>
              <a:rPr lang="en-US" sz="1600" dirty="0">
                <a:solidFill>
                  <a:srgbClr val="0DD5E0"/>
                </a:solidFill>
                <a:latin typeface="Open Sans" panose="020B0606030504020204" pitchFamily="34" charset="0"/>
                <a:ea typeface="Open Sans" panose="020B0606030504020204" pitchFamily="34" charset="0"/>
                <a:cs typeface="Open Sans" panose="020B0606030504020204" pitchFamily="34" charset="0"/>
              </a:rPr>
              <a:t> / CTO</a:t>
            </a:r>
          </a:p>
        </p:txBody>
      </p:sp>
      <p:grpSp>
        <p:nvGrpSpPr>
          <p:cNvPr id="2" name="Group 1">
            <a:extLst>
              <a:ext uri="{FF2B5EF4-FFF2-40B4-BE49-F238E27FC236}">
                <a16:creationId xmlns:a16="http://schemas.microsoft.com/office/drawing/2014/main" id="{D4245DAD-AE86-AE84-033B-26555216D1AF}"/>
              </a:ext>
            </a:extLst>
          </p:cNvPr>
          <p:cNvGrpSpPr/>
          <p:nvPr/>
        </p:nvGrpSpPr>
        <p:grpSpPr>
          <a:xfrm>
            <a:off x="7188832" y="2334910"/>
            <a:ext cx="3593270" cy="1093362"/>
            <a:chOff x="7188832" y="2334910"/>
            <a:chExt cx="3593270" cy="1093362"/>
          </a:xfrm>
        </p:grpSpPr>
        <p:pic>
          <p:nvPicPr>
            <p:cNvPr id="1028" name="Picture 4" descr="Twitter Logo PNG, Free Transparent Twitter Icon - Free Transparent PNG Logos">
              <a:extLst>
                <a:ext uri="{FF2B5EF4-FFF2-40B4-BE49-F238E27FC236}">
                  <a16:creationId xmlns:a16="http://schemas.microsoft.com/office/drawing/2014/main" id="{3880D008-A512-FA12-1E34-CD5BED070A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88832" y="2334910"/>
              <a:ext cx="497807" cy="49780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descr="Icon&#10;&#10;Description automatically generated">
              <a:extLst>
                <a:ext uri="{FF2B5EF4-FFF2-40B4-BE49-F238E27FC236}">
                  <a16:creationId xmlns:a16="http://schemas.microsoft.com/office/drawing/2014/main" id="{185C6D8A-8100-9A3D-8C9D-83A662B36AB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88832" y="2931472"/>
              <a:ext cx="507840" cy="496800"/>
            </a:xfrm>
            <a:prstGeom prst="rect">
              <a:avLst/>
            </a:prstGeom>
          </p:spPr>
        </p:pic>
        <p:sp>
          <p:nvSpPr>
            <p:cNvPr id="17" name="TextBox 23">
              <a:extLst>
                <a:ext uri="{FF2B5EF4-FFF2-40B4-BE49-F238E27FC236}">
                  <a16:creationId xmlns:a16="http://schemas.microsoft.com/office/drawing/2014/main" id="{51877E50-3667-F879-4E58-AF7E3642B6FE}"/>
                </a:ext>
              </a:extLst>
            </p:cNvPr>
            <p:cNvSpPr txBox="1"/>
            <p:nvPr/>
          </p:nvSpPr>
          <p:spPr>
            <a:xfrm>
              <a:off x="7842771" y="2408998"/>
              <a:ext cx="2198038" cy="338554"/>
            </a:xfrm>
            <a:prstGeom prst="rect">
              <a:avLst/>
            </a:prstGeom>
            <a:noFill/>
          </p:spPr>
          <p:txBody>
            <a:bodyPr wrap="none" rtlCol="0">
              <a:spAutoFit/>
            </a:bodyPr>
            <a:lstStyle/>
            <a:p>
              <a:r>
                <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@ThomasSchwender</a:t>
              </a:r>
            </a:p>
          </p:txBody>
        </p:sp>
        <p:sp>
          <p:nvSpPr>
            <p:cNvPr id="18" name="TextBox 23">
              <a:extLst>
                <a:ext uri="{FF2B5EF4-FFF2-40B4-BE49-F238E27FC236}">
                  <a16:creationId xmlns:a16="http://schemas.microsoft.com/office/drawing/2014/main" id="{12DBD01B-B532-E872-B12B-F083946E75DC}"/>
                </a:ext>
              </a:extLst>
            </p:cNvPr>
            <p:cNvSpPr txBox="1"/>
            <p:nvPr/>
          </p:nvSpPr>
          <p:spPr>
            <a:xfrm>
              <a:off x="7842771" y="3047949"/>
              <a:ext cx="2939331" cy="338554"/>
            </a:xfrm>
            <a:prstGeom prst="rect">
              <a:avLst/>
            </a:prstGeom>
            <a:noFill/>
          </p:spPr>
          <p:txBody>
            <a:bodyPr wrap="none" rtlCol="0">
              <a:spAutoFit/>
            </a:bodyPr>
            <a:lstStyle/>
            <a:p>
              <a:r>
                <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https://github.com/ardemius</a:t>
              </a:r>
            </a:p>
          </p:txBody>
        </p:sp>
      </p:grpSp>
      <p:pic>
        <p:nvPicPr>
          <p:cNvPr id="1030" name="Picture 6">
            <a:extLst>
              <a:ext uri="{FF2B5EF4-FFF2-40B4-BE49-F238E27FC236}">
                <a16:creationId xmlns:a16="http://schemas.microsoft.com/office/drawing/2014/main" id="{79975F9A-25BD-1DAB-7E81-24D6C2E9AF4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59105" y="1102185"/>
            <a:ext cx="2905125" cy="66675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A person drinking from a cup&#10;&#10;Description automatically generated with medium confidence">
            <a:extLst>
              <a:ext uri="{FF2B5EF4-FFF2-40B4-BE49-F238E27FC236}">
                <a16:creationId xmlns:a16="http://schemas.microsoft.com/office/drawing/2014/main" id="{85D4B3B6-838C-759E-343A-CDFBC6F8065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25743" y="2408998"/>
            <a:ext cx="2910875" cy="2910875"/>
          </a:xfrm>
          <a:prstGeom prst="rect">
            <a:avLst/>
          </a:prstGeom>
        </p:spPr>
      </p:pic>
      <p:grpSp>
        <p:nvGrpSpPr>
          <p:cNvPr id="13" name="Group 12">
            <a:extLst>
              <a:ext uri="{FF2B5EF4-FFF2-40B4-BE49-F238E27FC236}">
                <a16:creationId xmlns:a16="http://schemas.microsoft.com/office/drawing/2014/main" id="{2ADC2354-854E-E04E-EBDF-A7D8602B5E9E}"/>
              </a:ext>
            </a:extLst>
          </p:cNvPr>
          <p:cNvGrpSpPr/>
          <p:nvPr/>
        </p:nvGrpSpPr>
        <p:grpSpPr>
          <a:xfrm>
            <a:off x="6933098" y="4045776"/>
            <a:ext cx="4069980" cy="1659337"/>
            <a:chOff x="6933098" y="4045776"/>
            <a:chExt cx="4069980" cy="1659337"/>
          </a:xfrm>
        </p:grpSpPr>
        <p:sp>
          <p:nvSpPr>
            <p:cNvPr id="3" name="TextBox 23">
              <a:extLst>
                <a:ext uri="{FF2B5EF4-FFF2-40B4-BE49-F238E27FC236}">
                  <a16:creationId xmlns:a16="http://schemas.microsoft.com/office/drawing/2014/main" id="{0044A118-34D8-C7EC-F0D0-E5A8C0260188}"/>
                </a:ext>
              </a:extLst>
            </p:cNvPr>
            <p:cNvSpPr txBox="1"/>
            <p:nvPr/>
          </p:nvSpPr>
          <p:spPr>
            <a:xfrm>
              <a:off x="6933098" y="5120338"/>
              <a:ext cx="4069980" cy="584775"/>
            </a:xfrm>
            <a:prstGeom prst="rect">
              <a:avLst/>
            </a:prstGeom>
            <a:noFill/>
          </p:spPr>
          <p:txBody>
            <a:bodyPr wrap="square" rtlCol="0">
              <a:spAutoFit/>
            </a:bodyPr>
            <a:lstStyle/>
            <a:p>
              <a:r>
                <a:rPr lang="fr-FR" sz="1600" b="0" i="0" dirty="0">
                  <a:effectLst/>
                  <a:latin typeface="gg sans"/>
                  <a:hlinkClick r:id="rId7" tooltip="https://www.devoxx.fr/2023/03/29/comment-bien-preparer-devoxx-france-2023/"/>
                </a:rPr>
                <a:t>https://www.devoxx.fr/2023/03/29/comment-bien-preparer-devoxx-france-2023/</a:t>
              </a: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8" name="Picture 7">
              <a:extLst>
                <a:ext uri="{FF2B5EF4-FFF2-40B4-BE49-F238E27FC236}">
                  <a16:creationId xmlns:a16="http://schemas.microsoft.com/office/drawing/2014/main" id="{DC26E654-8BB0-1F47-200A-ED2CD43E21B3}"/>
                </a:ext>
              </a:extLst>
            </p:cNvPr>
            <p:cNvPicPr>
              <a:picLocks noChangeAspect="1"/>
            </p:cNvPicPr>
            <p:nvPr/>
          </p:nvPicPr>
          <p:blipFill>
            <a:blip r:embed="rId8"/>
            <a:stretch>
              <a:fillRect/>
            </a:stretch>
          </p:blipFill>
          <p:spPr>
            <a:xfrm>
              <a:off x="7008903" y="4045776"/>
              <a:ext cx="3605527" cy="945798"/>
            </a:xfrm>
            <a:prstGeom prst="rect">
              <a:avLst/>
            </a:prstGeom>
          </p:spPr>
        </p:pic>
      </p:grpSp>
      <p:pic>
        <p:nvPicPr>
          <p:cNvPr id="15" name="Picture 14" descr="Icon&#10;&#10;Description automatically generated with medium confidence">
            <a:extLst>
              <a:ext uri="{FF2B5EF4-FFF2-40B4-BE49-F238E27FC236}">
                <a16:creationId xmlns:a16="http://schemas.microsoft.com/office/drawing/2014/main" id="{364D4854-A48B-F408-33EA-84DFA46E0CE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919776" y="1050371"/>
            <a:ext cx="912710" cy="473010"/>
          </a:xfrm>
          <a:prstGeom prst="rect">
            <a:avLst/>
          </a:prstGeom>
        </p:spPr>
      </p:pic>
    </p:spTree>
    <p:extLst>
      <p:ext uri="{BB962C8B-B14F-4D97-AF65-F5344CB8AC3E}">
        <p14:creationId xmlns:p14="http://schemas.microsoft.com/office/powerpoint/2010/main" val="426605609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23">
            <a:extLst>
              <a:ext uri="{FF2B5EF4-FFF2-40B4-BE49-F238E27FC236}">
                <a16:creationId xmlns:a16="http://schemas.microsoft.com/office/drawing/2014/main" id="{5D64BC6D-FD5D-BD63-FED0-D21013444A00}"/>
              </a:ext>
            </a:extLst>
          </p:cNvPr>
          <p:cNvSpPr txBox="1"/>
          <p:nvPr/>
        </p:nvSpPr>
        <p:spPr>
          <a:xfrm>
            <a:off x="2695007" y="5825709"/>
            <a:ext cx="8235457" cy="584775"/>
          </a:xfrm>
          <a:prstGeom prst="rect">
            <a:avLst/>
          </a:prstGeom>
          <a:noFill/>
        </p:spPr>
        <p:txBody>
          <a:bodyPr wrap="square" rtlCol="0">
            <a:spAutoFit/>
          </a:bodyPr>
          <a:lstStyle/>
          <a:p>
            <a:pPr algn="ctr"/>
            <a:r>
              <a:rPr lang="fr-FR" sz="1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Julia Evans </a:t>
            </a:r>
            <a:r>
              <a:rPr lang="fr-FR" sz="1600" b="1" dirty="0" err="1">
                <a:solidFill>
                  <a:schemeClr val="bg1"/>
                </a:solidFill>
                <a:latin typeface="Open Sans" panose="020B0606030504020204" pitchFamily="34" charset="0"/>
                <a:ea typeface="Open Sans" panose="020B0606030504020204" pitchFamily="34" charset="0"/>
                <a:cs typeface="Open Sans" panose="020B0606030504020204" pitchFamily="34" charset="0"/>
              </a:rPr>
              <a:t>zine</a:t>
            </a:r>
            <a:r>
              <a:rPr lang="fr-FR" sz="1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 « </a:t>
            </a:r>
            <a:r>
              <a:rPr lang="fr-FR" sz="1600" b="1" dirty="0" err="1">
                <a:solidFill>
                  <a:schemeClr val="bg1"/>
                </a:solidFill>
                <a:latin typeface="Open Sans" panose="020B0606030504020204" pitchFamily="34" charset="0"/>
                <a:ea typeface="Open Sans" panose="020B0606030504020204" pitchFamily="34" charset="0"/>
                <a:cs typeface="Open Sans" panose="020B0606030504020204" pitchFamily="34" charset="0"/>
              </a:rPr>
              <a:t>cgroups</a:t>
            </a:r>
            <a:r>
              <a:rPr lang="fr-FR" sz="1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p>
          <a:p>
            <a:pPr algn="ctr"/>
            <a:r>
              <a:rPr lang="fr-FR" sz="1600" b="1" dirty="0">
                <a:solidFill>
                  <a:schemeClr val="bg1"/>
                </a:solidFill>
                <a:latin typeface="Open Sans" panose="020B0606030504020204" pitchFamily="34" charset="0"/>
                <a:ea typeface="Open Sans" panose="020B0606030504020204" pitchFamily="34" charset="0"/>
                <a:cs typeface="Open Sans" panose="020B0606030504020204" pitchFamily="34" charset="0"/>
                <a:hlinkClick r:id="rId3"/>
              </a:rPr>
              <a:t>https://twitter.com/b0rk/status/1214341831049252870</a:t>
            </a:r>
            <a:endParaRPr lang="fr-FR" sz="1600"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6" name="Picture 5" descr="Diagram&#10;&#10;Description automatically generated">
            <a:extLst>
              <a:ext uri="{FF2B5EF4-FFF2-40B4-BE49-F238E27FC236}">
                <a16:creationId xmlns:a16="http://schemas.microsoft.com/office/drawing/2014/main" id="{9DC293BB-AC98-EC31-9ADD-00BF57AD451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51221" y="375327"/>
            <a:ext cx="8444148" cy="5381075"/>
          </a:xfrm>
          <a:prstGeom prst="rect">
            <a:avLst/>
          </a:prstGeom>
        </p:spPr>
      </p:pic>
    </p:spTree>
    <p:extLst>
      <p:ext uri="{BB962C8B-B14F-4D97-AF65-F5344CB8AC3E}">
        <p14:creationId xmlns:p14="http://schemas.microsoft.com/office/powerpoint/2010/main" val="6233023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ZoneTexte 7">
            <a:extLst>
              <a:ext uri="{FF2B5EF4-FFF2-40B4-BE49-F238E27FC236}">
                <a16:creationId xmlns:a16="http://schemas.microsoft.com/office/drawing/2014/main" id="{8CDA174F-D89B-D4DA-EB02-D82DE3A2BE04}"/>
              </a:ext>
            </a:extLst>
          </p:cNvPr>
          <p:cNvSpPr txBox="1"/>
          <p:nvPr/>
        </p:nvSpPr>
        <p:spPr>
          <a:xfrm>
            <a:off x="6922165" y="2129050"/>
            <a:ext cx="4507832" cy="501860"/>
          </a:xfrm>
          <a:prstGeom prst="rect">
            <a:avLst/>
          </a:prstGeom>
          <a:noFill/>
        </p:spPr>
        <p:txBody>
          <a:bodyPr wrap="square" rtlCol="0">
            <a:noAutofit/>
          </a:bodyPr>
          <a:lstStyle/>
          <a:p>
            <a:pPr algn="ctr"/>
            <a:r>
              <a:rPr lang="fr-FR" sz="25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fr-FR" sz="2500" dirty="0">
                <a:solidFill>
                  <a:srgbClr val="F88224"/>
                </a:solidFill>
                <a:latin typeface="Open Sans" panose="020B0606030504020204" pitchFamily="34" charset="0"/>
                <a:ea typeface="Open Sans" panose="020B0606030504020204" pitchFamily="34" charset="0"/>
                <a:cs typeface="Open Sans" panose="020B0606030504020204" pitchFamily="34" charset="0"/>
              </a:rPr>
              <a:t>COMBIEN</a:t>
            </a:r>
            <a:r>
              <a:rPr lang="fr-FR" sz="2500" dirty="0">
                <a:solidFill>
                  <a:schemeClr val="bg1"/>
                </a:solidFill>
                <a:latin typeface="Open Sans" panose="020B0606030504020204" pitchFamily="34" charset="0"/>
                <a:ea typeface="Open Sans" panose="020B0606030504020204" pitchFamily="34" charset="0"/>
                <a:cs typeface="Open Sans" panose="020B0606030504020204" pitchFamily="34" charset="0"/>
              </a:rPr>
              <a:t> on peut utiliser »</a:t>
            </a:r>
          </a:p>
        </p:txBody>
      </p:sp>
      <p:sp>
        <p:nvSpPr>
          <p:cNvPr id="2" name="ZoneTexte 7">
            <a:extLst>
              <a:ext uri="{FF2B5EF4-FFF2-40B4-BE49-F238E27FC236}">
                <a16:creationId xmlns:a16="http://schemas.microsoft.com/office/drawing/2014/main" id="{11E24646-E7E3-0846-4731-B07B9BE9CA2B}"/>
              </a:ext>
            </a:extLst>
          </p:cNvPr>
          <p:cNvSpPr txBox="1"/>
          <p:nvPr/>
        </p:nvSpPr>
        <p:spPr>
          <a:xfrm>
            <a:off x="6922165" y="3914272"/>
            <a:ext cx="4507832" cy="501860"/>
          </a:xfrm>
          <a:prstGeom prst="rect">
            <a:avLst/>
          </a:prstGeom>
          <a:noFill/>
        </p:spPr>
        <p:txBody>
          <a:bodyPr wrap="square" rtlCol="0">
            <a:noAutofit/>
          </a:bodyPr>
          <a:lstStyle/>
          <a:p>
            <a:pPr algn="ctr"/>
            <a:r>
              <a:rPr lang="fr-FR" sz="2500" dirty="0">
                <a:solidFill>
                  <a:schemeClr val="bg1"/>
                </a:solidFill>
                <a:latin typeface="Open Sans" panose="020B0606030504020204" pitchFamily="34" charset="0"/>
                <a:ea typeface="Open Sans" panose="020B0606030504020204" pitchFamily="34" charset="0"/>
                <a:cs typeface="Open Sans" panose="020B0606030504020204" pitchFamily="34" charset="0"/>
              </a:rPr>
              <a:t>« Ce que l’on peut voir »</a:t>
            </a:r>
          </a:p>
        </p:txBody>
      </p:sp>
      <p:sp>
        <p:nvSpPr>
          <p:cNvPr id="3" name="ZoneTexte 7">
            <a:extLst>
              <a:ext uri="{FF2B5EF4-FFF2-40B4-BE49-F238E27FC236}">
                <a16:creationId xmlns:a16="http://schemas.microsoft.com/office/drawing/2014/main" id="{8C3DE331-7A4B-F76E-32EB-83E33F33CCA0}"/>
              </a:ext>
            </a:extLst>
          </p:cNvPr>
          <p:cNvSpPr txBox="1"/>
          <p:nvPr/>
        </p:nvSpPr>
        <p:spPr>
          <a:xfrm>
            <a:off x="2133601" y="2024776"/>
            <a:ext cx="1917032" cy="501860"/>
          </a:xfrm>
          <a:prstGeom prst="rect">
            <a:avLst/>
          </a:prstGeom>
          <a:noFill/>
        </p:spPr>
        <p:txBody>
          <a:bodyPr wrap="square" rtlCol="0">
            <a:noAutofit/>
          </a:bodyPr>
          <a:lstStyle/>
          <a:p>
            <a:pPr algn="ctr"/>
            <a:r>
              <a:rPr lang="fr-FR" sz="2500" dirty="0" err="1">
                <a:solidFill>
                  <a:srgbClr val="F88224"/>
                </a:solidFill>
                <a:latin typeface="Open Sans" panose="020B0606030504020204" pitchFamily="34" charset="0"/>
                <a:ea typeface="Open Sans" panose="020B0606030504020204" pitchFamily="34" charset="0"/>
                <a:cs typeface="Open Sans" panose="020B0606030504020204" pitchFamily="34" charset="0"/>
              </a:rPr>
              <a:t>cgroups</a:t>
            </a:r>
            <a:endParaRPr lang="fr-FR" sz="2500" dirty="0">
              <a:solidFill>
                <a:srgbClr val="F88224"/>
              </a:solidFill>
              <a:latin typeface="Open Sans" panose="020B0606030504020204" pitchFamily="34" charset="0"/>
              <a:ea typeface="Open Sans" panose="020B0606030504020204" pitchFamily="34" charset="0"/>
              <a:cs typeface="Open Sans" panose="020B0606030504020204" pitchFamily="34" charset="0"/>
            </a:endParaRPr>
          </a:p>
        </p:txBody>
      </p:sp>
      <p:sp>
        <p:nvSpPr>
          <p:cNvPr id="4" name="ZoneTexte 7">
            <a:extLst>
              <a:ext uri="{FF2B5EF4-FFF2-40B4-BE49-F238E27FC236}">
                <a16:creationId xmlns:a16="http://schemas.microsoft.com/office/drawing/2014/main" id="{37496632-4934-D1F8-3E19-068D014E3E18}"/>
              </a:ext>
            </a:extLst>
          </p:cNvPr>
          <p:cNvSpPr txBox="1"/>
          <p:nvPr/>
        </p:nvSpPr>
        <p:spPr>
          <a:xfrm>
            <a:off x="1856874" y="3914272"/>
            <a:ext cx="2470485" cy="501860"/>
          </a:xfrm>
          <a:prstGeom prst="rect">
            <a:avLst/>
          </a:prstGeom>
          <a:noFill/>
        </p:spPr>
        <p:txBody>
          <a:bodyPr wrap="square" rtlCol="0">
            <a:noAutofit/>
          </a:bodyPr>
          <a:lstStyle/>
          <a:p>
            <a:pPr algn="ctr"/>
            <a:r>
              <a:rPr lang="fr-FR" sz="2500" dirty="0" err="1">
                <a:solidFill>
                  <a:srgbClr val="F88224"/>
                </a:solidFill>
                <a:latin typeface="Open Sans" panose="020B0606030504020204" pitchFamily="34" charset="0"/>
                <a:ea typeface="Open Sans" panose="020B0606030504020204" pitchFamily="34" charset="0"/>
                <a:cs typeface="Open Sans" panose="020B0606030504020204" pitchFamily="34" charset="0"/>
              </a:rPr>
              <a:t>namespaces</a:t>
            </a:r>
            <a:endParaRPr lang="fr-FR" sz="2500" dirty="0">
              <a:solidFill>
                <a:srgbClr val="F88224"/>
              </a:solidFill>
              <a:latin typeface="Open Sans" panose="020B0606030504020204" pitchFamily="34" charset="0"/>
              <a:ea typeface="Open Sans" panose="020B0606030504020204" pitchFamily="34" charset="0"/>
              <a:cs typeface="Open Sans" panose="020B0606030504020204" pitchFamily="34" charset="0"/>
            </a:endParaRPr>
          </a:p>
        </p:txBody>
      </p:sp>
      <p:sp>
        <p:nvSpPr>
          <p:cNvPr id="5" name="Arrow: Right 4">
            <a:extLst>
              <a:ext uri="{FF2B5EF4-FFF2-40B4-BE49-F238E27FC236}">
                <a16:creationId xmlns:a16="http://schemas.microsoft.com/office/drawing/2014/main" id="{0B343E36-380D-EC4D-E36B-4497258A8BDF}"/>
              </a:ext>
            </a:extLst>
          </p:cNvPr>
          <p:cNvSpPr/>
          <p:nvPr/>
        </p:nvSpPr>
        <p:spPr>
          <a:xfrm>
            <a:off x="4894844" y="1927675"/>
            <a:ext cx="1499937" cy="746811"/>
          </a:xfrm>
          <a:prstGeom prst="rightArrow">
            <a:avLst/>
          </a:prstGeom>
          <a:solidFill>
            <a:srgbClr val="0DD5E0"/>
          </a:solidFill>
          <a:ln w="28575">
            <a:solidFill>
              <a:srgbClr val="0DD5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dirty="0"/>
              <a:t>limitent</a:t>
            </a:r>
          </a:p>
        </p:txBody>
      </p:sp>
      <p:sp>
        <p:nvSpPr>
          <p:cNvPr id="6" name="Arrow: Right 5">
            <a:extLst>
              <a:ext uri="{FF2B5EF4-FFF2-40B4-BE49-F238E27FC236}">
                <a16:creationId xmlns:a16="http://schemas.microsoft.com/office/drawing/2014/main" id="{3BDC6232-2BEE-3E12-8B92-A8DEF26BF93C}"/>
              </a:ext>
            </a:extLst>
          </p:cNvPr>
          <p:cNvSpPr/>
          <p:nvPr/>
        </p:nvSpPr>
        <p:spPr>
          <a:xfrm>
            <a:off x="4894844" y="3669321"/>
            <a:ext cx="1499937" cy="746811"/>
          </a:xfrm>
          <a:prstGeom prst="rightArrow">
            <a:avLst/>
          </a:prstGeom>
          <a:solidFill>
            <a:srgbClr val="0DD5E0"/>
          </a:solidFill>
          <a:ln w="28575">
            <a:solidFill>
              <a:srgbClr val="0DD5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dirty="0"/>
              <a:t>limitent</a:t>
            </a:r>
          </a:p>
        </p:txBody>
      </p:sp>
      <p:sp>
        <p:nvSpPr>
          <p:cNvPr id="7" name="ZoneTexte 16">
            <a:extLst>
              <a:ext uri="{FF2B5EF4-FFF2-40B4-BE49-F238E27FC236}">
                <a16:creationId xmlns:a16="http://schemas.microsoft.com/office/drawing/2014/main" id="{115CFBC5-05DF-830E-FC7B-FC2DECE3A7DD}"/>
              </a:ext>
            </a:extLst>
          </p:cNvPr>
          <p:cNvSpPr txBox="1"/>
          <p:nvPr/>
        </p:nvSpPr>
        <p:spPr>
          <a:xfrm>
            <a:off x="2010635" y="310244"/>
            <a:ext cx="9774113" cy="477054"/>
          </a:xfrm>
          <a:prstGeom prst="rect">
            <a:avLst/>
          </a:prstGeom>
          <a:noFill/>
        </p:spPr>
        <p:txBody>
          <a:bodyPr wrap="square" rtlCol="0">
            <a:spAutoFit/>
          </a:bodyPr>
          <a:lstStyle/>
          <a:p>
            <a:r>
              <a:rPr lang="fr-FR" sz="2500" b="1" dirty="0" err="1">
                <a:solidFill>
                  <a:srgbClr val="0DD5E0"/>
                </a:solidFill>
                <a:latin typeface="Open Sans" panose="020B0606030504020204" pitchFamily="34" charset="0"/>
                <a:ea typeface="Open Sans" panose="020B0606030504020204" pitchFamily="34" charset="0"/>
                <a:cs typeface="Open Sans" panose="020B0606030504020204" pitchFamily="34" charset="0"/>
              </a:rPr>
              <a:t>cgroups</a:t>
            </a:r>
            <a:r>
              <a:rPr lang="fr-FR" sz="2500" b="1" dirty="0">
                <a:solidFill>
                  <a:srgbClr val="0DD5E0"/>
                </a:solidFill>
                <a:latin typeface="Open Sans" panose="020B0606030504020204" pitchFamily="34" charset="0"/>
                <a:ea typeface="Open Sans" panose="020B0606030504020204" pitchFamily="34" charset="0"/>
                <a:cs typeface="Open Sans" panose="020B0606030504020204" pitchFamily="34" charset="0"/>
              </a:rPr>
              <a:t> et </a:t>
            </a:r>
            <a:r>
              <a:rPr lang="fr-FR" sz="2500" b="1" dirty="0" err="1">
                <a:solidFill>
                  <a:srgbClr val="0DD5E0"/>
                </a:solidFill>
                <a:latin typeface="Open Sans" panose="020B0606030504020204" pitchFamily="34" charset="0"/>
                <a:ea typeface="Open Sans" panose="020B0606030504020204" pitchFamily="34" charset="0"/>
                <a:cs typeface="Open Sans" panose="020B0606030504020204" pitchFamily="34" charset="0"/>
              </a:rPr>
              <a:t>namespaces</a:t>
            </a:r>
            <a:endParaRPr lang="fr-FR" sz="2500" b="1" dirty="0">
              <a:solidFill>
                <a:srgbClr val="0DD5E0"/>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7966309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ZoneTexte 16">
            <a:extLst>
              <a:ext uri="{FF2B5EF4-FFF2-40B4-BE49-F238E27FC236}">
                <a16:creationId xmlns:a16="http://schemas.microsoft.com/office/drawing/2014/main" id="{AF140616-267E-C9BE-E1FB-9E088EC2B08E}"/>
              </a:ext>
            </a:extLst>
          </p:cNvPr>
          <p:cNvSpPr txBox="1"/>
          <p:nvPr/>
        </p:nvSpPr>
        <p:spPr>
          <a:xfrm>
            <a:off x="2010635" y="310244"/>
            <a:ext cx="9774113" cy="861774"/>
          </a:xfrm>
          <a:prstGeom prst="rect">
            <a:avLst/>
          </a:prstGeom>
          <a:noFill/>
        </p:spPr>
        <p:txBody>
          <a:bodyPr wrap="square" rtlCol="0">
            <a:spAutoFit/>
          </a:bodyPr>
          <a:lstStyle/>
          <a:p>
            <a:r>
              <a:rPr lang="fr-FR" sz="2500" b="1" dirty="0">
                <a:solidFill>
                  <a:srgbClr val="F88224"/>
                </a:solidFill>
                <a:latin typeface="Open Sans" panose="020B0606030504020204" pitchFamily="34" charset="0"/>
                <a:ea typeface="Open Sans" panose="020B0606030504020204" pitchFamily="34" charset="0"/>
                <a:cs typeface="Open Sans" panose="020B0606030504020204" pitchFamily="34" charset="0"/>
              </a:rPr>
              <a:t>2007/10</a:t>
            </a:r>
            <a:r>
              <a:rPr lang="fr-FR" sz="2500" b="1" dirty="0">
                <a:solidFill>
                  <a:srgbClr val="0DD5E0"/>
                </a:solidFill>
                <a:latin typeface="Open Sans" panose="020B0606030504020204" pitchFamily="34" charset="0"/>
                <a:ea typeface="Open Sans" panose="020B0606030504020204" pitchFamily="34" charset="0"/>
                <a:cs typeface="Open Sans" panose="020B0606030504020204" pitchFamily="34" charset="0"/>
              </a:rPr>
              <a:t> : 1eres briques de l’implémentation des </a:t>
            </a:r>
          </a:p>
          <a:p>
            <a:r>
              <a:rPr lang="fr-FR" sz="2500" b="1" dirty="0">
                <a:solidFill>
                  <a:srgbClr val="0DD5E0"/>
                </a:solidFill>
                <a:latin typeface="Open Sans" panose="020B0606030504020204" pitchFamily="34" charset="0"/>
                <a:ea typeface="Open Sans" panose="020B0606030504020204" pitchFamily="34" charset="0"/>
                <a:cs typeface="Open Sans" panose="020B0606030504020204" pitchFamily="34" charset="0"/>
              </a:rPr>
              <a:t>user </a:t>
            </a:r>
            <a:r>
              <a:rPr lang="fr-FR" sz="2500" b="1" dirty="0" err="1">
                <a:solidFill>
                  <a:srgbClr val="0DD5E0"/>
                </a:solidFill>
                <a:latin typeface="Open Sans" panose="020B0606030504020204" pitchFamily="34" charset="0"/>
                <a:ea typeface="Open Sans" panose="020B0606030504020204" pitchFamily="34" charset="0"/>
                <a:cs typeface="Open Sans" panose="020B0606030504020204" pitchFamily="34" charset="0"/>
              </a:rPr>
              <a:t>namespaces</a:t>
            </a:r>
            <a:endParaRPr lang="fr-FR" sz="2500" b="1" dirty="0">
              <a:solidFill>
                <a:srgbClr val="0DD5E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9" name="ZoneTexte 7">
            <a:extLst>
              <a:ext uri="{FF2B5EF4-FFF2-40B4-BE49-F238E27FC236}">
                <a16:creationId xmlns:a16="http://schemas.microsoft.com/office/drawing/2014/main" id="{8CDA174F-D89B-D4DA-EB02-D82DE3A2BE04}"/>
              </a:ext>
            </a:extLst>
          </p:cNvPr>
          <p:cNvSpPr txBox="1"/>
          <p:nvPr/>
        </p:nvSpPr>
        <p:spPr>
          <a:xfrm>
            <a:off x="6801854" y="1667291"/>
            <a:ext cx="4868778" cy="2305176"/>
          </a:xfrm>
          <a:prstGeom prst="rect">
            <a:avLst/>
          </a:prstGeom>
          <a:noFill/>
        </p:spPr>
        <p:txBody>
          <a:bodyPr wrap="square" rtlCol="0">
            <a:noAutofit/>
          </a:bodyPr>
          <a:lstStyle/>
          <a:p>
            <a:pPr marL="285750" indent="-285750">
              <a:buFont typeface="Wingdings" panose="05000000000000000000" pitchFamily="2" charset="2"/>
              <a:buChar char="à"/>
            </a:pPr>
            <a:r>
              <a:rPr lang="fr-FR" sz="1600" dirty="0" err="1">
                <a:solidFill>
                  <a:srgbClr val="F88224"/>
                </a:solidFill>
                <a:latin typeface="Open Sans" panose="020B0606030504020204" pitchFamily="34" charset="0"/>
                <a:ea typeface="Open Sans" panose="020B0606030504020204" pitchFamily="34" charset="0"/>
                <a:cs typeface="Open Sans" panose="020B0606030504020204" pitchFamily="34" charset="0"/>
              </a:rPr>
              <a:t>Eric</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 </a:t>
            </a:r>
            <a:r>
              <a:rPr lang="fr-FR" sz="1600" dirty="0" err="1">
                <a:solidFill>
                  <a:srgbClr val="F88224"/>
                </a:solidFill>
                <a:latin typeface="Open Sans" panose="020B0606030504020204" pitchFamily="34" charset="0"/>
                <a:ea typeface="Open Sans" panose="020B0606030504020204" pitchFamily="34" charset="0"/>
                <a:cs typeface="Open Sans" panose="020B0606030504020204" pitchFamily="34" charset="0"/>
              </a:rPr>
              <a:t>Biederman</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 </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développe ces 1eres briques qu’il ajoute à la version 2.6.23 du noyau Linux.</a:t>
            </a:r>
            <a:b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br>
            <a:endPar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pPr marL="285750" indent="-285750">
              <a:buFont typeface="Wingdings" panose="05000000000000000000" pitchFamily="2" charset="2"/>
              <a:buChar char="à"/>
            </a:pP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Les </a:t>
            </a:r>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namespaces</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les</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plus importants </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pour le fonctionnement de la conteneurisation</a:t>
            </a:r>
          </a:p>
        </p:txBody>
      </p:sp>
      <p:pic>
        <p:nvPicPr>
          <p:cNvPr id="3" name="Picture 2" descr="Diagram&#10;&#10;Description automatically generated">
            <a:extLst>
              <a:ext uri="{FF2B5EF4-FFF2-40B4-BE49-F238E27FC236}">
                <a16:creationId xmlns:a16="http://schemas.microsoft.com/office/drawing/2014/main" id="{8FB15AB7-E73A-3D59-4D54-A3E0F703A6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7217" y="1469757"/>
            <a:ext cx="4868777" cy="2502710"/>
          </a:xfrm>
          <a:prstGeom prst="rect">
            <a:avLst/>
          </a:prstGeom>
        </p:spPr>
      </p:pic>
      <p:sp>
        <p:nvSpPr>
          <p:cNvPr id="4" name="ZoneTexte 7">
            <a:extLst>
              <a:ext uri="{FF2B5EF4-FFF2-40B4-BE49-F238E27FC236}">
                <a16:creationId xmlns:a16="http://schemas.microsoft.com/office/drawing/2014/main" id="{F40087DA-F010-DBF5-2EDD-B05116701227}"/>
              </a:ext>
            </a:extLst>
          </p:cNvPr>
          <p:cNvSpPr txBox="1"/>
          <p:nvPr/>
        </p:nvSpPr>
        <p:spPr>
          <a:xfrm>
            <a:off x="1797216" y="4346323"/>
            <a:ext cx="9873415" cy="1861972"/>
          </a:xfrm>
          <a:prstGeom prst="rect">
            <a:avLst/>
          </a:prstGeom>
          <a:noFill/>
        </p:spPr>
        <p:txBody>
          <a:bodyPr wrap="square" rtlCol="0">
            <a:noAutofit/>
          </a:bodyPr>
          <a:lstStyle/>
          <a:p>
            <a:pPr marL="285750" indent="-285750">
              <a:buFont typeface="Wingdings" panose="05000000000000000000" pitchFamily="2" charset="2"/>
              <a:buChar char="à"/>
            </a:pP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Ils permettent à un processus d’avoir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ses propres utilisateurs</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et de disposer des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droits root dans un conteneur</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mais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PAS à l’extérieur</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a:t>
            </a:r>
          </a:p>
        </p:txBody>
      </p:sp>
    </p:spTree>
    <p:extLst>
      <p:ext uri="{BB962C8B-B14F-4D97-AF65-F5344CB8AC3E}">
        <p14:creationId xmlns:p14="http://schemas.microsoft.com/office/powerpoint/2010/main" val="23950181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ZoneTexte 23">
            <a:extLst>
              <a:ext uri="{FF2B5EF4-FFF2-40B4-BE49-F238E27FC236}">
                <a16:creationId xmlns:a16="http://schemas.microsoft.com/office/drawing/2014/main" id="{5D64BC6D-FD5D-BD63-FED0-D21013444A00}"/>
              </a:ext>
            </a:extLst>
          </p:cNvPr>
          <p:cNvSpPr txBox="1"/>
          <p:nvPr/>
        </p:nvSpPr>
        <p:spPr>
          <a:xfrm>
            <a:off x="2695007" y="5825709"/>
            <a:ext cx="8235457" cy="584775"/>
          </a:xfrm>
          <a:prstGeom prst="rect">
            <a:avLst/>
          </a:prstGeom>
          <a:noFill/>
        </p:spPr>
        <p:txBody>
          <a:bodyPr wrap="square" rtlCol="0">
            <a:spAutoFit/>
          </a:bodyPr>
          <a:lstStyle/>
          <a:p>
            <a:pPr algn="ctr"/>
            <a:r>
              <a:rPr lang="fr-FR" sz="1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Julia Evans </a:t>
            </a:r>
            <a:r>
              <a:rPr lang="fr-FR" sz="1600" b="1" dirty="0" err="1">
                <a:solidFill>
                  <a:schemeClr val="bg1"/>
                </a:solidFill>
                <a:latin typeface="Open Sans" panose="020B0606030504020204" pitchFamily="34" charset="0"/>
                <a:ea typeface="Open Sans" panose="020B0606030504020204" pitchFamily="34" charset="0"/>
                <a:cs typeface="Open Sans" panose="020B0606030504020204" pitchFamily="34" charset="0"/>
              </a:rPr>
              <a:t>zine</a:t>
            </a:r>
            <a:r>
              <a:rPr lang="fr-FR" sz="1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 « user </a:t>
            </a:r>
            <a:r>
              <a:rPr lang="fr-FR" sz="1600" b="1" dirty="0" err="1">
                <a:solidFill>
                  <a:schemeClr val="bg1"/>
                </a:solidFill>
                <a:latin typeface="Open Sans" panose="020B0606030504020204" pitchFamily="34" charset="0"/>
                <a:ea typeface="Open Sans" panose="020B0606030504020204" pitchFamily="34" charset="0"/>
                <a:cs typeface="Open Sans" panose="020B0606030504020204" pitchFamily="34" charset="0"/>
              </a:rPr>
              <a:t>namespaces</a:t>
            </a:r>
            <a:r>
              <a:rPr lang="fr-FR" sz="1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p>
          <a:p>
            <a:pPr algn="ctr"/>
            <a:r>
              <a:rPr lang="fr-FR" sz="1600" b="1" dirty="0">
                <a:solidFill>
                  <a:schemeClr val="bg1"/>
                </a:solidFill>
                <a:latin typeface="Open Sans" panose="020B0606030504020204" pitchFamily="34" charset="0"/>
                <a:ea typeface="Open Sans" panose="020B0606030504020204" pitchFamily="34" charset="0"/>
                <a:cs typeface="Open Sans" panose="020B0606030504020204" pitchFamily="34" charset="0"/>
                <a:hlinkClick r:id="rId3"/>
              </a:rPr>
              <a:t>https://twitter.com/b0rk/status/1249775569371377667</a:t>
            </a:r>
            <a:endParaRPr lang="fr-FR" sz="1600"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3" name="Picture 2" descr="Calendar&#10;&#10;Description automatically generated with low confidence">
            <a:extLst>
              <a:ext uri="{FF2B5EF4-FFF2-40B4-BE49-F238E27FC236}">
                <a16:creationId xmlns:a16="http://schemas.microsoft.com/office/drawing/2014/main" id="{2514901A-8878-2DAA-E14F-D92A45C60C2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95007" y="294385"/>
            <a:ext cx="8367748" cy="5531323"/>
          </a:xfrm>
          <a:prstGeom prst="rect">
            <a:avLst/>
          </a:prstGeom>
        </p:spPr>
      </p:pic>
    </p:spTree>
    <p:extLst>
      <p:ext uri="{BB962C8B-B14F-4D97-AF65-F5344CB8AC3E}">
        <p14:creationId xmlns:p14="http://schemas.microsoft.com/office/powerpoint/2010/main" val="24360363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ZoneTexte 16">
            <a:extLst>
              <a:ext uri="{FF2B5EF4-FFF2-40B4-BE49-F238E27FC236}">
                <a16:creationId xmlns:a16="http://schemas.microsoft.com/office/drawing/2014/main" id="{AF140616-267E-C9BE-E1FB-9E088EC2B08E}"/>
              </a:ext>
            </a:extLst>
          </p:cNvPr>
          <p:cNvSpPr txBox="1"/>
          <p:nvPr/>
        </p:nvSpPr>
        <p:spPr>
          <a:xfrm>
            <a:off x="5380800" y="2516033"/>
            <a:ext cx="2569385" cy="584775"/>
          </a:xfrm>
          <a:prstGeom prst="rect">
            <a:avLst/>
          </a:prstGeom>
          <a:noFill/>
        </p:spPr>
        <p:txBody>
          <a:bodyPr wrap="square" rtlCol="0">
            <a:spAutoFit/>
          </a:bodyPr>
          <a:lstStyle/>
          <a:p>
            <a:pPr algn="ctr"/>
            <a:r>
              <a:rPr lang="fr-FR" sz="3200" b="1" dirty="0">
                <a:solidFill>
                  <a:srgbClr val="E00D86"/>
                </a:solidFill>
                <a:latin typeface="Open Sans" panose="020B0606030504020204" pitchFamily="34" charset="0"/>
                <a:ea typeface="Open Sans" panose="020B0606030504020204" pitchFamily="34" charset="0"/>
                <a:cs typeface="Open Sans" panose="020B0606030504020204" pitchFamily="34" charset="0"/>
              </a:rPr>
              <a:t>2008/01</a:t>
            </a:r>
          </a:p>
        </p:txBody>
      </p:sp>
      <p:sp>
        <p:nvSpPr>
          <p:cNvPr id="9" name="ZoneTexte 7">
            <a:extLst>
              <a:ext uri="{FF2B5EF4-FFF2-40B4-BE49-F238E27FC236}">
                <a16:creationId xmlns:a16="http://schemas.microsoft.com/office/drawing/2014/main" id="{8CDA174F-D89B-D4DA-EB02-D82DE3A2BE04}"/>
              </a:ext>
            </a:extLst>
          </p:cNvPr>
          <p:cNvSpPr txBox="1"/>
          <p:nvPr/>
        </p:nvSpPr>
        <p:spPr>
          <a:xfrm>
            <a:off x="3112166" y="3429000"/>
            <a:ext cx="7106655" cy="1027783"/>
          </a:xfrm>
          <a:prstGeom prst="rect">
            <a:avLst/>
          </a:prstGeom>
          <a:noFill/>
        </p:spPr>
        <p:txBody>
          <a:bodyPr wrap="square" rtlCol="0">
            <a:noAutofit/>
          </a:bodyPr>
          <a:lstStyle/>
          <a:p>
            <a:pPr algn="ctr"/>
            <a:r>
              <a:rPr lang="fr-FR" sz="2500" dirty="0">
                <a:solidFill>
                  <a:schemeClr val="bg1"/>
                </a:solidFill>
                <a:latin typeface="Open Sans" panose="020B0606030504020204" pitchFamily="34" charset="0"/>
                <a:ea typeface="Open Sans" panose="020B0606030504020204" pitchFamily="34" charset="0"/>
                <a:cs typeface="Open Sans" panose="020B0606030504020204" pitchFamily="34" charset="0"/>
              </a:rPr>
              <a:t>Ajout de la fonctionnalité des </a:t>
            </a:r>
            <a:r>
              <a:rPr lang="fr-FR" sz="2500" dirty="0" err="1">
                <a:solidFill>
                  <a:srgbClr val="F88224"/>
                </a:solidFill>
                <a:latin typeface="Open Sans" panose="020B0606030504020204" pitchFamily="34" charset="0"/>
                <a:ea typeface="Open Sans" panose="020B0606030504020204" pitchFamily="34" charset="0"/>
                <a:cs typeface="Open Sans" panose="020B0606030504020204" pitchFamily="34" charset="0"/>
              </a:rPr>
              <a:t>cgroups</a:t>
            </a:r>
            <a:r>
              <a:rPr lang="fr-FR" sz="2500" dirty="0">
                <a:solidFill>
                  <a:schemeClr val="bg1"/>
                </a:solidFill>
                <a:latin typeface="Open Sans" panose="020B0606030504020204" pitchFamily="34" charset="0"/>
                <a:ea typeface="Open Sans" panose="020B0606030504020204" pitchFamily="34" charset="0"/>
                <a:cs typeface="Open Sans" panose="020B0606030504020204" pitchFamily="34" charset="0"/>
              </a:rPr>
              <a:t> dans la version 2.6.24 du noyau Linux.</a:t>
            </a:r>
          </a:p>
        </p:txBody>
      </p:sp>
    </p:spTree>
    <p:extLst>
      <p:ext uri="{BB962C8B-B14F-4D97-AF65-F5344CB8AC3E}">
        <p14:creationId xmlns:p14="http://schemas.microsoft.com/office/powerpoint/2010/main" val="37795161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ZoneTexte 16">
            <a:extLst>
              <a:ext uri="{FF2B5EF4-FFF2-40B4-BE49-F238E27FC236}">
                <a16:creationId xmlns:a16="http://schemas.microsoft.com/office/drawing/2014/main" id="{AF140616-267E-C9BE-E1FB-9E088EC2B08E}"/>
              </a:ext>
            </a:extLst>
          </p:cNvPr>
          <p:cNvSpPr txBox="1"/>
          <p:nvPr/>
        </p:nvSpPr>
        <p:spPr>
          <a:xfrm>
            <a:off x="2010635" y="310244"/>
            <a:ext cx="9774113" cy="477054"/>
          </a:xfrm>
          <a:prstGeom prst="rect">
            <a:avLst/>
          </a:prstGeom>
          <a:noFill/>
        </p:spPr>
        <p:txBody>
          <a:bodyPr wrap="square" rtlCol="0">
            <a:spAutoFit/>
          </a:bodyPr>
          <a:lstStyle/>
          <a:p>
            <a:r>
              <a:rPr lang="fr-FR" sz="2500" b="1" dirty="0">
                <a:solidFill>
                  <a:srgbClr val="E00D86"/>
                </a:solidFill>
                <a:latin typeface="Open Sans" panose="020B0606030504020204" pitchFamily="34" charset="0"/>
                <a:ea typeface="Open Sans" panose="020B0606030504020204" pitchFamily="34" charset="0"/>
                <a:cs typeface="Open Sans" panose="020B0606030504020204" pitchFamily="34" charset="0"/>
              </a:rPr>
              <a:t>2008/08</a:t>
            </a:r>
            <a:r>
              <a:rPr lang="fr-FR" sz="2500" b="1" dirty="0">
                <a:solidFill>
                  <a:srgbClr val="0DD5E0"/>
                </a:solidFill>
                <a:latin typeface="Open Sans" panose="020B0606030504020204" pitchFamily="34" charset="0"/>
                <a:ea typeface="Open Sans" panose="020B0606030504020204" pitchFamily="34" charset="0"/>
                <a:cs typeface="Open Sans" panose="020B0606030504020204" pitchFamily="34" charset="0"/>
              </a:rPr>
              <a:t> : Création du projet « Linux Containers » (LXC)</a:t>
            </a:r>
          </a:p>
        </p:txBody>
      </p:sp>
      <p:sp>
        <p:nvSpPr>
          <p:cNvPr id="9" name="ZoneTexte 7">
            <a:extLst>
              <a:ext uri="{FF2B5EF4-FFF2-40B4-BE49-F238E27FC236}">
                <a16:creationId xmlns:a16="http://schemas.microsoft.com/office/drawing/2014/main" id="{8CDA174F-D89B-D4DA-EB02-D82DE3A2BE04}"/>
              </a:ext>
            </a:extLst>
          </p:cNvPr>
          <p:cNvSpPr txBox="1"/>
          <p:nvPr/>
        </p:nvSpPr>
        <p:spPr>
          <a:xfrm>
            <a:off x="6753726" y="1047929"/>
            <a:ext cx="4908884" cy="3715736"/>
          </a:xfrm>
          <a:prstGeom prst="rect">
            <a:avLst/>
          </a:prstGeom>
          <a:noFill/>
        </p:spPr>
        <p:txBody>
          <a:bodyPr wrap="square" rtlCol="0">
            <a:noAutofit/>
          </a:bodyPr>
          <a:lstStyle/>
          <a:p>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Création du projet « Linux Containers » par des ingénieurs d’IBM</a:t>
            </a:r>
          </a:p>
          <a:p>
            <a:endPar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Les LXC ont été la 1ere véritable implémentation d’une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gestion de conteneurs pour Linux</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a:t>
            </a:r>
          </a:p>
          <a:p>
            <a:endPar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 </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Ils s’appuient sur les </a:t>
            </a:r>
            <a:r>
              <a:rPr lang="fr-FR" sz="1600" dirty="0" err="1">
                <a:solidFill>
                  <a:srgbClr val="F88224"/>
                </a:solidFill>
                <a:latin typeface="Open Sans" panose="020B0606030504020204" pitchFamily="34" charset="0"/>
                <a:ea typeface="Open Sans" panose="020B0606030504020204" pitchFamily="34" charset="0"/>
                <a:cs typeface="Open Sans" panose="020B0606030504020204" pitchFamily="34" charset="0"/>
              </a:rPr>
              <a:t>cgroups</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et les Linux </a:t>
            </a:r>
            <a:r>
              <a:rPr lang="fr-FR" sz="1600" dirty="0" err="1">
                <a:solidFill>
                  <a:srgbClr val="F88224"/>
                </a:solidFill>
                <a:latin typeface="Open Sans" panose="020B0606030504020204" pitchFamily="34" charset="0"/>
                <a:ea typeface="Open Sans" panose="020B0606030504020204" pitchFamily="34" charset="0"/>
                <a:cs typeface="Open Sans" panose="020B0606030504020204" pitchFamily="34" charset="0"/>
              </a:rPr>
              <a:t>namespaces</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et fonctionnent sur un noyau Linux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non </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patché.</a:t>
            </a:r>
            <a:b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br>
            <a:endPar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5" name="Picture 4" descr="Diagram&#10;&#10;Description automatically generated">
            <a:extLst>
              <a:ext uri="{FF2B5EF4-FFF2-40B4-BE49-F238E27FC236}">
                <a16:creationId xmlns:a16="http://schemas.microsoft.com/office/drawing/2014/main" id="{831C2C5C-5AB7-DCC2-5C92-EFC8ABF9E4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10635" y="1047929"/>
            <a:ext cx="4520244" cy="3715736"/>
          </a:xfrm>
          <a:prstGeom prst="rect">
            <a:avLst/>
          </a:prstGeom>
        </p:spPr>
      </p:pic>
      <p:grpSp>
        <p:nvGrpSpPr>
          <p:cNvPr id="11" name="Group 10">
            <a:extLst>
              <a:ext uri="{FF2B5EF4-FFF2-40B4-BE49-F238E27FC236}">
                <a16:creationId xmlns:a16="http://schemas.microsoft.com/office/drawing/2014/main" id="{455692BE-C909-DBDB-B0BA-4673949685C9}"/>
              </a:ext>
            </a:extLst>
          </p:cNvPr>
          <p:cNvGrpSpPr/>
          <p:nvPr/>
        </p:nvGrpSpPr>
        <p:grpSpPr>
          <a:xfrm rot="1134744">
            <a:off x="10150384" y="3293655"/>
            <a:ext cx="1720976" cy="807911"/>
            <a:chOff x="8971087" y="4400560"/>
            <a:chExt cx="1560555" cy="807911"/>
          </a:xfrm>
        </p:grpSpPr>
        <p:sp>
          <p:nvSpPr>
            <p:cNvPr id="7" name="Rectangle: Rounded Corners 6">
              <a:extLst>
                <a:ext uri="{FF2B5EF4-FFF2-40B4-BE49-F238E27FC236}">
                  <a16:creationId xmlns:a16="http://schemas.microsoft.com/office/drawing/2014/main" id="{BBDDA399-6447-359B-1DC2-7FC3B3A5ABA1}"/>
                </a:ext>
              </a:extLst>
            </p:cNvPr>
            <p:cNvSpPr/>
            <p:nvPr/>
          </p:nvSpPr>
          <p:spPr>
            <a:xfrm>
              <a:off x="8971087" y="4400560"/>
              <a:ext cx="1560555" cy="807911"/>
            </a:xfrm>
            <a:prstGeom prst="roundRect">
              <a:avLst/>
            </a:prstGeom>
            <a:solidFill>
              <a:srgbClr val="262626"/>
            </a:solidFill>
            <a:ln w="28575">
              <a:solidFill>
                <a:srgbClr val="0DD5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ZoneTexte 23">
              <a:extLst>
                <a:ext uri="{FF2B5EF4-FFF2-40B4-BE49-F238E27FC236}">
                  <a16:creationId xmlns:a16="http://schemas.microsoft.com/office/drawing/2014/main" id="{1B2D36B3-368A-652F-3D04-365BFC14FB8C}"/>
                </a:ext>
              </a:extLst>
            </p:cNvPr>
            <p:cNvSpPr txBox="1"/>
            <p:nvPr/>
          </p:nvSpPr>
          <p:spPr>
            <a:xfrm>
              <a:off x="8971087" y="4450572"/>
              <a:ext cx="1560555" cy="707886"/>
            </a:xfrm>
            <a:prstGeom prst="rect">
              <a:avLst/>
            </a:prstGeom>
            <a:noFill/>
          </p:spPr>
          <p:txBody>
            <a:bodyPr wrap="square" rtlCol="0">
              <a:spAutoFit/>
            </a:bodyPr>
            <a:lstStyle/>
            <a:p>
              <a:r>
                <a:rPr lang="fr-FR" sz="1000" b="1" dirty="0">
                  <a:solidFill>
                    <a:schemeClr val="bg1"/>
                  </a:solidFill>
                  <a:latin typeface="Open Sans" panose="020B0606030504020204" pitchFamily="34" charset="0"/>
                  <a:ea typeface="Open Sans" panose="020B0606030504020204" pitchFamily="34" charset="0"/>
                  <a:cs typeface="Open Sans" panose="020B0606030504020204" pitchFamily="34" charset="0"/>
                </a:rPr>
                <a:t>Plus besoin de patcher ! </a:t>
              </a:r>
            </a:p>
            <a:p>
              <a:r>
                <a:rPr lang="fr-FR" sz="1000" b="1" dirty="0">
                  <a:solidFill>
                    <a:schemeClr val="bg1"/>
                  </a:solidFill>
                  <a:latin typeface="Open Sans" panose="020B0606030504020204" pitchFamily="34" charset="0"/>
                  <a:ea typeface="Open Sans" panose="020B0606030504020204" pitchFamily="34" charset="0"/>
                  <a:cs typeface="Open Sans" panose="020B0606030504020204" pitchFamily="34" charset="0"/>
                </a:rPr>
                <a:t>Au contraire de Linux </a:t>
              </a:r>
              <a:r>
                <a:rPr lang="fr-FR" sz="1000" b="1" dirty="0" err="1">
                  <a:solidFill>
                    <a:schemeClr val="bg1"/>
                  </a:solidFill>
                  <a:latin typeface="Open Sans" panose="020B0606030504020204" pitchFamily="34" charset="0"/>
                  <a:ea typeface="Open Sans" panose="020B0606030504020204" pitchFamily="34" charset="0"/>
                  <a:cs typeface="Open Sans" panose="020B0606030504020204" pitchFamily="34" charset="0"/>
                </a:rPr>
                <a:t>VServer</a:t>
              </a:r>
              <a:r>
                <a:rPr lang="fr-FR" sz="1000" b="1" dirty="0">
                  <a:solidFill>
                    <a:schemeClr val="bg1"/>
                  </a:solidFill>
                  <a:latin typeface="Open Sans" panose="020B0606030504020204" pitchFamily="34" charset="0"/>
                  <a:ea typeface="Open Sans" panose="020B0606030504020204" pitchFamily="34" charset="0"/>
                  <a:cs typeface="Open Sans" panose="020B0606030504020204" pitchFamily="34" charset="0"/>
                </a:rPr>
                <a:t> et </a:t>
              </a:r>
              <a:r>
                <a:rPr lang="fr-FR" sz="1000" b="1" dirty="0" err="1">
                  <a:solidFill>
                    <a:schemeClr val="bg1"/>
                  </a:solidFill>
                  <a:latin typeface="Open Sans" panose="020B0606030504020204" pitchFamily="34" charset="0"/>
                  <a:ea typeface="Open Sans" panose="020B0606030504020204" pitchFamily="34" charset="0"/>
                  <a:cs typeface="Open Sans" panose="020B0606030504020204" pitchFamily="34" charset="0"/>
                </a:rPr>
                <a:t>OpenVZ</a:t>
              </a:r>
              <a:r>
                <a:rPr lang="fr-FR" sz="1000" b="1" dirty="0">
                  <a:solidFill>
                    <a:schemeClr val="bg1"/>
                  </a:solidFill>
                  <a:latin typeface="Open Sans" panose="020B0606030504020204" pitchFamily="34" charset="0"/>
                  <a:ea typeface="Open Sans" panose="020B0606030504020204" pitchFamily="34" charset="0"/>
                  <a:cs typeface="Open Sans" panose="020B0606030504020204" pitchFamily="34" charset="0"/>
                </a:rPr>
                <a:t>, vos OPS sourient ! 😁🙏</a:t>
              </a:r>
            </a:p>
          </p:txBody>
        </p:sp>
      </p:grpSp>
      <p:grpSp>
        <p:nvGrpSpPr>
          <p:cNvPr id="12" name="Group 11">
            <a:extLst>
              <a:ext uri="{FF2B5EF4-FFF2-40B4-BE49-F238E27FC236}">
                <a16:creationId xmlns:a16="http://schemas.microsoft.com/office/drawing/2014/main" id="{6508673B-07B9-DDE8-9D10-9DD008466E37}"/>
              </a:ext>
            </a:extLst>
          </p:cNvPr>
          <p:cNvGrpSpPr/>
          <p:nvPr/>
        </p:nvGrpSpPr>
        <p:grpSpPr>
          <a:xfrm rot="20315260">
            <a:off x="128338" y="1100747"/>
            <a:ext cx="2191983" cy="807911"/>
            <a:chOff x="8971087" y="4400560"/>
            <a:chExt cx="1560555" cy="807911"/>
          </a:xfrm>
        </p:grpSpPr>
        <p:sp>
          <p:nvSpPr>
            <p:cNvPr id="13" name="Rectangle: Rounded Corners 12">
              <a:extLst>
                <a:ext uri="{FF2B5EF4-FFF2-40B4-BE49-F238E27FC236}">
                  <a16:creationId xmlns:a16="http://schemas.microsoft.com/office/drawing/2014/main" id="{6215C4C8-FE6B-C31D-7181-E1C82438F574}"/>
                </a:ext>
              </a:extLst>
            </p:cNvPr>
            <p:cNvSpPr/>
            <p:nvPr/>
          </p:nvSpPr>
          <p:spPr>
            <a:xfrm>
              <a:off x="8971087" y="4400560"/>
              <a:ext cx="1560555" cy="807911"/>
            </a:xfrm>
            <a:prstGeom prst="roundRect">
              <a:avLst/>
            </a:prstGeom>
            <a:solidFill>
              <a:srgbClr val="262626"/>
            </a:solidFill>
            <a:ln w="28575">
              <a:solidFill>
                <a:srgbClr val="0DD5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ZoneTexte 23">
              <a:extLst>
                <a:ext uri="{FF2B5EF4-FFF2-40B4-BE49-F238E27FC236}">
                  <a16:creationId xmlns:a16="http://schemas.microsoft.com/office/drawing/2014/main" id="{C3DC4D52-9B95-774C-F5DB-A49826775F07}"/>
                </a:ext>
              </a:extLst>
            </p:cNvPr>
            <p:cNvSpPr txBox="1"/>
            <p:nvPr/>
          </p:nvSpPr>
          <p:spPr>
            <a:xfrm>
              <a:off x="8971087" y="4450572"/>
              <a:ext cx="1560555" cy="707886"/>
            </a:xfrm>
            <a:prstGeom prst="rect">
              <a:avLst/>
            </a:prstGeom>
            <a:noFill/>
          </p:spPr>
          <p:txBody>
            <a:bodyPr wrap="square" rtlCol="0">
              <a:spAutoFit/>
            </a:bodyPr>
            <a:lstStyle/>
            <a:p>
              <a:r>
                <a:rPr lang="fr-FR" sz="1000" b="1" dirty="0">
                  <a:solidFill>
                    <a:schemeClr val="bg1"/>
                  </a:solidFill>
                  <a:latin typeface="Open Sans" panose="020B0606030504020204" pitchFamily="34" charset="0"/>
                  <a:ea typeface="Open Sans" panose="020B0606030504020204" pitchFamily="34" charset="0"/>
                  <a:cs typeface="Open Sans" panose="020B0606030504020204" pitchFamily="34" charset="0"/>
                </a:rPr>
                <a:t>On avait les </a:t>
              </a:r>
              <a:r>
                <a:rPr lang="fr-FR" sz="1000" b="1" dirty="0" err="1">
                  <a:solidFill>
                    <a:schemeClr val="bg1"/>
                  </a:solidFill>
                  <a:latin typeface="Open Sans" panose="020B0606030504020204" pitchFamily="34" charset="0"/>
                  <a:ea typeface="Open Sans" panose="020B0606030504020204" pitchFamily="34" charset="0"/>
                  <a:cs typeface="Open Sans" panose="020B0606030504020204" pitchFamily="34" charset="0"/>
                </a:rPr>
                <a:t>namespaces</a:t>
              </a:r>
              <a:r>
                <a:rPr lang="fr-FR" sz="1000" b="1" dirty="0">
                  <a:solidFill>
                    <a:schemeClr val="bg1"/>
                  </a:solidFill>
                  <a:latin typeface="Open Sans" panose="020B0606030504020204" pitchFamily="34" charset="0"/>
                  <a:ea typeface="Open Sans" panose="020B0606030504020204" pitchFamily="34" charset="0"/>
                  <a:cs typeface="Open Sans" panose="020B0606030504020204" pitchFamily="34" charset="0"/>
                </a:rPr>
                <a:t>, on a maintenant les </a:t>
              </a:r>
              <a:r>
                <a:rPr lang="fr-FR" sz="1000" b="1" dirty="0" err="1">
                  <a:solidFill>
                    <a:schemeClr val="bg1"/>
                  </a:solidFill>
                  <a:latin typeface="Open Sans" panose="020B0606030504020204" pitchFamily="34" charset="0"/>
                  <a:ea typeface="Open Sans" panose="020B0606030504020204" pitchFamily="34" charset="0"/>
                  <a:cs typeface="Open Sans" panose="020B0606030504020204" pitchFamily="34" charset="0"/>
                </a:rPr>
                <a:t>cgroups</a:t>
              </a:r>
              <a:r>
                <a:rPr lang="fr-FR" sz="1000" b="1" dirty="0">
                  <a:solidFill>
                    <a:schemeClr val="bg1"/>
                  </a:solidFill>
                  <a:latin typeface="Open Sans" panose="020B0606030504020204" pitchFamily="34" charset="0"/>
                  <a:ea typeface="Open Sans" panose="020B0606030504020204" pitchFamily="34" charset="0"/>
                  <a:cs typeface="Open Sans" panose="020B0606030504020204" pitchFamily="34" charset="0"/>
                </a:rPr>
                <a:t>, et seulement </a:t>
              </a:r>
              <a:r>
                <a:rPr lang="fr-FR" sz="1000" b="1" dirty="0">
                  <a:solidFill>
                    <a:schemeClr val="accent2"/>
                  </a:solidFill>
                  <a:latin typeface="Open Sans" panose="020B0606030504020204" pitchFamily="34" charset="0"/>
                  <a:ea typeface="Open Sans" panose="020B0606030504020204" pitchFamily="34" charset="0"/>
                  <a:cs typeface="Open Sans" panose="020B0606030504020204" pitchFamily="34" charset="0"/>
                </a:rPr>
                <a:t>7 mois plus tard </a:t>
              </a:r>
              <a:r>
                <a:rPr lang="fr-FR" sz="1000" b="1"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p>
            <a:p>
              <a:r>
                <a:rPr lang="fr-FR" sz="1000" b="1" dirty="0">
                  <a:solidFill>
                    <a:schemeClr val="bg1"/>
                  </a:solidFill>
                  <a:latin typeface="Open Sans" panose="020B0606030504020204" pitchFamily="34" charset="0"/>
                  <a:ea typeface="Open Sans" panose="020B0606030504020204" pitchFamily="34" charset="0"/>
                  <a:cs typeface="Open Sans" panose="020B0606030504020204" pitchFamily="34" charset="0"/>
                </a:rPr>
                <a:t>Linux Containers ! </a:t>
              </a:r>
            </a:p>
          </p:txBody>
        </p:sp>
      </p:grpSp>
    </p:spTree>
    <p:extLst>
      <p:ext uri="{BB962C8B-B14F-4D97-AF65-F5344CB8AC3E}">
        <p14:creationId xmlns:p14="http://schemas.microsoft.com/office/powerpoint/2010/main" val="27063562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ZoneTexte 16">
            <a:extLst>
              <a:ext uri="{FF2B5EF4-FFF2-40B4-BE49-F238E27FC236}">
                <a16:creationId xmlns:a16="http://schemas.microsoft.com/office/drawing/2014/main" id="{AF140616-267E-C9BE-E1FB-9E088EC2B08E}"/>
              </a:ext>
            </a:extLst>
          </p:cNvPr>
          <p:cNvSpPr txBox="1"/>
          <p:nvPr/>
        </p:nvSpPr>
        <p:spPr>
          <a:xfrm>
            <a:off x="2010635" y="310244"/>
            <a:ext cx="9774113" cy="477054"/>
          </a:xfrm>
          <a:prstGeom prst="rect">
            <a:avLst/>
          </a:prstGeom>
          <a:noFill/>
        </p:spPr>
        <p:txBody>
          <a:bodyPr wrap="square" rtlCol="0">
            <a:spAutoFit/>
          </a:bodyPr>
          <a:lstStyle/>
          <a:p>
            <a:r>
              <a:rPr lang="fr-FR" sz="2500" b="1" dirty="0">
                <a:solidFill>
                  <a:srgbClr val="E00D86"/>
                </a:solidFill>
                <a:latin typeface="Open Sans" panose="020B0606030504020204" pitchFamily="34" charset="0"/>
                <a:ea typeface="Open Sans" panose="020B0606030504020204" pitchFamily="34" charset="0"/>
                <a:cs typeface="Open Sans" panose="020B0606030504020204" pitchFamily="34" charset="0"/>
              </a:rPr>
              <a:t>2008/08</a:t>
            </a:r>
            <a:r>
              <a:rPr lang="fr-FR" sz="2500" b="1" dirty="0">
                <a:solidFill>
                  <a:srgbClr val="0DD5E0"/>
                </a:solidFill>
                <a:latin typeface="Open Sans" panose="020B0606030504020204" pitchFamily="34" charset="0"/>
                <a:ea typeface="Open Sans" panose="020B0606030504020204" pitchFamily="34" charset="0"/>
                <a:cs typeface="Open Sans" panose="020B0606030504020204" pitchFamily="34" charset="0"/>
              </a:rPr>
              <a:t> : Création du projet « Linux Containers » (LXC)</a:t>
            </a:r>
          </a:p>
        </p:txBody>
      </p:sp>
      <p:sp>
        <p:nvSpPr>
          <p:cNvPr id="9" name="ZoneTexte 7">
            <a:extLst>
              <a:ext uri="{FF2B5EF4-FFF2-40B4-BE49-F238E27FC236}">
                <a16:creationId xmlns:a16="http://schemas.microsoft.com/office/drawing/2014/main" id="{8CDA174F-D89B-D4DA-EB02-D82DE3A2BE04}"/>
              </a:ext>
            </a:extLst>
          </p:cNvPr>
          <p:cNvSpPr txBox="1"/>
          <p:nvPr/>
        </p:nvSpPr>
        <p:spPr>
          <a:xfrm>
            <a:off x="6753726" y="1047929"/>
            <a:ext cx="4908884" cy="3715736"/>
          </a:xfrm>
          <a:prstGeom prst="rect">
            <a:avLst/>
          </a:prstGeom>
          <a:noFill/>
        </p:spPr>
        <p:txBody>
          <a:bodyPr wrap="square" rtlCol="0">
            <a:noAutofit/>
          </a:bodyPr>
          <a:lstStyle/>
          <a:p>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Création du projet « Linux Containers » par des ingénieurs d’IBM</a:t>
            </a:r>
          </a:p>
          <a:p>
            <a:endPar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Les LXC ont été la 1ere véritable implémentation d’une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gestion de conteneurs pour Linux</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a:t>
            </a:r>
          </a:p>
          <a:p>
            <a:endPar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 </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Ils s’appuient sur les </a:t>
            </a:r>
            <a:r>
              <a:rPr lang="fr-FR" sz="1600" dirty="0" err="1">
                <a:solidFill>
                  <a:srgbClr val="F88224"/>
                </a:solidFill>
                <a:latin typeface="Open Sans" panose="020B0606030504020204" pitchFamily="34" charset="0"/>
                <a:ea typeface="Open Sans" panose="020B0606030504020204" pitchFamily="34" charset="0"/>
                <a:cs typeface="Open Sans" panose="020B0606030504020204" pitchFamily="34" charset="0"/>
              </a:rPr>
              <a:t>cgroups</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et les Linux </a:t>
            </a:r>
            <a:r>
              <a:rPr lang="fr-FR" sz="1600" dirty="0" err="1">
                <a:solidFill>
                  <a:srgbClr val="F88224"/>
                </a:solidFill>
                <a:latin typeface="Open Sans" panose="020B0606030504020204" pitchFamily="34" charset="0"/>
                <a:ea typeface="Open Sans" panose="020B0606030504020204" pitchFamily="34" charset="0"/>
                <a:cs typeface="Open Sans" panose="020B0606030504020204" pitchFamily="34" charset="0"/>
              </a:rPr>
              <a:t>namespaces</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et fonctionnent sur un noyau Linux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non </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patché.</a:t>
            </a:r>
            <a:b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br>
            <a:endPar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5" name="Picture 4" descr="Diagram&#10;&#10;Description automatically generated">
            <a:extLst>
              <a:ext uri="{FF2B5EF4-FFF2-40B4-BE49-F238E27FC236}">
                <a16:creationId xmlns:a16="http://schemas.microsoft.com/office/drawing/2014/main" id="{831C2C5C-5AB7-DCC2-5C92-EFC8ABF9E4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10635" y="1047929"/>
            <a:ext cx="4520244" cy="3715736"/>
          </a:xfrm>
          <a:prstGeom prst="rect">
            <a:avLst/>
          </a:prstGeom>
        </p:spPr>
      </p:pic>
      <p:grpSp>
        <p:nvGrpSpPr>
          <p:cNvPr id="16" name="Group 15">
            <a:extLst>
              <a:ext uri="{FF2B5EF4-FFF2-40B4-BE49-F238E27FC236}">
                <a16:creationId xmlns:a16="http://schemas.microsoft.com/office/drawing/2014/main" id="{B85E60AB-41AF-7DB2-9594-EC749FBAE255}"/>
              </a:ext>
            </a:extLst>
          </p:cNvPr>
          <p:cNvGrpSpPr/>
          <p:nvPr/>
        </p:nvGrpSpPr>
        <p:grpSpPr>
          <a:xfrm rot="20840520">
            <a:off x="3011070" y="2876725"/>
            <a:ext cx="5950203" cy="785775"/>
            <a:chOff x="4322686" y="5024296"/>
            <a:chExt cx="5950203" cy="785775"/>
          </a:xfrm>
        </p:grpSpPr>
        <p:sp>
          <p:nvSpPr>
            <p:cNvPr id="3" name="Rectangle: Rounded Corners 2">
              <a:extLst>
                <a:ext uri="{FF2B5EF4-FFF2-40B4-BE49-F238E27FC236}">
                  <a16:creationId xmlns:a16="http://schemas.microsoft.com/office/drawing/2014/main" id="{679CECCC-110C-8303-04B7-D095EC96A69E}"/>
                </a:ext>
              </a:extLst>
            </p:cNvPr>
            <p:cNvSpPr/>
            <p:nvPr/>
          </p:nvSpPr>
          <p:spPr>
            <a:xfrm>
              <a:off x="4322686" y="5024296"/>
              <a:ext cx="5928278" cy="785775"/>
            </a:xfrm>
            <a:prstGeom prst="roundRect">
              <a:avLst/>
            </a:prstGeom>
            <a:solidFill>
              <a:srgbClr val="262626"/>
            </a:solidFill>
            <a:ln w="63500">
              <a:solidFill>
                <a:srgbClr val="0DD5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ZoneTexte 23">
              <a:extLst>
                <a:ext uri="{FF2B5EF4-FFF2-40B4-BE49-F238E27FC236}">
                  <a16:creationId xmlns:a16="http://schemas.microsoft.com/office/drawing/2014/main" id="{30AC2548-74BA-EF53-4F26-09FF585B69C2}"/>
                </a:ext>
              </a:extLst>
            </p:cNvPr>
            <p:cNvSpPr txBox="1"/>
            <p:nvPr/>
          </p:nvSpPr>
          <p:spPr>
            <a:xfrm>
              <a:off x="4995708" y="5103231"/>
              <a:ext cx="5277181" cy="584775"/>
            </a:xfrm>
            <a:prstGeom prst="rect">
              <a:avLst/>
            </a:prstGeom>
            <a:noFill/>
          </p:spPr>
          <p:txBody>
            <a:bodyPr wrap="square" rtlCol="0">
              <a:spAutoFit/>
            </a:bodyPr>
            <a:lstStyle/>
            <a:p>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LXC avait la réputation d’être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orienté </a:t>
              </a:r>
              <a:r>
                <a:rPr lang="fr-FR" sz="1600" dirty="0" err="1">
                  <a:solidFill>
                    <a:srgbClr val="F88224"/>
                  </a:solidFill>
                  <a:latin typeface="Open Sans" panose="020B0606030504020204" pitchFamily="34" charset="0"/>
                  <a:ea typeface="Open Sans" panose="020B0606030504020204" pitchFamily="34" charset="0"/>
                  <a:cs typeface="Open Sans" panose="020B0606030504020204" pitchFamily="34" charset="0"/>
                </a:rPr>
                <a:t>sysadmin</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 / OPS</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pour un dev ça « piquait » un peu…</a:t>
              </a:r>
            </a:p>
          </p:txBody>
        </p:sp>
        <p:sp>
          <p:nvSpPr>
            <p:cNvPr id="10" name="ZoneTexte 23">
              <a:extLst>
                <a:ext uri="{FF2B5EF4-FFF2-40B4-BE49-F238E27FC236}">
                  <a16:creationId xmlns:a16="http://schemas.microsoft.com/office/drawing/2014/main" id="{3CC57B4C-2E82-1B45-19C9-B45A72D888EA}"/>
                </a:ext>
              </a:extLst>
            </p:cNvPr>
            <p:cNvSpPr txBox="1"/>
            <p:nvPr/>
          </p:nvSpPr>
          <p:spPr>
            <a:xfrm>
              <a:off x="4322686" y="5100214"/>
              <a:ext cx="703278" cy="646331"/>
            </a:xfrm>
            <a:prstGeom prst="rect">
              <a:avLst/>
            </a:prstGeom>
            <a:noFill/>
          </p:spPr>
          <p:txBody>
            <a:bodyPr wrap="square" rtlCol="0">
              <a:spAutoFit/>
            </a:bodyPr>
            <a:lstStyle/>
            <a:p>
              <a:r>
                <a:rPr lang="fr-FR" sz="3600" dirty="0">
                  <a:solidFill>
                    <a:schemeClr val="bg1"/>
                  </a:solidFill>
                  <a:latin typeface="Open Sans" panose="020B0606030504020204" pitchFamily="34" charset="0"/>
                  <a:ea typeface="Open Sans" panose="020B0606030504020204" pitchFamily="34" charset="0"/>
                  <a:cs typeface="Open Sans" panose="020B0606030504020204" pitchFamily="34" charset="0"/>
                </a:rPr>
                <a:t>😅</a:t>
              </a:r>
            </a:p>
          </p:txBody>
        </p:sp>
      </p:grpSp>
    </p:spTree>
    <p:extLst>
      <p:ext uri="{BB962C8B-B14F-4D97-AF65-F5344CB8AC3E}">
        <p14:creationId xmlns:p14="http://schemas.microsoft.com/office/powerpoint/2010/main" val="384745856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ZoneTexte 16">
            <a:extLst>
              <a:ext uri="{FF2B5EF4-FFF2-40B4-BE49-F238E27FC236}">
                <a16:creationId xmlns:a16="http://schemas.microsoft.com/office/drawing/2014/main" id="{AF140616-267E-C9BE-E1FB-9E088EC2B08E}"/>
              </a:ext>
            </a:extLst>
          </p:cNvPr>
          <p:cNvSpPr txBox="1"/>
          <p:nvPr/>
        </p:nvSpPr>
        <p:spPr>
          <a:xfrm>
            <a:off x="2010635" y="310244"/>
            <a:ext cx="9774113" cy="477054"/>
          </a:xfrm>
          <a:prstGeom prst="rect">
            <a:avLst/>
          </a:prstGeom>
          <a:noFill/>
        </p:spPr>
        <p:txBody>
          <a:bodyPr wrap="square" rtlCol="0">
            <a:spAutoFit/>
          </a:bodyPr>
          <a:lstStyle/>
          <a:p>
            <a:r>
              <a:rPr lang="fr-FR" sz="2500" b="1" dirty="0">
                <a:solidFill>
                  <a:srgbClr val="F88224"/>
                </a:solidFill>
                <a:latin typeface="Open Sans" panose="020B0606030504020204" pitchFamily="34" charset="0"/>
                <a:ea typeface="Open Sans" panose="020B0606030504020204" pitchFamily="34" charset="0"/>
                <a:cs typeface="Open Sans" panose="020B0606030504020204" pitchFamily="34" charset="0"/>
              </a:rPr>
              <a:t>2011</a:t>
            </a:r>
            <a:r>
              <a:rPr lang="fr-FR" sz="2500" b="1" dirty="0">
                <a:solidFill>
                  <a:srgbClr val="0DD5E0"/>
                </a:solidFill>
                <a:latin typeface="Open Sans" panose="020B0606030504020204" pitchFamily="34" charset="0"/>
                <a:ea typeface="Open Sans" panose="020B0606030504020204" pitchFamily="34" charset="0"/>
                <a:cs typeface="Open Sans" panose="020B0606030504020204" pitchFamily="34" charset="0"/>
              </a:rPr>
              <a:t> : </a:t>
            </a:r>
            <a:r>
              <a:rPr lang="fr-FR" sz="2500" b="1" dirty="0" err="1">
                <a:solidFill>
                  <a:srgbClr val="0DD5E0"/>
                </a:solidFill>
                <a:latin typeface="Open Sans" panose="020B0606030504020204" pitchFamily="34" charset="0"/>
                <a:ea typeface="Open Sans" panose="020B0606030504020204" pitchFamily="34" charset="0"/>
                <a:cs typeface="Open Sans" panose="020B0606030504020204" pitchFamily="34" charset="0"/>
              </a:rPr>
              <a:t>Warden</a:t>
            </a:r>
            <a:endParaRPr lang="fr-FR" sz="2500" b="1" dirty="0">
              <a:solidFill>
                <a:srgbClr val="0DD5E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9" name="ZoneTexte 7">
            <a:extLst>
              <a:ext uri="{FF2B5EF4-FFF2-40B4-BE49-F238E27FC236}">
                <a16:creationId xmlns:a16="http://schemas.microsoft.com/office/drawing/2014/main" id="{8CDA174F-D89B-D4DA-EB02-D82DE3A2BE04}"/>
              </a:ext>
            </a:extLst>
          </p:cNvPr>
          <p:cNvSpPr txBox="1"/>
          <p:nvPr/>
        </p:nvSpPr>
        <p:spPr>
          <a:xfrm>
            <a:off x="2010635" y="1179561"/>
            <a:ext cx="5345862" cy="665281"/>
          </a:xfrm>
          <a:prstGeom prst="rect">
            <a:avLst/>
          </a:prstGeom>
          <a:noFill/>
        </p:spPr>
        <p:txBody>
          <a:bodyPr wrap="square" rtlCol="0">
            <a:noAutofit/>
          </a:bodyPr>
          <a:lstStyle/>
          <a:p>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Projet lancé par </a:t>
            </a:r>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Clound</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Foundry</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Warden</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s’appuyait à la base sur LXC</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a:t>
            </a:r>
          </a:p>
        </p:txBody>
      </p:sp>
      <p:pic>
        <p:nvPicPr>
          <p:cNvPr id="5" name="Picture 4" descr="Diagram&#10;&#10;Description automatically generated">
            <a:extLst>
              <a:ext uri="{FF2B5EF4-FFF2-40B4-BE49-F238E27FC236}">
                <a16:creationId xmlns:a16="http://schemas.microsoft.com/office/drawing/2014/main" id="{C2FFC9FC-84C2-E4F1-9DC9-C8486CD492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16085" y="1179561"/>
            <a:ext cx="3706061" cy="2194379"/>
          </a:xfrm>
          <a:prstGeom prst="rect">
            <a:avLst/>
          </a:prstGeom>
        </p:spPr>
      </p:pic>
      <p:sp>
        <p:nvSpPr>
          <p:cNvPr id="6" name="ZoneTexte 7">
            <a:extLst>
              <a:ext uri="{FF2B5EF4-FFF2-40B4-BE49-F238E27FC236}">
                <a16:creationId xmlns:a16="http://schemas.microsoft.com/office/drawing/2014/main" id="{30B10C24-4ED2-9C83-AC52-FD5C0DF6EFEA}"/>
              </a:ext>
            </a:extLst>
          </p:cNvPr>
          <p:cNvSpPr txBox="1"/>
          <p:nvPr/>
        </p:nvSpPr>
        <p:spPr>
          <a:xfrm>
            <a:off x="2010635" y="1944109"/>
            <a:ext cx="5345862" cy="665281"/>
          </a:xfrm>
          <a:prstGeom prst="rect">
            <a:avLst/>
          </a:prstGeom>
          <a:noFill/>
        </p:spPr>
        <p:txBody>
          <a:bodyPr wrap="square" rtlCol="0">
            <a:noAutofit/>
          </a:bodyPr>
          <a:lstStyle/>
          <a:p>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Il avait pour but de fournir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moyen simple</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de gérer des environnements isolés (des conteneurs 😉)</a:t>
            </a:r>
          </a:p>
        </p:txBody>
      </p:sp>
      <p:sp>
        <p:nvSpPr>
          <p:cNvPr id="7" name="ZoneTexte 7">
            <a:extLst>
              <a:ext uri="{FF2B5EF4-FFF2-40B4-BE49-F238E27FC236}">
                <a16:creationId xmlns:a16="http://schemas.microsoft.com/office/drawing/2014/main" id="{C2AA56BC-CE18-10A1-1521-D49AE8C9F66B}"/>
              </a:ext>
            </a:extLst>
          </p:cNvPr>
          <p:cNvSpPr txBox="1"/>
          <p:nvPr/>
        </p:nvSpPr>
        <p:spPr>
          <a:xfrm>
            <a:off x="2010635" y="2762942"/>
            <a:ext cx="5345862" cy="2378553"/>
          </a:xfrm>
          <a:prstGeom prst="rect">
            <a:avLst/>
          </a:prstGeom>
          <a:noFill/>
        </p:spPr>
        <p:txBody>
          <a:bodyPr wrap="square" rtlCol="0">
            <a:noAutofit/>
          </a:bodyPr>
          <a:lstStyle/>
          <a:p>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Pour ce faire : </a:t>
            </a:r>
          </a:p>
          <a:p>
            <a:endPar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endParaRPr>
          </a:p>
          <a:p>
            <a:pPr marL="285750" indent="-285750">
              <a:buFont typeface="Wingdings" panose="05000000000000000000" pitchFamily="2" charset="2"/>
              <a:buChar char="à"/>
            </a:pP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Il proposait une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API de gestion de conteneurs</a:t>
            </a:r>
            <a:b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br>
            <a:endPar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pPr marL="285750" indent="-285750">
              <a:buFont typeface="Wingdings" panose="05000000000000000000" pitchFamily="2" charset="2"/>
              <a:buChar char="à"/>
            </a:pP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Il installait un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daemon</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dans chaque conteneur</a:t>
            </a:r>
            <a:b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br>
            <a:endPar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pPr marL="285750" indent="-285750">
              <a:buFont typeface="Wingdings" panose="05000000000000000000" pitchFamily="2" charset="2"/>
              <a:buChar char="à"/>
            </a:pP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A développé un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modèle client / serveur </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lui permettant de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gérer une collection de conteneurs </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au sein de multiples hosts</a:t>
            </a:r>
          </a:p>
        </p:txBody>
      </p:sp>
      <p:grpSp>
        <p:nvGrpSpPr>
          <p:cNvPr id="23" name="Group 22">
            <a:extLst>
              <a:ext uri="{FF2B5EF4-FFF2-40B4-BE49-F238E27FC236}">
                <a16:creationId xmlns:a16="http://schemas.microsoft.com/office/drawing/2014/main" id="{0CABBFBB-9C70-A831-BE04-A7737DF2DB76}"/>
              </a:ext>
            </a:extLst>
          </p:cNvPr>
          <p:cNvGrpSpPr/>
          <p:nvPr/>
        </p:nvGrpSpPr>
        <p:grpSpPr>
          <a:xfrm>
            <a:off x="8850039" y="1991256"/>
            <a:ext cx="2931695" cy="3087929"/>
            <a:chOff x="8850039" y="1991256"/>
            <a:chExt cx="2931695" cy="3087929"/>
          </a:xfrm>
        </p:grpSpPr>
        <p:grpSp>
          <p:nvGrpSpPr>
            <p:cNvPr id="19" name="Group 18">
              <a:extLst>
                <a:ext uri="{FF2B5EF4-FFF2-40B4-BE49-F238E27FC236}">
                  <a16:creationId xmlns:a16="http://schemas.microsoft.com/office/drawing/2014/main" id="{BA420CD5-914A-05EA-E6D0-3B830089189D}"/>
                </a:ext>
              </a:extLst>
            </p:cNvPr>
            <p:cNvGrpSpPr/>
            <p:nvPr/>
          </p:nvGrpSpPr>
          <p:grpSpPr>
            <a:xfrm>
              <a:off x="8850039" y="3544485"/>
              <a:ext cx="2189949" cy="1534700"/>
              <a:chOff x="9160005" y="3606477"/>
              <a:chExt cx="2189949" cy="692807"/>
            </a:xfrm>
          </p:grpSpPr>
          <p:sp>
            <p:nvSpPr>
              <p:cNvPr id="10" name="Rectangle: Rounded Corners 9">
                <a:extLst>
                  <a:ext uri="{FF2B5EF4-FFF2-40B4-BE49-F238E27FC236}">
                    <a16:creationId xmlns:a16="http://schemas.microsoft.com/office/drawing/2014/main" id="{26233EBF-D84D-3F03-FA74-613ED9FE5BB6}"/>
                  </a:ext>
                </a:extLst>
              </p:cNvPr>
              <p:cNvSpPr/>
              <p:nvPr/>
            </p:nvSpPr>
            <p:spPr>
              <a:xfrm>
                <a:off x="9160005" y="3606477"/>
                <a:ext cx="2189949" cy="692807"/>
              </a:xfrm>
              <a:prstGeom prst="roundRect">
                <a:avLst/>
              </a:prstGeom>
              <a:solidFill>
                <a:srgbClr val="262626"/>
              </a:solidFill>
              <a:ln w="28575">
                <a:solidFill>
                  <a:srgbClr val="0DD5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ZoneTexte 23">
                <a:extLst>
                  <a:ext uri="{FF2B5EF4-FFF2-40B4-BE49-F238E27FC236}">
                    <a16:creationId xmlns:a16="http://schemas.microsoft.com/office/drawing/2014/main" id="{23101E31-D3A1-A722-9580-96B68E06FF75}"/>
                  </a:ext>
                </a:extLst>
              </p:cNvPr>
              <p:cNvSpPr txBox="1"/>
              <p:nvPr/>
            </p:nvSpPr>
            <p:spPr>
              <a:xfrm>
                <a:off x="9160006" y="3674933"/>
                <a:ext cx="2189948" cy="527968"/>
              </a:xfrm>
              <a:prstGeom prst="rect">
                <a:avLst/>
              </a:prstGeom>
              <a:noFill/>
            </p:spPr>
            <p:txBody>
              <a:bodyPr wrap="square" rtlCol="0">
                <a:spAutoFit/>
              </a:bodyPr>
              <a:lstStyle/>
              <a:p>
                <a:r>
                  <a:rPr lang="fr-FR" sz="1000" b="1" dirty="0" err="1">
                    <a:solidFill>
                      <a:schemeClr val="bg1"/>
                    </a:solidFill>
                    <a:latin typeface="Open Sans" panose="020B0606030504020204" pitchFamily="34" charset="0"/>
                    <a:ea typeface="Open Sans" panose="020B0606030504020204" pitchFamily="34" charset="0"/>
                    <a:cs typeface="Open Sans" panose="020B0606030504020204" pitchFamily="34" charset="0"/>
                  </a:rPr>
                  <a:t>wshd</a:t>
                </a:r>
                <a:r>
                  <a:rPr lang="fr-FR" sz="1000" b="1" dirty="0">
                    <a:solidFill>
                      <a:schemeClr val="bg1"/>
                    </a:solidFill>
                    <a:latin typeface="Open Sans" panose="020B0606030504020204" pitchFamily="34" charset="0"/>
                    <a:ea typeface="Open Sans" panose="020B0606030504020204" pitchFamily="34" charset="0"/>
                    <a:cs typeface="Open Sans" panose="020B0606030504020204" pitchFamily="34" charset="0"/>
                  </a:rPr>
                  <a:t> : </a:t>
                </a:r>
                <a:r>
                  <a:rPr lang="fr-FR" sz="1000" b="1" dirty="0" err="1">
                    <a:solidFill>
                      <a:srgbClr val="F88224"/>
                    </a:solidFill>
                    <a:latin typeface="Open Sans" panose="020B0606030504020204" pitchFamily="34" charset="0"/>
                    <a:ea typeface="Open Sans" panose="020B0606030504020204" pitchFamily="34" charset="0"/>
                    <a:cs typeface="Open Sans" panose="020B0606030504020204" pitchFamily="34" charset="0"/>
                  </a:rPr>
                  <a:t>Warden</a:t>
                </a:r>
                <a:r>
                  <a:rPr lang="fr-FR" sz="1000" b="1" dirty="0">
                    <a:solidFill>
                      <a:srgbClr val="F88224"/>
                    </a:solidFill>
                    <a:latin typeface="Open Sans" panose="020B0606030504020204" pitchFamily="34" charset="0"/>
                    <a:ea typeface="Open Sans" panose="020B0606030504020204" pitchFamily="34" charset="0"/>
                    <a:cs typeface="Open Sans" panose="020B0606030504020204" pitchFamily="34" charset="0"/>
                  </a:rPr>
                  <a:t> Shell daemon</a:t>
                </a:r>
                <a:r>
                  <a:rPr lang="fr-FR" sz="1000" b="1" dirty="0">
                    <a:solidFill>
                      <a:schemeClr val="bg1"/>
                    </a:solidFill>
                    <a:latin typeface="Open Sans" panose="020B0606030504020204" pitchFamily="34" charset="0"/>
                    <a:ea typeface="Open Sans" panose="020B0606030504020204" pitchFamily="34" charset="0"/>
                    <a:cs typeface="Open Sans" panose="020B0606030504020204" pitchFamily="34" charset="0"/>
                  </a:rPr>
                  <a:t>, en charge de :</a:t>
                </a:r>
                <a:br>
                  <a:rPr lang="fr-FR" sz="1000" b="1" dirty="0">
                    <a:solidFill>
                      <a:schemeClr val="bg1"/>
                    </a:solidFill>
                    <a:latin typeface="Open Sans" panose="020B0606030504020204" pitchFamily="34" charset="0"/>
                    <a:ea typeface="Open Sans" panose="020B0606030504020204" pitchFamily="34" charset="0"/>
                    <a:cs typeface="Open Sans" panose="020B0606030504020204" pitchFamily="34" charset="0"/>
                  </a:rPr>
                </a:br>
                <a:endParaRPr lang="fr-FR" sz="1000"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pPr marL="171450" indent="-171450">
                  <a:buFont typeface="Arial" panose="020B0604020202020204" pitchFamily="34" charset="0"/>
                  <a:buChar char="•"/>
                </a:pPr>
                <a:r>
                  <a:rPr lang="fr-FR" sz="1000" b="1" dirty="0">
                    <a:solidFill>
                      <a:schemeClr val="bg1"/>
                    </a:solidFill>
                    <a:latin typeface="Open Sans" panose="020B0606030504020204" pitchFamily="34" charset="0"/>
                    <a:ea typeface="Open Sans" panose="020B0606030504020204" pitchFamily="34" charset="0"/>
                    <a:cs typeface="Open Sans" panose="020B0606030504020204" pitchFamily="34" charset="0"/>
                  </a:rPr>
                  <a:t>Gérer le conteneur</a:t>
                </a:r>
              </a:p>
              <a:p>
                <a:pPr marL="171450" indent="-171450">
                  <a:buFont typeface="Arial" panose="020B0604020202020204" pitchFamily="34" charset="0"/>
                  <a:buChar char="•"/>
                </a:pPr>
                <a:r>
                  <a:rPr lang="fr-FR" sz="1000" b="1" dirty="0">
                    <a:solidFill>
                      <a:schemeClr val="bg1"/>
                    </a:solidFill>
                    <a:latin typeface="Open Sans" panose="020B0606030504020204" pitchFamily="34" charset="0"/>
                    <a:ea typeface="Open Sans" panose="020B0606030504020204" pitchFamily="34" charset="0"/>
                    <a:cs typeface="Open Sans" panose="020B0606030504020204" pitchFamily="34" charset="0"/>
                  </a:rPr>
                  <a:t>Lancer les process des app</a:t>
                </a:r>
              </a:p>
              <a:p>
                <a:pPr marL="171450" indent="-171450">
                  <a:buFont typeface="Arial" panose="020B0604020202020204" pitchFamily="34" charset="0"/>
                  <a:buChar char="•"/>
                </a:pPr>
                <a:r>
                  <a:rPr lang="fr-FR" sz="1000" b="1" dirty="0">
                    <a:solidFill>
                      <a:schemeClr val="bg1"/>
                    </a:solidFill>
                    <a:latin typeface="Open Sans" panose="020B0606030504020204" pitchFamily="34" charset="0"/>
                    <a:ea typeface="Open Sans" panose="020B0606030504020204" pitchFamily="34" charset="0"/>
                    <a:cs typeface="Open Sans" panose="020B0606030504020204" pitchFamily="34" charset="0"/>
                  </a:rPr>
                  <a:t>Streamer les sortie standard et sortie d’erreur au client</a:t>
                </a:r>
              </a:p>
            </p:txBody>
          </p:sp>
        </p:grpSp>
        <p:sp>
          <p:nvSpPr>
            <p:cNvPr id="17" name="Arrow: Circular 16">
              <a:extLst>
                <a:ext uri="{FF2B5EF4-FFF2-40B4-BE49-F238E27FC236}">
                  <a16:creationId xmlns:a16="http://schemas.microsoft.com/office/drawing/2014/main" id="{785E1C74-84A7-7ECD-599A-940A65EC8C50}"/>
                </a:ext>
              </a:extLst>
            </p:cNvPr>
            <p:cNvSpPr/>
            <p:nvPr/>
          </p:nvSpPr>
          <p:spPr>
            <a:xfrm rot="16200000" flipV="1">
              <a:off x="10250201" y="2343694"/>
              <a:ext cx="1883971" cy="1179095"/>
            </a:xfrm>
            <a:prstGeom prst="circularArrow">
              <a:avLst>
                <a:gd name="adj1" fmla="val 6481"/>
                <a:gd name="adj2" fmla="val 1142319"/>
                <a:gd name="adj3" fmla="val 20344617"/>
                <a:gd name="adj4" fmla="val 10800000"/>
                <a:gd name="adj5" fmla="val 12500"/>
              </a:avLst>
            </a:prstGeom>
            <a:solidFill>
              <a:srgbClr val="0DD5E0"/>
            </a:solidFill>
            <a:ln w="25400">
              <a:solidFill>
                <a:srgbClr val="0DD5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22" name="Group 21">
            <a:extLst>
              <a:ext uri="{FF2B5EF4-FFF2-40B4-BE49-F238E27FC236}">
                <a16:creationId xmlns:a16="http://schemas.microsoft.com/office/drawing/2014/main" id="{BE5EAD20-625A-3C83-62A5-D674FFF7CEE1}"/>
              </a:ext>
            </a:extLst>
          </p:cNvPr>
          <p:cNvGrpSpPr/>
          <p:nvPr/>
        </p:nvGrpSpPr>
        <p:grpSpPr>
          <a:xfrm>
            <a:off x="3901699" y="2872454"/>
            <a:ext cx="2832318" cy="420933"/>
            <a:chOff x="3901699" y="2872454"/>
            <a:chExt cx="2832318" cy="420933"/>
          </a:xfrm>
        </p:grpSpPr>
        <p:sp>
          <p:nvSpPr>
            <p:cNvPr id="20" name="Right Brace 19">
              <a:extLst>
                <a:ext uri="{FF2B5EF4-FFF2-40B4-BE49-F238E27FC236}">
                  <a16:creationId xmlns:a16="http://schemas.microsoft.com/office/drawing/2014/main" id="{FA6227FF-D5F4-16C1-34D0-853B26363AFD}"/>
                </a:ext>
              </a:extLst>
            </p:cNvPr>
            <p:cNvSpPr/>
            <p:nvPr/>
          </p:nvSpPr>
          <p:spPr>
            <a:xfrm rot="16200000">
              <a:off x="5240366" y="1799737"/>
              <a:ext cx="154983" cy="2832318"/>
            </a:xfrm>
            <a:prstGeom prst="rightBrace">
              <a:avLst/>
            </a:prstGeom>
            <a:ln w="12700">
              <a:solidFill>
                <a:srgbClr val="0DD5E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21" name="ZoneTexte 23">
              <a:extLst>
                <a:ext uri="{FF2B5EF4-FFF2-40B4-BE49-F238E27FC236}">
                  <a16:creationId xmlns:a16="http://schemas.microsoft.com/office/drawing/2014/main" id="{7C8E66D3-66D4-4FD2-4CD3-E135EF59CDDC}"/>
                </a:ext>
              </a:extLst>
            </p:cNvPr>
            <p:cNvSpPr txBox="1"/>
            <p:nvPr/>
          </p:nvSpPr>
          <p:spPr>
            <a:xfrm>
              <a:off x="4439342" y="2872454"/>
              <a:ext cx="1757030" cy="246221"/>
            </a:xfrm>
            <a:prstGeom prst="rect">
              <a:avLst/>
            </a:prstGeom>
            <a:noFill/>
          </p:spPr>
          <p:txBody>
            <a:bodyPr wrap="square" rtlCol="0">
              <a:spAutoFit/>
            </a:bodyPr>
            <a:lstStyle/>
            <a:p>
              <a:pPr algn="ctr"/>
              <a:r>
                <a:rPr lang="fr-FR" sz="1000" b="1" dirty="0">
                  <a:solidFill>
                    <a:srgbClr val="0DD5E0"/>
                  </a:solidFill>
                  <a:latin typeface="Open Sans" panose="020B0606030504020204" pitchFamily="34" charset="0"/>
                  <a:ea typeface="Open Sans" panose="020B0606030504020204" pitchFamily="34" charset="0"/>
                  <a:cs typeface="Open Sans" panose="020B0606030504020204" pitchFamily="34" charset="0"/>
                </a:rPr>
                <a:t>Objectif principal</a:t>
              </a:r>
            </a:p>
          </p:txBody>
        </p:sp>
      </p:grpSp>
    </p:spTree>
    <p:extLst>
      <p:ext uri="{BB962C8B-B14F-4D97-AF65-F5344CB8AC3E}">
        <p14:creationId xmlns:p14="http://schemas.microsoft.com/office/powerpoint/2010/main" val="23857763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ZoneTexte 16">
            <a:extLst>
              <a:ext uri="{FF2B5EF4-FFF2-40B4-BE49-F238E27FC236}">
                <a16:creationId xmlns:a16="http://schemas.microsoft.com/office/drawing/2014/main" id="{AF140616-267E-C9BE-E1FB-9E088EC2B08E}"/>
              </a:ext>
            </a:extLst>
          </p:cNvPr>
          <p:cNvSpPr txBox="1"/>
          <p:nvPr/>
        </p:nvSpPr>
        <p:spPr>
          <a:xfrm>
            <a:off x="5380800" y="2516033"/>
            <a:ext cx="2569385" cy="584775"/>
          </a:xfrm>
          <a:prstGeom prst="rect">
            <a:avLst/>
          </a:prstGeom>
          <a:noFill/>
        </p:spPr>
        <p:txBody>
          <a:bodyPr wrap="square" rtlCol="0">
            <a:spAutoFit/>
          </a:bodyPr>
          <a:lstStyle/>
          <a:p>
            <a:pPr algn="ctr"/>
            <a:r>
              <a:rPr lang="fr-FR" sz="3200" b="1" dirty="0">
                <a:solidFill>
                  <a:srgbClr val="E00D86"/>
                </a:solidFill>
                <a:latin typeface="Open Sans" panose="020B0606030504020204" pitchFamily="34" charset="0"/>
                <a:ea typeface="Open Sans" panose="020B0606030504020204" pitchFamily="34" charset="0"/>
                <a:cs typeface="Open Sans" panose="020B0606030504020204" pitchFamily="34" charset="0"/>
              </a:rPr>
              <a:t>2013/02</a:t>
            </a:r>
          </a:p>
        </p:txBody>
      </p:sp>
      <p:sp>
        <p:nvSpPr>
          <p:cNvPr id="9" name="ZoneTexte 7">
            <a:extLst>
              <a:ext uri="{FF2B5EF4-FFF2-40B4-BE49-F238E27FC236}">
                <a16:creationId xmlns:a16="http://schemas.microsoft.com/office/drawing/2014/main" id="{8CDA174F-D89B-D4DA-EB02-D82DE3A2BE04}"/>
              </a:ext>
            </a:extLst>
          </p:cNvPr>
          <p:cNvSpPr txBox="1"/>
          <p:nvPr/>
        </p:nvSpPr>
        <p:spPr>
          <a:xfrm>
            <a:off x="3112166" y="3429000"/>
            <a:ext cx="7106655" cy="1027783"/>
          </a:xfrm>
          <a:prstGeom prst="rect">
            <a:avLst/>
          </a:prstGeom>
          <a:noFill/>
        </p:spPr>
        <p:txBody>
          <a:bodyPr wrap="square" rtlCol="0">
            <a:noAutofit/>
          </a:bodyPr>
          <a:lstStyle/>
          <a:p>
            <a:pPr algn="ctr"/>
            <a:r>
              <a:rPr lang="fr-FR" sz="2500" dirty="0">
                <a:solidFill>
                  <a:schemeClr val="bg1"/>
                </a:solidFill>
                <a:latin typeface="Open Sans" panose="020B0606030504020204" pitchFamily="34" charset="0"/>
                <a:ea typeface="Open Sans" panose="020B0606030504020204" pitchFamily="34" charset="0"/>
                <a:cs typeface="Open Sans" panose="020B0606030504020204" pitchFamily="34" charset="0"/>
              </a:rPr>
              <a:t>Ajout de la 1ere « version complète » des </a:t>
            </a:r>
            <a:r>
              <a:rPr lang="fr-FR" sz="2500" dirty="0">
                <a:solidFill>
                  <a:srgbClr val="F88224"/>
                </a:solidFill>
                <a:latin typeface="Open Sans" panose="020B0606030504020204" pitchFamily="34" charset="0"/>
                <a:ea typeface="Open Sans" panose="020B0606030504020204" pitchFamily="34" charset="0"/>
                <a:cs typeface="Open Sans" panose="020B0606030504020204" pitchFamily="34" charset="0"/>
              </a:rPr>
              <a:t>user </a:t>
            </a:r>
            <a:r>
              <a:rPr lang="fr-FR" sz="2500" dirty="0" err="1">
                <a:solidFill>
                  <a:srgbClr val="F88224"/>
                </a:solidFill>
                <a:latin typeface="Open Sans" panose="020B0606030504020204" pitchFamily="34" charset="0"/>
                <a:ea typeface="Open Sans" panose="020B0606030504020204" pitchFamily="34" charset="0"/>
                <a:cs typeface="Open Sans" panose="020B0606030504020204" pitchFamily="34" charset="0"/>
              </a:rPr>
              <a:t>namespaces</a:t>
            </a:r>
            <a:r>
              <a:rPr lang="fr-FR" sz="2500" dirty="0">
                <a:solidFill>
                  <a:schemeClr val="bg1"/>
                </a:solidFill>
                <a:latin typeface="Open Sans" panose="020B0606030504020204" pitchFamily="34" charset="0"/>
                <a:ea typeface="Open Sans" panose="020B0606030504020204" pitchFamily="34" charset="0"/>
                <a:cs typeface="Open Sans" panose="020B0606030504020204" pitchFamily="34" charset="0"/>
              </a:rPr>
              <a:t> au noyau Linux 3.8</a:t>
            </a:r>
          </a:p>
        </p:txBody>
      </p:sp>
      <p:grpSp>
        <p:nvGrpSpPr>
          <p:cNvPr id="13" name="Group 12">
            <a:extLst>
              <a:ext uri="{FF2B5EF4-FFF2-40B4-BE49-F238E27FC236}">
                <a16:creationId xmlns:a16="http://schemas.microsoft.com/office/drawing/2014/main" id="{78ED12D7-7406-5A03-CFA5-EEC4C4098A05}"/>
              </a:ext>
            </a:extLst>
          </p:cNvPr>
          <p:cNvGrpSpPr/>
          <p:nvPr/>
        </p:nvGrpSpPr>
        <p:grpSpPr>
          <a:xfrm>
            <a:off x="3299768" y="4695065"/>
            <a:ext cx="6731447" cy="998154"/>
            <a:chOff x="3086321" y="4542665"/>
            <a:chExt cx="6731447" cy="998154"/>
          </a:xfrm>
        </p:grpSpPr>
        <p:sp>
          <p:nvSpPr>
            <p:cNvPr id="7" name="Rectangle: Rounded Corners 6">
              <a:extLst>
                <a:ext uri="{FF2B5EF4-FFF2-40B4-BE49-F238E27FC236}">
                  <a16:creationId xmlns:a16="http://schemas.microsoft.com/office/drawing/2014/main" id="{925F5F7E-A55A-2670-D303-BB966034866C}"/>
                </a:ext>
              </a:extLst>
            </p:cNvPr>
            <p:cNvSpPr/>
            <p:nvPr/>
          </p:nvSpPr>
          <p:spPr>
            <a:xfrm>
              <a:off x="3086321" y="4542665"/>
              <a:ext cx="6731447" cy="998154"/>
            </a:xfrm>
            <a:prstGeom prst="roundRect">
              <a:avLst/>
            </a:prstGeom>
            <a:solidFill>
              <a:srgbClr val="262626"/>
            </a:solidFill>
            <a:ln w="63500">
              <a:solidFill>
                <a:srgbClr val="0DD5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ZoneTexte 23">
              <a:extLst>
                <a:ext uri="{FF2B5EF4-FFF2-40B4-BE49-F238E27FC236}">
                  <a16:creationId xmlns:a16="http://schemas.microsoft.com/office/drawing/2014/main" id="{41EA8B5E-E77C-730B-63D7-2B09AC73381F}"/>
                </a:ext>
              </a:extLst>
            </p:cNvPr>
            <p:cNvSpPr txBox="1"/>
            <p:nvPr/>
          </p:nvSpPr>
          <p:spPr>
            <a:xfrm>
              <a:off x="3998157" y="4642935"/>
              <a:ext cx="5819611" cy="830997"/>
            </a:xfrm>
            <a:prstGeom prst="rect">
              <a:avLst/>
            </a:prstGeom>
            <a:noFill/>
          </p:spPr>
          <p:txBody>
            <a:bodyPr wrap="square" rtlCol="0">
              <a:spAutoFit/>
            </a:bodyPr>
            <a:lstStyle/>
            <a:p>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Solomon </a:t>
              </a:r>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Hykes</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l’a affirmé lors de son tout premier talk de présentation Docker, c’est la sortie de ces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user </a:t>
              </a:r>
              <a:r>
                <a:rPr lang="fr-FR" sz="1600" dirty="0" err="1">
                  <a:solidFill>
                    <a:srgbClr val="F88224"/>
                  </a:solidFill>
                  <a:latin typeface="Open Sans" panose="020B0606030504020204" pitchFamily="34" charset="0"/>
                  <a:ea typeface="Open Sans" panose="020B0606030504020204" pitchFamily="34" charset="0"/>
                  <a:cs typeface="Open Sans" panose="020B0606030504020204" pitchFamily="34" charset="0"/>
                </a:rPr>
                <a:t>namespaces</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qui marchent maintenant</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qui a rendu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Docker possible</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a:t>
              </a:r>
            </a:p>
          </p:txBody>
        </p:sp>
        <p:pic>
          <p:nvPicPr>
            <p:cNvPr id="11" name="Picture 2" descr="Information on Microsoft Windows 11 22H2">
              <a:extLst>
                <a:ext uri="{FF2B5EF4-FFF2-40B4-BE49-F238E27FC236}">
                  <a16:creationId xmlns:a16="http://schemas.microsoft.com/office/drawing/2014/main" id="{C2E087AA-F683-D785-D463-572C493849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11872" y="4703277"/>
              <a:ext cx="690033" cy="690033"/>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9635665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ZoneTexte 7">
            <a:extLst>
              <a:ext uri="{FF2B5EF4-FFF2-40B4-BE49-F238E27FC236}">
                <a16:creationId xmlns:a16="http://schemas.microsoft.com/office/drawing/2014/main" id="{8CDA174F-D89B-D4DA-EB02-D82DE3A2BE04}"/>
              </a:ext>
            </a:extLst>
          </p:cNvPr>
          <p:cNvSpPr txBox="1"/>
          <p:nvPr/>
        </p:nvSpPr>
        <p:spPr>
          <a:xfrm>
            <a:off x="2968976" y="1702500"/>
            <a:ext cx="7507705" cy="1027783"/>
          </a:xfrm>
          <a:prstGeom prst="rect">
            <a:avLst/>
          </a:prstGeom>
          <a:noFill/>
        </p:spPr>
        <p:txBody>
          <a:bodyPr wrap="square" rtlCol="0">
            <a:noAutofit/>
          </a:bodyPr>
          <a:lstStyle/>
          <a:p>
            <a:pPr algn="ctr"/>
            <a:r>
              <a:rPr lang="fr-FR" sz="2500" dirty="0" err="1">
                <a:solidFill>
                  <a:srgbClr val="F88224"/>
                </a:solidFill>
                <a:latin typeface="Open Sans" panose="020B0606030504020204" pitchFamily="34" charset="0"/>
                <a:ea typeface="Open Sans" panose="020B0606030504020204" pitchFamily="34" charset="0"/>
                <a:cs typeface="Open Sans" panose="020B0606030504020204" pitchFamily="34" charset="0"/>
              </a:rPr>
              <a:t>cgroups</a:t>
            </a:r>
            <a:r>
              <a:rPr lang="fr-FR" sz="2500" dirty="0">
                <a:solidFill>
                  <a:schemeClr val="bg1"/>
                </a:solidFill>
                <a:latin typeface="Open Sans" panose="020B0606030504020204" pitchFamily="34" charset="0"/>
                <a:ea typeface="Open Sans" panose="020B0606030504020204" pitchFamily="34" charset="0"/>
                <a:cs typeface="Open Sans" panose="020B0606030504020204" pitchFamily="34" charset="0"/>
              </a:rPr>
              <a:t> + </a:t>
            </a:r>
            <a:r>
              <a:rPr lang="fr-FR" sz="2500" dirty="0" err="1">
                <a:solidFill>
                  <a:srgbClr val="F88224"/>
                </a:solidFill>
                <a:latin typeface="Open Sans" panose="020B0606030504020204" pitchFamily="34" charset="0"/>
                <a:ea typeface="Open Sans" panose="020B0606030504020204" pitchFamily="34" charset="0"/>
                <a:cs typeface="Open Sans" panose="020B0606030504020204" pitchFamily="34" charset="0"/>
              </a:rPr>
              <a:t>namespaces</a:t>
            </a:r>
            <a:r>
              <a:rPr lang="fr-FR" sz="2500" dirty="0">
                <a:solidFill>
                  <a:schemeClr val="bg1"/>
                </a:solidFill>
                <a:latin typeface="Open Sans" panose="020B0606030504020204" pitchFamily="34" charset="0"/>
                <a:ea typeface="Open Sans" panose="020B0606030504020204" pitchFamily="34" charset="0"/>
                <a:cs typeface="Open Sans" panose="020B0606030504020204" pitchFamily="34" charset="0"/>
              </a:rPr>
              <a:t> « qui marchent » + quelques autres fonctionnalités du noyau Linux</a:t>
            </a:r>
          </a:p>
        </p:txBody>
      </p:sp>
      <p:sp>
        <p:nvSpPr>
          <p:cNvPr id="2" name="Arrow: Right 1">
            <a:extLst>
              <a:ext uri="{FF2B5EF4-FFF2-40B4-BE49-F238E27FC236}">
                <a16:creationId xmlns:a16="http://schemas.microsoft.com/office/drawing/2014/main" id="{C5E91800-EDE6-E2C6-FCAC-DD8777B0BCC2}"/>
              </a:ext>
            </a:extLst>
          </p:cNvPr>
          <p:cNvSpPr/>
          <p:nvPr/>
        </p:nvSpPr>
        <p:spPr>
          <a:xfrm rot="5400000">
            <a:off x="6315187" y="3036192"/>
            <a:ext cx="815286" cy="333577"/>
          </a:xfrm>
          <a:prstGeom prst="rightArrow">
            <a:avLst/>
          </a:prstGeom>
          <a:solidFill>
            <a:srgbClr val="0DD5E0"/>
          </a:solidFill>
          <a:ln w="28575">
            <a:solidFill>
              <a:srgbClr val="0DD5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ZoneTexte 7">
            <a:extLst>
              <a:ext uri="{FF2B5EF4-FFF2-40B4-BE49-F238E27FC236}">
                <a16:creationId xmlns:a16="http://schemas.microsoft.com/office/drawing/2014/main" id="{56B1FF36-44E7-505A-91E3-AA4CB9AF5732}"/>
              </a:ext>
            </a:extLst>
          </p:cNvPr>
          <p:cNvSpPr txBox="1"/>
          <p:nvPr/>
        </p:nvSpPr>
        <p:spPr>
          <a:xfrm>
            <a:off x="3317892" y="3740732"/>
            <a:ext cx="6809875" cy="1027783"/>
          </a:xfrm>
          <a:prstGeom prst="rect">
            <a:avLst/>
          </a:prstGeom>
          <a:noFill/>
        </p:spPr>
        <p:txBody>
          <a:bodyPr wrap="square" rtlCol="0">
            <a:noAutofit/>
          </a:bodyPr>
          <a:lstStyle/>
          <a:p>
            <a:pPr algn="ctr"/>
            <a:r>
              <a:rPr lang="fr-FR" sz="2500" dirty="0">
                <a:solidFill>
                  <a:schemeClr val="bg1"/>
                </a:solidFill>
                <a:latin typeface="Open Sans" panose="020B0606030504020204" pitchFamily="34" charset="0"/>
                <a:ea typeface="Open Sans" panose="020B0606030504020204" pitchFamily="34" charset="0"/>
                <a:cs typeface="Open Sans" panose="020B0606030504020204" pitchFamily="34" charset="0"/>
              </a:rPr>
              <a:t>Tout est là pour créer des </a:t>
            </a:r>
            <a:r>
              <a:rPr lang="fr-FR" sz="2500" dirty="0">
                <a:solidFill>
                  <a:srgbClr val="F88224"/>
                </a:solidFill>
                <a:latin typeface="Open Sans" panose="020B0606030504020204" pitchFamily="34" charset="0"/>
                <a:ea typeface="Open Sans" panose="020B0606030504020204" pitchFamily="34" charset="0"/>
                <a:cs typeface="Open Sans" panose="020B0606030504020204" pitchFamily="34" charset="0"/>
              </a:rPr>
              <a:t>conteneurs</a:t>
            </a:r>
            <a:r>
              <a:rPr lang="fr-FR" sz="25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p>
          <a:p>
            <a:pPr algn="ctr"/>
            <a:r>
              <a:rPr lang="fr-FR" sz="2500" dirty="0">
                <a:solidFill>
                  <a:schemeClr val="bg1"/>
                </a:solidFill>
                <a:latin typeface="Open Sans" panose="020B0606030504020204" pitchFamily="34" charset="0"/>
                <a:ea typeface="Open Sans" panose="020B0606030504020204" pitchFamily="34" charset="0"/>
                <a:cs typeface="Open Sans" panose="020B0606030504020204" pitchFamily="34" charset="0"/>
              </a:rPr>
              <a:t>Y compris A LA MAIN 😮</a:t>
            </a:r>
          </a:p>
        </p:txBody>
      </p:sp>
      <p:grpSp>
        <p:nvGrpSpPr>
          <p:cNvPr id="12" name="Group 11">
            <a:extLst>
              <a:ext uri="{FF2B5EF4-FFF2-40B4-BE49-F238E27FC236}">
                <a16:creationId xmlns:a16="http://schemas.microsoft.com/office/drawing/2014/main" id="{C2A092D1-0D79-5227-2F2B-D947B4817103}"/>
              </a:ext>
            </a:extLst>
          </p:cNvPr>
          <p:cNvGrpSpPr/>
          <p:nvPr/>
        </p:nvGrpSpPr>
        <p:grpSpPr>
          <a:xfrm>
            <a:off x="7359247" y="2551580"/>
            <a:ext cx="2768520" cy="703771"/>
            <a:chOff x="7359247" y="2551580"/>
            <a:chExt cx="2768520" cy="703771"/>
          </a:xfrm>
        </p:grpSpPr>
        <p:grpSp>
          <p:nvGrpSpPr>
            <p:cNvPr id="8" name="Group 7">
              <a:extLst>
                <a:ext uri="{FF2B5EF4-FFF2-40B4-BE49-F238E27FC236}">
                  <a16:creationId xmlns:a16="http://schemas.microsoft.com/office/drawing/2014/main" id="{94B40A87-646E-16B8-9143-504C2216C6C4}"/>
                </a:ext>
              </a:extLst>
            </p:cNvPr>
            <p:cNvGrpSpPr/>
            <p:nvPr/>
          </p:nvGrpSpPr>
          <p:grpSpPr>
            <a:xfrm>
              <a:off x="8507511" y="2818925"/>
              <a:ext cx="1620256" cy="436426"/>
              <a:chOff x="2401554" y="5072056"/>
              <a:chExt cx="1620256" cy="436426"/>
            </a:xfrm>
          </p:grpSpPr>
          <p:sp>
            <p:nvSpPr>
              <p:cNvPr id="5" name="Rectangle: Rounded Corners 4">
                <a:extLst>
                  <a:ext uri="{FF2B5EF4-FFF2-40B4-BE49-F238E27FC236}">
                    <a16:creationId xmlns:a16="http://schemas.microsoft.com/office/drawing/2014/main" id="{331261FA-092F-D78E-509E-95A916156B59}"/>
                  </a:ext>
                </a:extLst>
              </p:cNvPr>
              <p:cNvSpPr/>
              <p:nvPr/>
            </p:nvSpPr>
            <p:spPr>
              <a:xfrm>
                <a:off x="2401554" y="5072056"/>
                <a:ext cx="1620256" cy="436426"/>
              </a:xfrm>
              <a:prstGeom prst="roundRect">
                <a:avLst/>
              </a:prstGeom>
              <a:solidFill>
                <a:srgbClr val="262626"/>
              </a:solidFill>
              <a:ln w="25400">
                <a:solidFill>
                  <a:srgbClr val="0DD5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ZoneTexte 23">
                <a:extLst>
                  <a:ext uri="{FF2B5EF4-FFF2-40B4-BE49-F238E27FC236}">
                    <a16:creationId xmlns:a16="http://schemas.microsoft.com/office/drawing/2014/main" id="{13335FCF-7A92-F242-1C5A-577990FD61B5}"/>
                  </a:ext>
                </a:extLst>
              </p:cNvPr>
              <p:cNvSpPr txBox="1"/>
              <p:nvPr/>
            </p:nvSpPr>
            <p:spPr>
              <a:xfrm>
                <a:off x="2401556" y="5108371"/>
                <a:ext cx="1620254" cy="400110"/>
              </a:xfrm>
              <a:prstGeom prst="rect">
                <a:avLst/>
              </a:prstGeom>
              <a:noFill/>
            </p:spPr>
            <p:txBody>
              <a:bodyPr wrap="square" rtlCol="0">
                <a:spAutoFit/>
              </a:bodyPr>
              <a:lstStyle/>
              <a:p>
                <a:r>
                  <a:rPr lang="fr-FR" sz="10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pivot_root</a:t>
                </a:r>
                <a:r>
                  <a:rPr lang="fr-FR" sz="10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fr-FR" sz="10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seccompbpf</a:t>
                </a:r>
                <a:r>
                  <a:rPr lang="fr-FR" sz="10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p>
              <a:p>
                <a:r>
                  <a:rPr lang="fr-FR" sz="10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capabilities</a:t>
                </a:r>
                <a:endParaRPr lang="fr-FR" sz="10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grpSp>
        <p:sp>
          <p:nvSpPr>
            <p:cNvPr id="11" name="Arrow: Bent 10">
              <a:extLst>
                <a:ext uri="{FF2B5EF4-FFF2-40B4-BE49-F238E27FC236}">
                  <a16:creationId xmlns:a16="http://schemas.microsoft.com/office/drawing/2014/main" id="{591AA24D-3859-DB3A-A2FF-38F5EE19EBB9}"/>
                </a:ext>
              </a:extLst>
            </p:cNvPr>
            <p:cNvSpPr/>
            <p:nvPr/>
          </p:nvSpPr>
          <p:spPr>
            <a:xfrm rot="16200000">
              <a:off x="7605793" y="2305034"/>
              <a:ext cx="534692" cy="1027783"/>
            </a:xfrm>
            <a:prstGeom prst="bentArrow">
              <a:avLst>
                <a:gd name="adj1" fmla="val 8413"/>
                <a:gd name="adj2" fmla="val 11777"/>
                <a:gd name="adj3" fmla="val 23492"/>
                <a:gd name="adj4" fmla="val 76508"/>
              </a:avLst>
            </a:prstGeom>
            <a:solidFill>
              <a:srgbClr val="0DD5E0"/>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Tree>
    <p:extLst>
      <p:ext uri="{BB962C8B-B14F-4D97-AF65-F5344CB8AC3E}">
        <p14:creationId xmlns:p14="http://schemas.microsoft.com/office/powerpoint/2010/main" val="19346624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Graphical user interface, text, application, email&#10;&#10;Description automatically generated">
            <a:extLst>
              <a:ext uri="{FF2B5EF4-FFF2-40B4-BE49-F238E27FC236}">
                <a16:creationId xmlns:a16="http://schemas.microsoft.com/office/drawing/2014/main" id="{78BBED86-52A1-E085-171D-3799E062E6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8787" y="1143000"/>
            <a:ext cx="9909643" cy="4445496"/>
          </a:xfrm>
          <a:prstGeom prst="rect">
            <a:avLst/>
          </a:prstGeom>
        </p:spPr>
      </p:pic>
    </p:spTree>
    <p:extLst>
      <p:ext uri="{BB962C8B-B14F-4D97-AF65-F5344CB8AC3E}">
        <p14:creationId xmlns:p14="http://schemas.microsoft.com/office/powerpoint/2010/main" val="176812732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23">
            <a:extLst>
              <a:ext uri="{FF2B5EF4-FFF2-40B4-BE49-F238E27FC236}">
                <a16:creationId xmlns:a16="http://schemas.microsoft.com/office/drawing/2014/main" id="{5D64BC6D-FD5D-BD63-FED0-D21013444A00}"/>
              </a:ext>
            </a:extLst>
          </p:cNvPr>
          <p:cNvSpPr txBox="1"/>
          <p:nvPr/>
        </p:nvSpPr>
        <p:spPr>
          <a:xfrm>
            <a:off x="2695007" y="5825709"/>
            <a:ext cx="8235457" cy="584775"/>
          </a:xfrm>
          <a:prstGeom prst="rect">
            <a:avLst/>
          </a:prstGeom>
          <a:noFill/>
        </p:spPr>
        <p:txBody>
          <a:bodyPr wrap="square" rtlCol="0">
            <a:spAutoFit/>
          </a:bodyPr>
          <a:lstStyle/>
          <a:p>
            <a:pPr algn="ctr"/>
            <a:r>
              <a:rPr lang="fr-FR" sz="1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Julia Evans </a:t>
            </a:r>
            <a:r>
              <a:rPr lang="fr-FR" sz="1600" b="1" dirty="0" err="1">
                <a:solidFill>
                  <a:schemeClr val="bg1"/>
                </a:solidFill>
                <a:latin typeface="Open Sans" panose="020B0606030504020204" pitchFamily="34" charset="0"/>
                <a:ea typeface="Open Sans" panose="020B0606030504020204" pitchFamily="34" charset="0"/>
                <a:cs typeface="Open Sans" panose="020B0606030504020204" pitchFamily="34" charset="0"/>
              </a:rPr>
              <a:t>zine</a:t>
            </a:r>
            <a:r>
              <a:rPr lang="fr-FR" sz="1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 « containers </a:t>
            </a:r>
            <a:r>
              <a:rPr lang="fr-FR" sz="1600" b="1" dirty="0" err="1">
                <a:solidFill>
                  <a:schemeClr val="bg1"/>
                </a:solidFill>
                <a:latin typeface="Open Sans" panose="020B0606030504020204" pitchFamily="34" charset="0"/>
                <a:ea typeface="Open Sans" panose="020B0606030504020204" pitchFamily="34" charset="0"/>
                <a:cs typeface="Open Sans" panose="020B0606030504020204" pitchFamily="34" charset="0"/>
              </a:rPr>
              <a:t>aren’t</a:t>
            </a:r>
            <a:r>
              <a:rPr lang="fr-FR" sz="1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fr-FR" sz="1600" b="1" dirty="0" err="1">
                <a:solidFill>
                  <a:schemeClr val="bg1"/>
                </a:solidFill>
                <a:latin typeface="Open Sans" panose="020B0606030504020204" pitchFamily="34" charset="0"/>
                <a:ea typeface="Open Sans" panose="020B0606030504020204" pitchFamily="34" charset="0"/>
                <a:cs typeface="Open Sans" panose="020B0606030504020204" pitchFamily="34" charset="0"/>
              </a:rPr>
              <a:t>magic</a:t>
            </a:r>
            <a:r>
              <a:rPr lang="fr-FR" sz="1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p>
          <a:p>
            <a:pPr algn="ctr"/>
            <a:r>
              <a:rPr lang="fr-FR" sz="1600" b="1" dirty="0">
                <a:solidFill>
                  <a:schemeClr val="bg1"/>
                </a:solidFill>
                <a:latin typeface="Open Sans" panose="020B0606030504020204" pitchFamily="34" charset="0"/>
                <a:ea typeface="Open Sans" panose="020B0606030504020204" pitchFamily="34" charset="0"/>
                <a:cs typeface="Open Sans" panose="020B0606030504020204" pitchFamily="34" charset="0"/>
                <a:hlinkClick r:id="rId3"/>
              </a:rPr>
              <a:t>https://twitter.com/b0rk/status/1230606332681691136</a:t>
            </a:r>
            <a:endParaRPr lang="fr-FR" sz="1600"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3" name="Picture 2" descr="Text&#10;&#10;Description automatically generated">
            <a:extLst>
              <a:ext uri="{FF2B5EF4-FFF2-40B4-BE49-F238E27FC236}">
                <a16:creationId xmlns:a16="http://schemas.microsoft.com/office/drawing/2014/main" id="{B994E2F3-47EE-5DB9-44C5-43C351F9D15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97512" y="256674"/>
            <a:ext cx="9230445" cy="5569035"/>
          </a:xfrm>
          <a:prstGeom prst="rect">
            <a:avLst/>
          </a:prstGeom>
        </p:spPr>
      </p:pic>
    </p:spTree>
    <p:extLst>
      <p:ext uri="{BB962C8B-B14F-4D97-AF65-F5344CB8AC3E}">
        <p14:creationId xmlns:p14="http://schemas.microsoft.com/office/powerpoint/2010/main" val="24205586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23">
            <a:extLst>
              <a:ext uri="{FF2B5EF4-FFF2-40B4-BE49-F238E27FC236}">
                <a16:creationId xmlns:a16="http://schemas.microsoft.com/office/drawing/2014/main" id="{5D64BC6D-FD5D-BD63-FED0-D21013444A00}"/>
              </a:ext>
            </a:extLst>
          </p:cNvPr>
          <p:cNvSpPr txBox="1"/>
          <p:nvPr/>
        </p:nvSpPr>
        <p:spPr>
          <a:xfrm>
            <a:off x="2695007" y="5825709"/>
            <a:ext cx="8235457" cy="584775"/>
          </a:xfrm>
          <a:prstGeom prst="rect">
            <a:avLst/>
          </a:prstGeom>
          <a:noFill/>
        </p:spPr>
        <p:txBody>
          <a:bodyPr wrap="square" rtlCol="0">
            <a:spAutoFit/>
          </a:bodyPr>
          <a:lstStyle/>
          <a:p>
            <a:pPr algn="ctr"/>
            <a:r>
              <a:rPr lang="fr-FR" sz="1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Julia Evans </a:t>
            </a:r>
            <a:r>
              <a:rPr lang="fr-FR" sz="1600" b="1" dirty="0" err="1">
                <a:solidFill>
                  <a:schemeClr val="bg1"/>
                </a:solidFill>
                <a:latin typeface="Open Sans" panose="020B0606030504020204" pitchFamily="34" charset="0"/>
                <a:ea typeface="Open Sans" panose="020B0606030504020204" pitchFamily="34" charset="0"/>
                <a:cs typeface="Open Sans" panose="020B0606030504020204" pitchFamily="34" charset="0"/>
              </a:rPr>
              <a:t>zine</a:t>
            </a:r>
            <a:r>
              <a:rPr lang="fr-FR" sz="1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 « containers </a:t>
            </a:r>
            <a:r>
              <a:rPr lang="fr-FR" sz="1600" b="1" dirty="0" err="1">
                <a:solidFill>
                  <a:schemeClr val="bg1"/>
                </a:solidFill>
                <a:latin typeface="Open Sans" panose="020B0606030504020204" pitchFamily="34" charset="0"/>
                <a:ea typeface="Open Sans" panose="020B0606030504020204" pitchFamily="34" charset="0"/>
                <a:cs typeface="Open Sans" panose="020B0606030504020204" pitchFamily="34" charset="0"/>
              </a:rPr>
              <a:t>aren’t</a:t>
            </a:r>
            <a:r>
              <a:rPr lang="fr-FR" sz="1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fr-FR" sz="1600" b="1" dirty="0" err="1">
                <a:solidFill>
                  <a:schemeClr val="bg1"/>
                </a:solidFill>
                <a:latin typeface="Open Sans" panose="020B0606030504020204" pitchFamily="34" charset="0"/>
                <a:ea typeface="Open Sans" panose="020B0606030504020204" pitchFamily="34" charset="0"/>
                <a:cs typeface="Open Sans" panose="020B0606030504020204" pitchFamily="34" charset="0"/>
              </a:rPr>
              <a:t>magic</a:t>
            </a:r>
            <a:r>
              <a:rPr lang="fr-FR" sz="1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p>
          <a:p>
            <a:pPr algn="ctr"/>
            <a:r>
              <a:rPr lang="fr-FR" sz="1600" b="1" dirty="0">
                <a:solidFill>
                  <a:schemeClr val="bg1"/>
                </a:solidFill>
                <a:latin typeface="Open Sans" panose="020B0606030504020204" pitchFamily="34" charset="0"/>
                <a:ea typeface="Open Sans" panose="020B0606030504020204" pitchFamily="34" charset="0"/>
                <a:cs typeface="Open Sans" panose="020B0606030504020204" pitchFamily="34" charset="0"/>
                <a:hlinkClick r:id="rId3"/>
              </a:rPr>
              <a:t>https://twitter.com/b0rk/status/1230606332681691136</a:t>
            </a:r>
            <a:endParaRPr lang="fr-FR" sz="1600"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3" name="Picture 2" descr="Text&#10;&#10;Description automatically generated">
            <a:extLst>
              <a:ext uri="{FF2B5EF4-FFF2-40B4-BE49-F238E27FC236}">
                <a16:creationId xmlns:a16="http://schemas.microsoft.com/office/drawing/2014/main" id="{B994E2F3-47EE-5DB9-44C5-43C351F9D15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97512" y="256674"/>
            <a:ext cx="9230445" cy="5569035"/>
          </a:xfrm>
          <a:prstGeom prst="rect">
            <a:avLst/>
          </a:prstGeom>
        </p:spPr>
      </p:pic>
      <p:grpSp>
        <p:nvGrpSpPr>
          <p:cNvPr id="14" name="Group 13">
            <a:extLst>
              <a:ext uri="{FF2B5EF4-FFF2-40B4-BE49-F238E27FC236}">
                <a16:creationId xmlns:a16="http://schemas.microsoft.com/office/drawing/2014/main" id="{7C388EF3-7510-C186-AEE9-EE749B2C1150}"/>
              </a:ext>
            </a:extLst>
          </p:cNvPr>
          <p:cNvGrpSpPr/>
          <p:nvPr/>
        </p:nvGrpSpPr>
        <p:grpSpPr>
          <a:xfrm>
            <a:off x="1110249" y="3221527"/>
            <a:ext cx="1172502" cy="414945"/>
            <a:chOff x="423687" y="2929834"/>
            <a:chExt cx="1172502" cy="414945"/>
          </a:xfrm>
        </p:grpSpPr>
        <p:sp>
          <p:nvSpPr>
            <p:cNvPr id="4" name="Rectangle: Rounded Corners 3">
              <a:extLst>
                <a:ext uri="{FF2B5EF4-FFF2-40B4-BE49-F238E27FC236}">
                  <a16:creationId xmlns:a16="http://schemas.microsoft.com/office/drawing/2014/main" id="{0DE188EE-1EBB-A590-692A-95DC321A24E2}"/>
                </a:ext>
              </a:extLst>
            </p:cNvPr>
            <p:cNvSpPr/>
            <p:nvPr/>
          </p:nvSpPr>
          <p:spPr>
            <a:xfrm>
              <a:off x="423687" y="2929834"/>
              <a:ext cx="1172502" cy="414945"/>
            </a:xfrm>
            <a:prstGeom prst="roundRect">
              <a:avLst/>
            </a:prstGeom>
            <a:solidFill>
              <a:srgbClr val="262626"/>
            </a:solidFill>
            <a:ln w="28575">
              <a:solidFill>
                <a:srgbClr val="0DD5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ZoneTexte 23">
              <a:extLst>
                <a:ext uri="{FF2B5EF4-FFF2-40B4-BE49-F238E27FC236}">
                  <a16:creationId xmlns:a16="http://schemas.microsoft.com/office/drawing/2014/main" id="{6538E681-2B61-DA4C-81AA-11027CA19475}"/>
                </a:ext>
              </a:extLst>
            </p:cNvPr>
            <p:cNvSpPr txBox="1"/>
            <p:nvPr/>
          </p:nvSpPr>
          <p:spPr>
            <a:xfrm>
              <a:off x="487856" y="2953897"/>
              <a:ext cx="1108333" cy="346461"/>
            </a:xfrm>
            <a:prstGeom prst="rect">
              <a:avLst/>
            </a:prstGeom>
            <a:noFill/>
          </p:spPr>
          <p:txBody>
            <a:bodyPr wrap="square" rtlCol="0">
              <a:spAutoFit/>
            </a:bodyPr>
            <a:lstStyle/>
            <a:p>
              <a:pPr algn="ctr"/>
              <a:r>
                <a:rPr lang="fr-FR" sz="1600" b="1" dirty="0" err="1">
                  <a:solidFill>
                    <a:schemeClr val="bg1"/>
                  </a:solidFill>
                  <a:latin typeface="Open Sans" panose="020B0606030504020204" pitchFamily="34" charset="0"/>
                  <a:ea typeface="Open Sans" panose="020B0606030504020204" pitchFamily="34" charset="0"/>
                  <a:cs typeface="Open Sans" panose="020B0606030504020204" pitchFamily="34" charset="0"/>
                </a:rPr>
                <a:t>cgroups</a:t>
              </a:r>
              <a:endParaRPr lang="fr-FR" sz="1600"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13" name="Group 12">
            <a:extLst>
              <a:ext uri="{FF2B5EF4-FFF2-40B4-BE49-F238E27FC236}">
                <a16:creationId xmlns:a16="http://schemas.microsoft.com/office/drawing/2014/main" id="{C00BECB9-3D2C-CAAB-D471-0C7EEF90AD9D}"/>
              </a:ext>
            </a:extLst>
          </p:cNvPr>
          <p:cNvGrpSpPr/>
          <p:nvPr/>
        </p:nvGrpSpPr>
        <p:grpSpPr>
          <a:xfrm>
            <a:off x="784147" y="4650077"/>
            <a:ext cx="1477304" cy="414945"/>
            <a:chOff x="568066" y="4052781"/>
            <a:chExt cx="1477304" cy="414945"/>
          </a:xfrm>
        </p:grpSpPr>
        <p:sp>
          <p:nvSpPr>
            <p:cNvPr id="8" name="Rectangle: Rounded Corners 7">
              <a:extLst>
                <a:ext uri="{FF2B5EF4-FFF2-40B4-BE49-F238E27FC236}">
                  <a16:creationId xmlns:a16="http://schemas.microsoft.com/office/drawing/2014/main" id="{E7B0E342-A1AF-1B63-1A59-30EE3F957DC2}"/>
                </a:ext>
              </a:extLst>
            </p:cNvPr>
            <p:cNvSpPr/>
            <p:nvPr/>
          </p:nvSpPr>
          <p:spPr>
            <a:xfrm>
              <a:off x="568066" y="4052781"/>
              <a:ext cx="1477304" cy="414945"/>
            </a:xfrm>
            <a:prstGeom prst="roundRect">
              <a:avLst/>
            </a:prstGeom>
            <a:solidFill>
              <a:srgbClr val="262626"/>
            </a:solidFill>
            <a:ln w="28575">
              <a:solidFill>
                <a:srgbClr val="0DD5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ZoneTexte 23">
              <a:extLst>
                <a:ext uri="{FF2B5EF4-FFF2-40B4-BE49-F238E27FC236}">
                  <a16:creationId xmlns:a16="http://schemas.microsoft.com/office/drawing/2014/main" id="{7D6401DA-1219-C762-7BBC-3E2EF0364B27}"/>
                </a:ext>
              </a:extLst>
            </p:cNvPr>
            <p:cNvSpPr txBox="1"/>
            <p:nvPr/>
          </p:nvSpPr>
          <p:spPr>
            <a:xfrm>
              <a:off x="584110" y="4076844"/>
              <a:ext cx="1461260" cy="338554"/>
            </a:xfrm>
            <a:prstGeom prst="rect">
              <a:avLst/>
            </a:prstGeom>
            <a:noFill/>
          </p:spPr>
          <p:txBody>
            <a:bodyPr wrap="square" rtlCol="0">
              <a:spAutoFit/>
            </a:bodyPr>
            <a:lstStyle/>
            <a:p>
              <a:pPr algn="ctr"/>
              <a:r>
                <a:rPr lang="fr-FR" sz="1600" b="1" dirty="0" err="1">
                  <a:solidFill>
                    <a:schemeClr val="bg1"/>
                  </a:solidFill>
                  <a:latin typeface="Open Sans" panose="020B0606030504020204" pitchFamily="34" charset="0"/>
                  <a:ea typeface="Open Sans" panose="020B0606030504020204" pitchFamily="34" charset="0"/>
                  <a:cs typeface="Open Sans" panose="020B0606030504020204" pitchFamily="34" charset="0"/>
                </a:rPr>
                <a:t>namespaces</a:t>
              </a:r>
              <a:endParaRPr lang="fr-FR" sz="1600"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12" name="Group 11">
            <a:extLst>
              <a:ext uri="{FF2B5EF4-FFF2-40B4-BE49-F238E27FC236}">
                <a16:creationId xmlns:a16="http://schemas.microsoft.com/office/drawing/2014/main" id="{AF84B6C2-7847-081B-FD61-548DEA4CD364}"/>
              </a:ext>
            </a:extLst>
          </p:cNvPr>
          <p:cNvGrpSpPr/>
          <p:nvPr/>
        </p:nvGrpSpPr>
        <p:grpSpPr>
          <a:xfrm>
            <a:off x="1739139" y="5367280"/>
            <a:ext cx="1172502" cy="414945"/>
            <a:chOff x="1097455" y="4849625"/>
            <a:chExt cx="1172502" cy="414945"/>
          </a:xfrm>
        </p:grpSpPr>
        <p:sp>
          <p:nvSpPr>
            <p:cNvPr id="10" name="Rectangle: Rounded Corners 9">
              <a:extLst>
                <a:ext uri="{FF2B5EF4-FFF2-40B4-BE49-F238E27FC236}">
                  <a16:creationId xmlns:a16="http://schemas.microsoft.com/office/drawing/2014/main" id="{241E537D-D8D6-FA03-FCE5-A44EEF7A524F}"/>
                </a:ext>
              </a:extLst>
            </p:cNvPr>
            <p:cNvSpPr/>
            <p:nvPr/>
          </p:nvSpPr>
          <p:spPr>
            <a:xfrm>
              <a:off x="1097455" y="4849625"/>
              <a:ext cx="1172502" cy="414945"/>
            </a:xfrm>
            <a:prstGeom prst="roundRect">
              <a:avLst/>
            </a:prstGeom>
            <a:solidFill>
              <a:srgbClr val="262626"/>
            </a:solidFill>
            <a:ln w="28575">
              <a:solidFill>
                <a:srgbClr val="0DD5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ZoneTexte 23">
              <a:extLst>
                <a:ext uri="{FF2B5EF4-FFF2-40B4-BE49-F238E27FC236}">
                  <a16:creationId xmlns:a16="http://schemas.microsoft.com/office/drawing/2014/main" id="{8C3DA4F3-10EC-3864-87CE-F74864BF5F28}"/>
                </a:ext>
              </a:extLst>
            </p:cNvPr>
            <p:cNvSpPr txBox="1"/>
            <p:nvPr/>
          </p:nvSpPr>
          <p:spPr>
            <a:xfrm>
              <a:off x="1161624" y="4873688"/>
              <a:ext cx="1108333" cy="346461"/>
            </a:xfrm>
            <a:prstGeom prst="rect">
              <a:avLst/>
            </a:prstGeom>
            <a:noFill/>
          </p:spPr>
          <p:txBody>
            <a:bodyPr wrap="square" rtlCol="0">
              <a:spAutoFit/>
            </a:bodyPr>
            <a:lstStyle/>
            <a:p>
              <a:pPr algn="ctr"/>
              <a:r>
                <a:rPr lang="fr-FR" sz="1600" b="1" dirty="0" err="1">
                  <a:solidFill>
                    <a:schemeClr val="bg1"/>
                  </a:solidFill>
                  <a:latin typeface="Open Sans" panose="020B0606030504020204" pitchFamily="34" charset="0"/>
                  <a:ea typeface="Open Sans" panose="020B0606030504020204" pitchFamily="34" charset="0"/>
                  <a:cs typeface="Open Sans" panose="020B0606030504020204" pitchFamily="34" charset="0"/>
                </a:rPr>
                <a:t>chroot</a:t>
              </a:r>
              <a:endParaRPr lang="fr-FR" sz="1600"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grpSp>
      <p:sp>
        <p:nvSpPr>
          <p:cNvPr id="15" name="Right Brace 14">
            <a:extLst>
              <a:ext uri="{FF2B5EF4-FFF2-40B4-BE49-F238E27FC236}">
                <a16:creationId xmlns:a16="http://schemas.microsoft.com/office/drawing/2014/main" id="{3409F370-F795-8796-1286-7D9467DC3C54}"/>
              </a:ext>
            </a:extLst>
          </p:cNvPr>
          <p:cNvSpPr/>
          <p:nvPr/>
        </p:nvSpPr>
        <p:spPr>
          <a:xfrm rot="10800000">
            <a:off x="2412106" y="2679030"/>
            <a:ext cx="274829" cy="1481737"/>
          </a:xfrm>
          <a:prstGeom prst="rightBrace">
            <a:avLst/>
          </a:prstGeom>
          <a:ln w="31750">
            <a:solidFill>
              <a:srgbClr val="0DD5E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16" name="Arrow: Right 15">
            <a:extLst>
              <a:ext uri="{FF2B5EF4-FFF2-40B4-BE49-F238E27FC236}">
                <a16:creationId xmlns:a16="http://schemas.microsoft.com/office/drawing/2014/main" id="{E8EA9B00-5A38-7974-A0F4-AD4C177E0DD5}"/>
              </a:ext>
            </a:extLst>
          </p:cNvPr>
          <p:cNvSpPr/>
          <p:nvPr/>
        </p:nvSpPr>
        <p:spPr>
          <a:xfrm rot="20287834">
            <a:off x="2331829" y="4360958"/>
            <a:ext cx="815286" cy="192084"/>
          </a:xfrm>
          <a:prstGeom prst="rightArrow">
            <a:avLst/>
          </a:prstGeom>
          <a:solidFill>
            <a:srgbClr val="262626"/>
          </a:solidFill>
          <a:ln w="28575">
            <a:solidFill>
              <a:srgbClr val="0DD5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Arrow: Right 16">
            <a:extLst>
              <a:ext uri="{FF2B5EF4-FFF2-40B4-BE49-F238E27FC236}">
                <a16:creationId xmlns:a16="http://schemas.microsoft.com/office/drawing/2014/main" id="{4ED9531F-EC82-472E-D3E3-AFFC2E973DF1}"/>
              </a:ext>
            </a:extLst>
          </p:cNvPr>
          <p:cNvSpPr/>
          <p:nvPr/>
        </p:nvSpPr>
        <p:spPr>
          <a:xfrm rot="18204181">
            <a:off x="2503997" y="4834105"/>
            <a:ext cx="815286" cy="192084"/>
          </a:xfrm>
          <a:prstGeom prst="rightArrow">
            <a:avLst/>
          </a:prstGeom>
          <a:solidFill>
            <a:srgbClr val="262626"/>
          </a:solidFill>
          <a:ln w="28575">
            <a:solidFill>
              <a:srgbClr val="0DD5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1507374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ZoneTexte 7">
            <a:extLst>
              <a:ext uri="{FF2B5EF4-FFF2-40B4-BE49-F238E27FC236}">
                <a16:creationId xmlns:a16="http://schemas.microsoft.com/office/drawing/2014/main" id="{8CDA174F-D89B-D4DA-EB02-D82DE3A2BE04}"/>
              </a:ext>
            </a:extLst>
          </p:cNvPr>
          <p:cNvSpPr txBox="1"/>
          <p:nvPr/>
        </p:nvSpPr>
        <p:spPr>
          <a:xfrm>
            <a:off x="2968976" y="1702500"/>
            <a:ext cx="7507705" cy="1027783"/>
          </a:xfrm>
          <a:prstGeom prst="rect">
            <a:avLst/>
          </a:prstGeom>
          <a:noFill/>
        </p:spPr>
        <p:txBody>
          <a:bodyPr wrap="square" rtlCol="0">
            <a:noAutofit/>
          </a:bodyPr>
          <a:lstStyle/>
          <a:p>
            <a:pPr algn="ctr"/>
            <a:r>
              <a:rPr lang="fr-FR" sz="2500" dirty="0">
                <a:solidFill>
                  <a:schemeClr val="bg1"/>
                </a:solidFill>
                <a:latin typeface="Open Sans" panose="020B0606030504020204" pitchFamily="34" charset="0"/>
                <a:ea typeface="Open Sans" panose="020B0606030504020204" pitchFamily="34" charset="0"/>
                <a:cs typeface="Open Sans" panose="020B0606030504020204" pitchFamily="34" charset="0"/>
              </a:rPr>
              <a:t>Bon, c’est top, on sait maintenant qu’on est capable de </a:t>
            </a:r>
            <a:r>
              <a:rPr lang="fr-FR" sz="2500" dirty="0">
                <a:solidFill>
                  <a:srgbClr val="F88224"/>
                </a:solidFill>
                <a:latin typeface="Open Sans" panose="020B0606030504020204" pitchFamily="34" charset="0"/>
                <a:ea typeface="Open Sans" panose="020B0606030504020204" pitchFamily="34" charset="0"/>
                <a:cs typeface="Open Sans" panose="020B0606030504020204" pitchFamily="34" charset="0"/>
              </a:rPr>
              <a:t>créer un conteneur à la main </a:t>
            </a:r>
            <a:r>
              <a:rPr lang="fr-FR" sz="2500" dirty="0">
                <a:solidFill>
                  <a:schemeClr val="bg1"/>
                </a:solidFill>
                <a:latin typeface="Open Sans" panose="020B0606030504020204" pitchFamily="34" charset="0"/>
                <a:ea typeface="Open Sans" panose="020B0606030504020204" pitchFamily="34" charset="0"/>
                <a:cs typeface="Open Sans" panose="020B0606030504020204" pitchFamily="34" charset="0"/>
              </a:rPr>
              <a:t>🎉👍</a:t>
            </a:r>
          </a:p>
          <a:p>
            <a:pPr algn="ctr"/>
            <a:endParaRPr lang="fr-FR" sz="25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pPr algn="ctr"/>
            <a:endParaRPr lang="fr-FR" sz="25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4" name="ZoneTexte 7">
            <a:extLst>
              <a:ext uri="{FF2B5EF4-FFF2-40B4-BE49-F238E27FC236}">
                <a16:creationId xmlns:a16="http://schemas.microsoft.com/office/drawing/2014/main" id="{75D86816-6FFA-5030-354C-DACC3FAF668D}"/>
              </a:ext>
            </a:extLst>
          </p:cNvPr>
          <p:cNvSpPr txBox="1"/>
          <p:nvPr/>
        </p:nvSpPr>
        <p:spPr>
          <a:xfrm>
            <a:off x="2666671" y="3303993"/>
            <a:ext cx="8112313" cy="1027783"/>
          </a:xfrm>
          <a:prstGeom prst="rect">
            <a:avLst/>
          </a:prstGeom>
          <a:noFill/>
        </p:spPr>
        <p:txBody>
          <a:bodyPr wrap="square" rtlCol="0">
            <a:noAutofit/>
          </a:bodyPr>
          <a:lstStyle/>
          <a:p>
            <a:pPr marL="342900" indent="-342900" algn="ctr">
              <a:buFont typeface="Wingdings" panose="05000000000000000000" pitchFamily="2" charset="2"/>
              <a:buChar char="à"/>
            </a:pPr>
            <a:r>
              <a:rPr lang="fr-FR" sz="2500" dirty="0">
                <a:solidFill>
                  <a:schemeClr val="bg1"/>
                </a:solidFill>
                <a:latin typeface="Open Sans" panose="020B0606030504020204" pitchFamily="34" charset="0"/>
                <a:ea typeface="Open Sans" panose="020B0606030504020204" pitchFamily="34" charset="0"/>
                <a:cs typeface="Open Sans" panose="020B0606030504020204" pitchFamily="34" charset="0"/>
              </a:rPr>
              <a:t>Mais on ne va peut-être pas le faire à chaque fois</a:t>
            </a:r>
          </a:p>
          <a:p>
            <a:pPr algn="ctr"/>
            <a:r>
              <a:rPr lang="fr-FR" sz="2500" dirty="0">
                <a:solidFill>
                  <a:schemeClr val="bg1"/>
                </a:solidFill>
                <a:latin typeface="Open Sans" panose="020B0606030504020204" pitchFamily="34" charset="0"/>
                <a:ea typeface="Open Sans" panose="020B0606030504020204" pitchFamily="34" charset="0"/>
                <a:cs typeface="Open Sans" panose="020B0606030504020204" pitchFamily="34" charset="0"/>
              </a:rPr>
              <a:t>Ce serait bien pratique qu’il existe </a:t>
            </a:r>
            <a:r>
              <a:rPr lang="fr-FR" sz="2500" dirty="0">
                <a:solidFill>
                  <a:srgbClr val="F88224"/>
                </a:solidFill>
                <a:latin typeface="Open Sans" panose="020B0606030504020204" pitchFamily="34" charset="0"/>
                <a:ea typeface="Open Sans" panose="020B0606030504020204" pitchFamily="34" charset="0"/>
                <a:cs typeface="Open Sans" panose="020B0606030504020204" pitchFamily="34" charset="0"/>
              </a:rPr>
              <a:t>un autre moyen</a:t>
            </a:r>
            <a:r>
              <a:rPr lang="fr-FR" sz="2500" dirty="0">
                <a:solidFill>
                  <a:schemeClr val="bg1"/>
                </a:solidFill>
                <a:latin typeface="Open Sans" panose="020B0606030504020204" pitchFamily="34" charset="0"/>
                <a:ea typeface="Open Sans" panose="020B0606030504020204" pitchFamily="34" charset="0"/>
                <a:cs typeface="Open Sans" panose="020B0606030504020204" pitchFamily="34" charset="0"/>
              </a:rPr>
              <a:t>…</a:t>
            </a:r>
          </a:p>
          <a:p>
            <a:pPr algn="ctr"/>
            <a:endParaRPr lang="fr-FR" sz="25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pPr algn="ctr"/>
            <a:endParaRPr lang="fr-FR" sz="25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 name="ZoneTexte 16">
            <a:extLst>
              <a:ext uri="{FF2B5EF4-FFF2-40B4-BE49-F238E27FC236}">
                <a16:creationId xmlns:a16="http://schemas.microsoft.com/office/drawing/2014/main" id="{6202CF13-6918-98C2-BD5F-65CAEAD18C4C}"/>
              </a:ext>
            </a:extLst>
          </p:cNvPr>
          <p:cNvSpPr txBox="1"/>
          <p:nvPr/>
        </p:nvSpPr>
        <p:spPr>
          <a:xfrm>
            <a:off x="10614265" y="3690753"/>
            <a:ext cx="544073" cy="523220"/>
          </a:xfrm>
          <a:prstGeom prst="rect">
            <a:avLst/>
          </a:prstGeom>
          <a:noFill/>
        </p:spPr>
        <p:txBody>
          <a:bodyPr wrap="square" rtlCol="0">
            <a:spAutoFit/>
          </a:bodyPr>
          <a:lstStyle/>
          <a:p>
            <a:r>
              <a:rPr lang="fr-FR" sz="2800" b="1" dirty="0">
                <a:solidFill>
                  <a:srgbClr val="0DD5E0"/>
                </a:solidFill>
                <a:latin typeface="Berkshire Swash" panose="02000505000000020003" pitchFamily="2" charset="0"/>
                <a:ea typeface="Stick" panose="02020700000000000000" pitchFamily="18" charset="-128"/>
                <a:cs typeface="Open Sans" panose="020B0606030504020204" pitchFamily="34" charset="0"/>
              </a:rPr>
              <a:t>?</a:t>
            </a:r>
          </a:p>
        </p:txBody>
      </p:sp>
      <p:sp>
        <p:nvSpPr>
          <p:cNvPr id="3" name="ZoneTexte 16">
            <a:extLst>
              <a:ext uri="{FF2B5EF4-FFF2-40B4-BE49-F238E27FC236}">
                <a16:creationId xmlns:a16="http://schemas.microsoft.com/office/drawing/2014/main" id="{D720897D-9DF7-0643-D923-2008B44E4D85}"/>
              </a:ext>
            </a:extLst>
          </p:cNvPr>
          <p:cNvSpPr txBox="1"/>
          <p:nvPr/>
        </p:nvSpPr>
        <p:spPr>
          <a:xfrm>
            <a:off x="10342228" y="4077513"/>
            <a:ext cx="544073" cy="523220"/>
          </a:xfrm>
          <a:prstGeom prst="rect">
            <a:avLst/>
          </a:prstGeom>
          <a:noFill/>
        </p:spPr>
        <p:txBody>
          <a:bodyPr wrap="square" rtlCol="0">
            <a:spAutoFit/>
          </a:bodyPr>
          <a:lstStyle/>
          <a:p>
            <a:r>
              <a:rPr lang="fr-FR" sz="2800" b="1" dirty="0">
                <a:solidFill>
                  <a:srgbClr val="0DD5E0"/>
                </a:solidFill>
                <a:latin typeface="Berkshire Swash" panose="02000505000000020003" pitchFamily="2" charset="0"/>
                <a:ea typeface="Stick" panose="02020700000000000000" pitchFamily="18" charset="-128"/>
                <a:cs typeface="Open Sans" panose="020B0606030504020204" pitchFamily="34" charset="0"/>
              </a:rPr>
              <a:t>?</a:t>
            </a:r>
          </a:p>
        </p:txBody>
      </p:sp>
      <p:sp>
        <p:nvSpPr>
          <p:cNvPr id="5" name="ZoneTexte 16">
            <a:extLst>
              <a:ext uri="{FF2B5EF4-FFF2-40B4-BE49-F238E27FC236}">
                <a16:creationId xmlns:a16="http://schemas.microsoft.com/office/drawing/2014/main" id="{B2949D6B-CCFB-886A-8A21-A8F9B5569AB0}"/>
              </a:ext>
            </a:extLst>
          </p:cNvPr>
          <p:cNvSpPr txBox="1"/>
          <p:nvPr/>
        </p:nvSpPr>
        <p:spPr>
          <a:xfrm>
            <a:off x="9932608" y="4077513"/>
            <a:ext cx="544073" cy="523220"/>
          </a:xfrm>
          <a:prstGeom prst="rect">
            <a:avLst/>
          </a:prstGeom>
          <a:noFill/>
        </p:spPr>
        <p:txBody>
          <a:bodyPr wrap="square" rtlCol="0">
            <a:spAutoFit/>
          </a:bodyPr>
          <a:lstStyle/>
          <a:p>
            <a:r>
              <a:rPr lang="fr-FR" sz="2800" b="1" dirty="0">
                <a:solidFill>
                  <a:srgbClr val="0DD5E0"/>
                </a:solidFill>
                <a:latin typeface="Berkshire Swash" panose="02000505000000020003" pitchFamily="2" charset="0"/>
                <a:ea typeface="Stick" panose="02020700000000000000" pitchFamily="18" charset="-128"/>
                <a:cs typeface="Open Sans" panose="020B0606030504020204" pitchFamily="34" charset="0"/>
              </a:rPr>
              <a:t>?</a:t>
            </a:r>
          </a:p>
        </p:txBody>
      </p:sp>
      <p:sp>
        <p:nvSpPr>
          <p:cNvPr id="6" name="ZoneTexte 16">
            <a:extLst>
              <a:ext uri="{FF2B5EF4-FFF2-40B4-BE49-F238E27FC236}">
                <a16:creationId xmlns:a16="http://schemas.microsoft.com/office/drawing/2014/main" id="{DFB9C86D-EB8F-B3EC-2AFD-F88D46B49B34}"/>
              </a:ext>
            </a:extLst>
          </p:cNvPr>
          <p:cNvSpPr txBox="1"/>
          <p:nvPr/>
        </p:nvSpPr>
        <p:spPr>
          <a:xfrm>
            <a:off x="10748718" y="4145743"/>
            <a:ext cx="544073" cy="523220"/>
          </a:xfrm>
          <a:prstGeom prst="rect">
            <a:avLst/>
          </a:prstGeom>
          <a:noFill/>
        </p:spPr>
        <p:txBody>
          <a:bodyPr wrap="square" rtlCol="0">
            <a:spAutoFit/>
          </a:bodyPr>
          <a:lstStyle/>
          <a:p>
            <a:r>
              <a:rPr lang="fr-FR" sz="2800" b="1" dirty="0">
                <a:solidFill>
                  <a:srgbClr val="0DD5E0"/>
                </a:solidFill>
                <a:latin typeface="Berkshire Swash" panose="02000505000000020003" pitchFamily="2" charset="0"/>
                <a:ea typeface="Stick" panose="02020700000000000000" pitchFamily="18" charset="-128"/>
                <a:cs typeface="Open Sans" panose="020B0606030504020204" pitchFamily="34" charset="0"/>
              </a:rPr>
              <a:t>?</a:t>
            </a:r>
          </a:p>
        </p:txBody>
      </p:sp>
      <p:sp>
        <p:nvSpPr>
          <p:cNvPr id="7" name="ZoneTexte 16">
            <a:extLst>
              <a:ext uri="{FF2B5EF4-FFF2-40B4-BE49-F238E27FC236}">
                <a16:creationId xmlns:a16="http://schemas.microsoft.com/office/drawing/2014/main" id="{DFFF5E97-8D92-479C-1BF6-613C67F9818F}"/>
              </a:ext>
            </a:extLst>
          </p:cNvPr>
          <p:cNvSpPr txBox="1"/>
          <p:nvPr/>
        </p:nvSpPr>
        <p:spPr>
          <a:xfrm>
            <a:off x="10407890" y="4600733"/>
            <a:ext cx="544073" cy="523220"/>
          </a:xfrm>
          <a:prstGeom prst="rect">
            <a:avLst/>
          </a:prstGeom>
          <a:noFill/>
        </p:spPr>
        <p:txBody>
          <a:bodyPr wrap="square" rtlCol="0">
            <a:spAutoFit/>
          </a:bodyPr>
          <a:lstStyle/>
          <a:p>
            <a:r>
              <a:rPr lang="fr-FR" sz="2800" b="1" dirty="0">
                <a:solidFill>
                  <a:srgbClr val="0DD5E0"/>
                </a:solidFill>
                <a:latin typeface="Berkshire Swash" panose="02000505000000020003" pitchFamily="2" charset="0"/>
                <a:ea typeface="Stick" panose="02020700000000000000" pitchFamily="18" charset="-128"/>
                <a:cs typeface="Open Sans" panose="020B0606030504020204" pitchFamily="34" charset="0"/>
              </a:rPr>
              <a:t>?</a:t>
            </a:r>
          </a:p>
        </p:txBody>
      </p:sp>
    </p:spTree>
    <p:extLst>
      <p:ext uri="{BB962C8B-B14F-4D97-AF65-F5344CB8AC3E}">
        <p14:creationId xmlns:p14="http://schemas.microsoft.com/office/powerpoint/2010/main" val="28397810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DA98888-71E2-6813-A364-BEDD5C53635B}"/>
              </a:ext>
            </a:extLst>
          </p:cNvPr>
          <p:cNvSpPr/>
          <p:nvPr/>
        </p:nvSpPr>
        <p:spPr>
          <a:xfrm>
            <a:off x="0" y="0"/>
            <a:ext cx="12192000" cy="6858000"/>
          </a:xfrm>
          <a:prstGeom prst="rect">
            <a:avLst/>
          </a:prstGeom>
          <a:gradFill>
            <a:gsLst>
              <a:gs pos="0">
                <a:schemeClr val="tx1">
                  <a:alpha val="17000"/>
                </a:schemeClr>
              </a:gs>
              <a:gs pos="100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Cross 16">
            <a:extLst>
              <a:ext uri="{FF2B5EF4-FFF2-40B4-BE49-F238E27FC236}">
                <a16:creationId xmlns:a16="http://schemas.microsoft.com/office/drawing/2014/main" id="{39612A31-A717-4C6B-8CDF-0DE0137277D7}"/>
              </a:ext>
            </a:extLst>
          </p:cNvPr>
          <p:cNvSpPr/>
          <p:nvPr/>
        </p:nvSpPr>
        <p:spPr>
          <a:xfrm>
            <a:off x="970258" y="1376337"/>
            <a:ext cx="186597" cy="186597"/>
          </a:xfrm>
          <a:prstGeom prst="plus">
            <a:avLst>
              <a:gd name="adj" fmla="val 39574"/>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Cross 17">
            <a:extLst>
              <a:ext uri="{FF2B5EF4-FFF2-40B4-BE49-F238E27FC236}">
                <a16:creationId xmlns:a16="http://schemas.microsoft.com/office/drawing/2014/main" id="{DBA9A679-AC3D-4442-ABB6-6FFC5D6B5E08}"/>
              </a:ext>
            </a:extLst>
          </p:cNvPr>
          <p:cNvSpPr/>
          <p:nvPr/>
        </p:nvSpPr>
        <p:spPr>
          <a:xfrm>
            <a:off x="10606292" y="4880546"/>
            <a:ext cx="186597" cy="186597"/>
          </a:xfrm>
          <a:prstGeom prst="plus">
            <a:avLst>
              <a:gd name="adj" fmla="val 39574"/>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5C32ACBB-BD21-4741-9B44-EF43F91EF675}"/>
              </a:ext>
            </a:extLst>
          </p:cNvPr>
          <p:cNvSpPr/>
          <p:nvPr/>
        </p:nvSpPr>
        <p:spPr>
          <a:xfrm rot="2700000">
            <a:off x="10699590" y="895350"/>
            <a:ext cx="110490" cy="9525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Isosceles Triangle 19">
            <a:extLst>
              <a:ext uri="{FF2B5EF4-FFF2-40B4-BE49-F238E27FC236}">
                <a16:creationId xmlns:a16="http://schemas.microsoft.com/office/drawing/2014/main" id="{DB69DBE8-F63F-4485-89D6-ED1DDC047A2E}"/>
              </a:ext>
            </a:extLst>
          </p:cNvPr>
          <p:cNvSpPr/>
          <p:nvPr/>
        </p:nvSpPr>
        <p:spPr>
          <a:xfrm rot="2700000">
            <a:off x="3479640" y="5334000"/>
            <a:ext cx="110490" cy="9525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EB45B56A-5702-46DD-A5C7-035419E16070}"/>
              </a:ext>
            </a:extLst>
          </p:cNvPr>
          <p:cNvSpPr/>
          <p:nvPr/>
        </p:nvSpPr>
        <p:spPr>
          <a:xfrm>
            <a:off x="5715000" y="870234"/>
            <a:ext cx="145482" cy="1454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321C011E-FCC8-4D8C-B806-F7B15CD61CDD}"/>
              </a:ext>
            </a:extLst>
          </p:cNvPr>
          <p:cNvSpPr/>
          <p:nvPr/>
        </p:nvSpPr>
        <p:spPr>
          <a:xfrm>
            <a:off x="6610350" y="5613684"/>
            <a:ext cx="145482" cy="1454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AF279ED8-2C8C-03C0-0C96-D16F7F44314B}"/>
              </a:ext>
            </a:extLst>
          </p:cNvPr>
          <p:cNvSpPr/>
          <p:nvPr/>
        </p:nvSpPr>
        <p:spPr>
          <a:xfrm>
            <a:off x="0" y="3360463"/>
            <a:ext cx="3607626" cy="850004"/>
          </a:xfrm>
          <a:custGeom>
            <a:avLst/>
            <a:gdLst>
              <a:gd name="connsiteX0" fmla="*/ 0 w 4778062"/>
              <a:gd name="connsiteY0" fmla="*/ 0 h 1339402"/>
              <a:gd name="connsiteX1" fmla="*/ 4778062 w 4778062"/>
              <a:gd name="connsiteY1" fmla="*/ 0 h 1339402"/>
              <a:gd name="connsiteX2" fmla="*/ 4778062 w 4778062"/>
              <a:gd name="connsiteY2" fmla="*/ 1339402 h 1339402"/>
              <a:gd name="connsiteX3" fmla="*/ 0 w 4778062"/>
              <a:gd name="connsiteY3" fmla="*/ 1339402 h 1339402"/>
              <a:gd name="connsiteX4" fmla="*/ 0 w 4778062"/>
              <a:gd name="connsiteY4" fmla="*/ 0 h 1339402"/>
              <a:gd name="connsiteX0" fmla="*/ 0 w 4778062"/>
              <a:gd name="connsiteY0" fmla="*/ 0 h 1339402"/>
              <a:gd name="connsiteX1" fmla="*/ 4778062 w 4778062"/>
              <a:gd name="connsiteY1" fmla="*/ 0 h 1339402"/>
              <a:gd name="connsiteX2" fmla="*/ 3812146 w 4778062"/>
              <a:gd name="connsiteY2" fmla="*/ 1339402 h 1339402"/>
              <a:gd name="connsiteX3" fmla="*/ 0 w 4778062"/>
              <a:gd name="connsiteY3" fmla="*/ 1339402 h 1339402"/>
              <a:gd name="connsiteX4" fmla="*/ 0 w 4778062"/>
              <a:gd name="connsiteY4" fmla="*/ 0 h 1339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78062" h="1339402">
                <a:moveTo>
                  <a:pt x="0" y="0"/>
                </a:moveTo>
                <a:lnTo>
                  <a:pt x="4778062" y="0"/>
                </a:lnTo>
                <a:lnTo>
                  <a:pt x="3812146" y="1339402"/>
                </a:lnTo>
                <a:lnTo>
                  <a:pt x="0" y="1339402"/>
                </a:lnTo>
                <a:lnTo>
                  <a:pt x="0" y="0"/>
                </a:lnTo>
                <a:close/>
              </a:path>
            </a:pathLst>
          </a:custGeom>
          <a:solidFill>
            <a:srgbClr val="0DD5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rgbClr val="3EE70D"/>
              </a:solidFill>
            </a:endParaRPr>
          </a:p>
        </p:txBody>
      </p:sp>
      <p:sp>
        <p:nvSpPr>
          <p:cNvPr id="4" name="TextBox 12">
            <a:extLst>
              <a:ext uri="{FF2B5EF4-FFF2-40B4-BE49-F238E27FC236}">
                <a16:creationId xmlns:a16="http://schemas.microsoft.com/office/drawing/2014/main" id="{C5299AAE-51BD-E752-FC78-C161893C82C2}"/>
              </a:ext>
            </a:extLst>
          </p:cNvPr>
          <p:cNvSpPr txBox="1"/>
          <p:nvPr/>
        </p:nvSpPr>
        <p:spPr>
          <a:xfrm>
            <a:off x="4312521" y="2996882"/>
            <a:ext cx="7001398" cy="1569660"/>
          </a:xfrm>
          <a:prstGeom prst="rect">
            <a:avLst/>
          </a:prstGeom>
          <a:noFill/>
        </p:spPr>
        <p:txBody>
          <a:bodyPr wrap="square" rtlCol="0">
            <a:spAutoFit/>
          </a:bodyPr>
          <a:lstStyle/>
          <a:p>
            <a:pPr algn="ctr"/>
            <a:r>
              <a:rPr lang="en-US" sz="9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2013/03/20</a:t>
            </a:r>
          </a:p>
        </p:txBody>
      </p:sp>
      <p:sp>
        <p:nvSpPr>
          <p:cNvPr id="5" name="Rectangle 2">
            <a:extLst>
              <a:ext uri="{FF2B5EF4-FFF2-40B4-BE49-F238E27FC236}">
                <a16:creationId xmlns:a16="http://schemas.microsoft.com/office/drawing/2014/main" id="{6858DBBA-AEDA-3C70-262A-ED3870E50F1B}"/>
              </a:ext>
            </a:extLst>
          </p:cNvPr>
          <p:cNvSpPr/>
          <p:nvPr/>
        </p:nvSpPr>
        <p:spPr>
          <a:xfrm>
            <a:off x="2926900" y="3605082"/>
            <a:ext cx="853911" cy="605386"/>
          </a:xfrm>
          <a:custGeom>
            <a:avLst/>
            <a:gdLst>
              <a:gd name="connsiteX0" fmla="*/ 0 w 4778062"/>
              <a:gd name="connsiteY0" fmla="*/ 0 h 1339402"/>
              <a:gd name="connsiteX1" fmla="*/ 4778062 w 4778062"/>
              <a:gd name="connsiteY1" fmla="*/ 0 h 1339402"/>
              <a:gd name="connsiteX2" fmla="*/ 4778062 w 4778062"/>
              <a:gd name="connsiteY2" fmla="*/ 1339402 h 1339402"/>
              <a:gd name="connsiteX3" fmla="*/ 0 w 4778062"/>
              <a:gd name="connsiteY3" fmla="*/ 1339402 h 1339402"/>
              <a:gd name="connsiteX4" fmla="*/ 0 w 4778062"/>
              <a:gd name="connsiteY4" fmla="*/ 0 h 1339402"/>
              <a:gd name="connsiteX0" fmla="*/ 0 w 4778062"/>
              <a:gd name="connsiteY0" fmla="*/ 0 h 1339402"/>
              <a:gd name="connsiteX1" fmla="*/ 4778062 w 4778062"/>
              <a:gd name="connsiteY1" fmla="*/ 0 h 1339402"/>
              <a:gd name="connsiteX2" fmla="*/ 3812146 w 4778062"/>
              <a:gd name="connsiteY2" fmla="*/ 1339402 h 1339402"/>
              <a:gd name="connsiteX3" fmla="*/ 0 w 4778062"/>
              <a:gd name="connsiteY3" fmla="*/ 1339402 h 1339402"/>
              <a:gd name="connsiteX4" fmla="*/ 0 w 4778062"/>
              <a:gd name="connsiteY4" fmla="*/ 0 h 1339402"/>
              <a:gd name="connsiteX0" fmla="*/ 1122874 w 4778062"/>
              <a:gd name="connsiteY0" fmla="*/ 0 h 1339402"/>
              <a:gd name="connsiteX1" fmla="*/ 4778062 w 4778062"/>
              <a:gd name="connsiteY1" fmla="*/ 0 h 1339402"/>
              <a:gd name="connsiteX2" fmla="*/ 3812146 w 4778062"/>
              <a:gd name="connsiteY2" fmla="*/ 1339402 h 1339402"/>
              <a:gd name="connsiteX3" fmla="*/ 0 w 4778062"/>
              <a:gd name="connsiteY3" fmla="*/ 1339402 h 1339402"/>
              <a:gd name="connsiteX4" fmla="*/ 1122874 w 4778062"/>
              <a:gd name="connsiteY4" fmla="*/ 0 h 1339402"/>
              <a:gd name="connsiteX0" fmla="*/ 4096119 w 4778062"/>
              <a:gd name="connsiteY0" fmla="*/ 0 h 1359696"/>
              <a:gd name="connsiteX1" fmla="*/ 4778062 w 4778062"/>
              <a:gd name="connsiteY1" fmla="*/ 20294 h 1359696"/>
              <a:gd name="connsiteX2" fmla="*/ 3812146 w 4778062"/>
              <a:gd name="connsiteY2" fmla="*/ 1359696 h 1359696"/>
              <a:gd name="connsiteX3" fmla="*/ 0 w 4778062"/>
              <a:gd name="connsiteY3" fmla="*/ 1359696 h 1359696"/>
              <a:gd name="connsiteX4" fmla="*/ 4096119 w 4778062"/>
              <a:gd name="connsiteY4" fmla="*/ 0 h 1359696"/>
              <a:gd name="connsiteX0" fmla="*/ 1138689 w 1820632"/>
              <a:gd name="connsiteY0" fmla="*/ 0 h 1359696"/>
              <a:gd name="connsiteX1" fmla="*/ 1820632 w 1820632"/>
              <a:gd name="connsiteY1" fmla="*/ 20294 h 1359696"/>
              <a:gd name="connsiteX2" fmla="*/ 854716 w 1820632"/>
              <a:gd name="connsiteY2" fmla="*/ 1359696 h 1359696"/>
              <a:gd name="connsiteX3" fmla="*/ 0 w 1820632"/>
              <a:gd name="connsiteY3" fmla="*/ 1359696 h 1359696"/>
              <a:gd name="connsiteX4" fmla="*/ 1138689 w 1820632"/>
              <a:gd name="connsiteY4" fmla="*/ 0 h 1359696"/>
              <a:gd name="connsiteX0" fmla="*/ 1107060 w 1789003"/>
              <a:gd name="connsiteY0" fmla="*/ 0 h 1359696"/>
              <a:gd name="connsiteX1" fmla="*/ 1789003 w 1789003"/>
              <a:gd name="connsiteY1" fmla="*/ 20294 h 1359696"/>
              <a:gd name="connsiteX2" fmla="*/ 823087 w 1789003"/>
              <a:gd name="connsiteY2" fmla="*/ 1359696 h 1359696"/>
              <a:gd name="connsiteX3" fmla="*/ 0 w 1789003"/>
              <a:gd name="connsiteY3" fmla="*/ 1359696 h 1359696"/>
              <a:gd name="connsiteX4" fmla="*/ 1107060 w 1789003"/>
              <a:gd name="connsiteY4" fmla="*/ 0 h 1359696"/>
              <a:gd name="connsiteX0" fmla="*/ 869833 w 1551776"/>
              <a:gd name="connsiteY0" fmla="*/ 0 h 1400284"/>
              <a:gd name="connsiteX1" fmla="*/ 1551776 w 1551776"/>
              <a:gd name="connsiteY1" fmla="*/ 20294 h 1400284"/>
              <a:gd name="connsiteX2" fmla="*/ 585860 w 1551776"/>
              <a:gd name="connsiteY2" fmla="*/ 1359696 h 1400284"/>
              <a:gd name="connsiteX3" fmla="*/ 0 w 1551776"/>
              <a:gd name="connsiteY3" fmla="*/ 1400284 h 1400284"/>
              <a:gd name="connsiteX4" fmla="*/ 869833 w 1551776"/>
              <a:gd name="connsiteY4" fmla="*/ 0 h 1400284"/>
              <a:gd name="connsiteX0" fmla="*/ 964724 w 1551776"/>
              <a:gd name="connsiteY0" fmla="*/ 0 h 1400284"/>
              <a:gd name="connsiteX1" fmla="*/ 1551776 w 1551776"/>
              <a:gd name="connsiteY1" fmla="*/ 20294 h 1400284"/>
              <a:gd name="connsiteX2" fmla="*/ 585860 w 1551776"/>
              <a:gd name="connsiteY2" fmla="*/ 1359696 h 1400284"/>
              <a:gd name="connsiteX3" fmla="*/ 0 w 1551776"/>
              <a:gd name="connsiteY3" fmla="*/ 1400284 h 1400284"/>
              <a:gd name="connsiteX4" fmla="*/ 964724 w 1551776"/>
              <a:gd name="connsiteY4" fmla="*/ 0 h 1400284"/>
              <a:gd name="connsiteX0" fmla="*/ 964724 w 1472701"/>
              <a:gd name="connsiteY0" fmla="*/ 0 h 1400284"/>
              <a:gd name="connsiteX1" fmla="*/ 1472701 w 1472701"/>
              <a:gd name="connsiteY1" fmla="*/ 20294 h 1400284"/>
              <a:gd name="connsiteX2" fmla="*/ 585860 w 1472701"/>
              <a:gd name="connsiteY2" fmla="*/ 1359696 h 1400284"/>
              <a:gd name="connsiteX3" fmla="*/ 0 w 1472701"/>
              <a:gd name="connsiteY3" fmla="*/ 1400284 h 1400284"/>
              <a:gd name="connsiteX4" fmla="*/ 964724 w 1472701"/>
              <a:gd name="connsiteY4" fmla="*/ 0 h 1400284"/>
              <a:gd name="connsiteX0" fmla="*/ 964724 w 1472701"/>
              <a:gd name="connsiteY0" fmla="*/ 0 h 1400284"/>
              <a:gd name="connsiteX1" fmla="*/ 1472701 w 1472701"/>
              <a:gd name="connsiteY1" fmla="*/ 20294 h 1400284"/>
              <a:gd name="connsiteX2" fmla="*/ 601675 w 1472701"/>
              <a:gd name="connsiteY2" fmla="*/ 1379990 h 1400284"/>
              <a:gd name="connsiteX3" fmla="*/ 0 w 1472701"/>
              <a:gd name="connsiteY3" fmla="*/ 1400284 h 1400284"/>
              <a:gd name="connsiteX4" fmla="*/ 964724 w 1472701"/>
              <a:gd name="connsiteY4" fmla="*/ 0 h 1400284"/>
              <a:gd name="connsiteX0" fmla="*/ 964724 w 1520146"/>
              <a:gd name="connsiteY0" fmla="*/ 20293 h 1420577"/>
              <a:gd name="connsiteX1" fmla="*/ 1520146 w 1520146"/>
              <a:gd name="connsiteY1" fmla="*/ 0 h 1420577"/>
              <a:gd name="connsiteX2" fmla="*/ 601675 w 1520146"/>
              <a:gd name="connsiteY2" fmla="*/ 1400283 h 1420577"/>
              <a:gd name="connsiteX3" fmla="*/ 0 w 1520146"/>
              <a:gd name="connsiteY3" fmla="*/ 1420577 h 1420577"/>
              <a:gd name="connsiteX4" fmla="*/ 964724 w 1520146"/>
              <a:gd name="connsiteY4" fmla="*/ 20293 h 1420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146" h="1420577">
                <a:moveTo>
                  <a:pt x="964724" y="20293"/>
                </a:moveTo>
                <a:lnTo>
                  <a:pt x="1520146" y="0"/>
                </a:lnTo>
                <a:lnTo>
                  <a:pt x="601675" y="1400283"/>
                </a:lnTo>
                <a:lnTo>
                  <a:pt x="0" y="1420577"/>
                </a:lnTo>
                <a:lnTo>
                  <a:pt x="964724" y="20293"/>
                </a:lnTo>
                <a:close/>
              </a:path>
            </a:pathLst>
          </a:custGeom>
          <a:solidFill>
            <a:srgbClr val="0DD5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rgbClr val="3EE70D"/>
              </a:solidFill>
            </a:endParaRPr>
          </a:p>
        </p:txBody>
      </p:sp>
    </p:spTree>
    <p:extLst>
      <p:ext uri="{BB962C8B-B14F-4D97-AF65-F5344CB8AC3E}">
        <p14:creationId xmlns:p14="http://schemas.microsoft.com/office/powerpoint/2010/main" val="411575944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DA98888-71E2-6813-A364-BEDD5C53635B}"/>
              </a:ext>
            </a:extLst>
          </p:cNvPr>
          <p:cNvSpPr/>
          <p:nvPr/>
        </p:nvSpPr>
        <p:spPr>
          <a:xfrm>
            <a:off x="0" y="0"/>
            <a:ext cx="12192000" cy="6858000"/>
          </a:xfrm>
          <a:prstGeom prst="rect">
            <a:avLst/>
          </a:prstGeom>
          <a:gradFill>
            <a:gsLst>
              <a:gs pos="0">
                <a:schemeClr val="tx1">
                  <a:alpha val="17000"/>
                </a:schemeClr>
              </a:gs>
              <a:gs pos="100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Cross 16">
            <a:extLst>
              <a:ext uri="{FF2B5EF4-FFF2-40B4-BE49-F238E27FC236}">
                <a16:creationId xmlns:a16="http://schemas.microsoft.com/office/drawing/2014/main" id="{39612A31-A717-4C6B-8CDF-0DE0137277D7}"/>
              </a:ext>
            </a:extLst>
          </p:cNvPr>
          <p:cNvSpPr/>
          <p:nvPr/>
        </p:nvSpPr>
        <p:spPr>
          <a:xfrm>
            <a:off x="970258" y="1376337"/>
            <a:ext cx="186597" cy="186597"/>
          </a:xfrm>
          <a:prstGeom prst="plus">
            <a:avLst>
              <a:gd name="adj" fmla="val 39574"/>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Cross 17">
            <a:extLst>
              <a:ext uri="{FF2B5EF4-FFF2-40B4-BE49-F238E27FC236}">
                <a16:creationId xmlns:a16="http://schemas.microsoft.com/office/drawing/2014/main" id="{DBA9A679-AC3D-4442-ABB6-6FFC5D6B5E08}"/>
              </a:ext>
            </a:extLst>
          </p:cNvPr>
          <p:cNvSpPr/>
          <p:nvPr/>
        </p:nvSpPr>
        <p:spPr>
          <a:xfrm>
            <a:off x="10606292" y="4880546"/>
            <a:ext cx="186597" cy="186597"/>
          </a:xfrm>
          <a:prstGeom prst="plus">
            <a:avLst>
              <a:gd name="adj" fmla="val 39574"/>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5C32ACBB-BD21-4741-9B44-EF43F91EF675}"/>
              </a:ext>
            </a:extLst>
          </p:cNvPr>
          <p:cNvSpPr/>
          <p:nvPr/>
        </p:nvSpPr>
        <p:spPr>
          <a:xfrm rot="2700000">
            <a:off x="10699590" y="895350"/>
            <a:ext cx="110490" cy="9525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Isosceles Triangle 19">
            <a:extLst>
              <a:ext uri="{FF2B5EF4-FFF2-40B4-BE49-F238E27FC236}">
                <a16:creationId xmlns:a16="http://schemas.microsoft.com/office/drawing/2014/main" id="{DB69DBE8-F63F-4485-89D6-ED1DDC047A2E}"/>
              </a:ext>
            </a:extLst>
          </p:cNvPr>
          <p:cNvSpPr/>
          <p:nvPr/>
        </p:nvSpPr>
        <p:spPr>
          <a:xfrm rot="2700000">
            <a:off x="3479640" y="5334000"/>
            <a:ext cx="110490" cy="9525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EB45B56A-5702-46DD-A5C7-035419E16070}"/>
              </a:ext>
            </a:extLst>
          </p:cNvPr>
          <p:cNvSpPr/>
          <p:nvPr/>
        </p:nvSpPr>
        <p:spPr>
          <a:xfrm>
            <a:off x="5715000" y="870234"/>
            <a:ext cx="145482" cy="1454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321C011E-FCC8-4D8C-B806-F7B15CD61CDD}"/>
              </a:ext>
            </a:extLst>
          </p:cNvPr>
          <p:cNvSpPr/>
          <p:nvPr/>
        </p:nvSpPr>
        <p:spPr>
          <a:xfrm>
            <a:off x="6610350" y="5613684"/>
            <a:ext cx="145482" cy="1454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AF279ED8-2C8C-03C0-0C96-D16F7F44314B}"/>
              </a:ext>
            </a:extLst>
          </p:cNvPr>
          <p:cNvSpPr/>
          <p:nvPr/>
        </p:nvSpPr>
        <p:spPr>
          <a:xfrm>
            <a:off x="0" y="3360463"/>
            <a:ext cx="3607626" cy="850004"/>
          </a:xfrm>
          <a:custGeom>
            <a:avLst/>
            <a:gdLst>
              <a:gd name="connsiteX0" fmla="*/ 0 w 4778062"/>
              <a:gd name="connsiteY0" fmla="*/ 0 h 1339402"/>
              <a:gd name="connsiteX1" fmla="*/ 4778062 w 4778062"/>
              <a:gd name="connsiteY1" fmla="*/ 0 h 1339402"/>
              <a:gd name="connsiteX2" fmla="*/ 4778062 w 4778062"/>
              <a:gd name="connsiteY2" fmla="*/ 1339402 h 1339402"/>
              <a:gd name="connsiteX3" fmla="*/ 0 w 4778062"/>
              <a:gd name="connsiteY3" fmla="*/ 1339402 h 1339402"/>
              <a:gd name="connsiteX4" fmla="*/ 0 w 4778062"/>
              <a:gd name="connsiteY4" fmla="*/ 0 h 1339402"/>
              <a:gd name="connsiteX0" fmla="*/ 0 w 4778062"/>
              <a:gd name="connsiteY0" fmla="*/ 0 h 1339402"/>
              <a:gd name="connsiteX1" fmla="*/ 4778062 w 4778062"/>
              <a:gd name="connsiteY1" fmla="*/ 0 h 1339402"/>
              <a:gd name="connsiteX2" fmla="*/ 3812146 w 4778062"/>
              <a:gd name="connsiteY2" fmla="*/ 1339402 h 1339402"/>
              <a:gd name="connsiteX3" fmla="*/ 0 w 4778062"/>
              <a:gd name="connsiteY3" fmla="*/ 1339402 h 1339402"/>
              <a:gd name="connsiteX4" fmla="*/ 0 w 4778062"/>
              <a:gd name="connsiteY4" fmla="*/ 0 h 1339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78062" h="1339402">
                <a:moveTo>
                  <a:pt x="0" y="0"/>
                </a:moveTo>
                <a:lnTo>
                  <a:pt x="4778062" y="0"/>
                </a:lnTo>
                <a:lnTo>
                  <a:pt x="3812146" y="1339402"/>
                </a:lnTo>
                <a:lnTo>
                  <a:pt x="0" y="1339402"/>
                </a:lnTo>
                <a:lnTo>
                  <a:pt x="0" y="0"/>
                </a:lnTo>
                <a:close/>
              </a:path>
            </a:pathLst>
          </a:custGeom>
          <a:solidFill>
            <a:srgbClr val="0DD5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rgbClr val="3EE70D"/>
              </a:solidFill>
            </a:endParaRPr>
          </a:p>
        </p:txBody>
      </p:sp>
      <p:sp>
        <p:nvSpPr>
          <p:cNvPr id="4" name="TextBox 12">
            <a:extLst>
              <a:ext uri="{FF2B5EF4-FFF2-40B4-BE49-F238E27FC236}">
                <a16:creationId xmlns:a16="http://schemas.microsoft.com/office/drawing/2014/main" id="{C5299AAE-51BD-E752-FC78-C161893C82C2}"/>
              </a:ext>
            </a:extLst>
          </p:cNvPr>
          <p:cNvSpPr txBox="1"/>
          <p:nvPr/>
        </p:nvSpPr>
        <p:spPr>
          <a:xfrm>
            <a:off x="4312521" y="2996882"/>
            <a:ext cx="7001398" cy="1569660"/>
          </a:xfrm>
          <a:prstGeom prst="rect">
            <a:avLst/>
          </a:prstGeom>
          <a:noFill/>
        </p:spPr>
        <p:txBody>
          <a:bodyPr wrap="square" rtlCol="0">
            <a:spAutoFit/>
          </a:bodyPr>
          <a:lstStyle/>
          <a:p>
            <a:pPr algn="ctr"/>
            <a:r>
              <a:rPr lang="en-US" sz="9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2013/03/20</a:t>
            </a:r>
          </a:p>
        </p:txBody>
      </p:sp>
      <p:sp>
        <p:nvSpPr>
          <p:cNvPr id="5" name="Rectangle 2">
            <a:extLst>
              <a:ext uri="{FF2B5EF4-FFF2-40B4-BE49-F238E27FC236}">
                <a16:creationId xmlns:a16="http://schemas.microsoft.com/office/drawing/2014/main" id="{6858DBBA-AEDA-3C70-262A-ED3870E50F1B}"/>
              </a:ext>
            </a:extLst>
          </p:cNvPr>
          <p:cNvSpPr/>
          <p:nvPr/>
        </p:nvSpPr>
        <p:spPr>
          <a:xfrm>
            <a:off x="2926900" y="3605082"/>
            <a:ext cx="853911" cy="605386"/>
          </a:xfrm>
          <a:custGeom>
            <a:avLst/>
            <a:gdLst>
              <a:gd name="connsiteX0" fmla="*/ 0 w 4778062"/>
              <a:gd name="connsiteY0" fmla="*/ 0 h 1339402"/>
              <a:gd name="connsiteX1" fmla="*/ 4778062 w 4778062"/>
              <a:gd name="connsiteY1" fmla="*/ 0 h 1339402"/>
              <a:gd name="connsiteX2" fmla="*/ 4778062 w 4778062"/>
              <a:gd name="connsiteY2" fmla="*/ 1339402 h 1339402"/>
              <a:gd name="connsiteX3" fmla="*/ 0 w 4778062"/>
              <a:gd name="connsiteY3" fmla="*/ 1339402 h 1339402"/>
              <a:gd name="connsiteX4" fmla="*/ 0 w 4778062"/>
              <a:gd name="connsiteY4" fmla="*/ 0 h 1339402"/>
              <a:gd name="connsiteX0" fmla="*/ 0 w 4778062"/>
              <a:gd name="connsiteY0" fmla="*/ 0 h 1339402"/>
              <a:gd name="connsiteX1" fmla="*/ 4778062 w 4778062"/>
              <a:gd name="connsiteY1" fmla="*/ 0 h 1339402"/>
              <a:gd name="connsiteX2" fmla="*/ 3812146 w 4778062"/>
              <a:gd name="connsiteY2" fmla="*/ 1339402 h 1339402"/>
              <a:gd name="connsiteX3" fmla="*/ 0 w 4778062"/>
              <a:gd name="connsiteY3" fmla="*/ 1339402 h 1339402"/>
              <a:gd name="connsiteX4" fmla="*/ 0 w 4778062"/>
              <a:gd name="connsiteY4" fmla="*/ 0 h 1339402"/>
              <a:gd name="connsiteX0" fmla="*/ 1122874 w 4778062"/>
              <a:gd name="connsiteY0" fmla="*/ 0 h 1339402"/>
              <a:gd name="connsiteX1" fmla="*/ 4778062 w 4778062"/>
              <a:gd name="connsiteY1" fmla="*/ 0 h 1339402"/>
              <a:gd name="connsiteX2" fmla="*/ 3812146 w 4778062"/>
              <a:gd name="connsiteY2" fmla="*/ 1339402 h 1339402"/>
              <a:gd name="connsiteX3" fmla="*/ 0 w 4778062"/>
              <a:gd name="connsiteY3" fmla="*/ 1339402 h 1339402"/>
              <a:gd name="connsiteX4" fmla="*/ 1122874 w 4778062"/>
              <a:gd name="connsiteY4" fmla="*/ 0 h 1339402"/>
              <a:gd name="connsiteX0" fmla="*/ 4096119 w 4778062"/>
              <a:gd name="connsiteY0" fmla="*/ 0 h 1359696"/>
              <a:gd name="connsiteX1" fmla="*/ 4778062 w 4778062"/>
              <a:gd name="connsiteY1" fmla="*/ 20294 h 1359696"/>
              <a:gd name="connsiteX2" fmla="*/ 3812146 w 4778062"/>
              <a:gd name="connsiteY2" fmla="*/ 1359696 h 1359696"/>
              <a:gd name="connsiteX3" fmla="*/ 0 w 4778062"/>
              <a:gd name="connsiteY3" fmla="*/ 1359696 h 1359696"/>
              <a:gd name="connsiteX4" fmla="*/ 4096119 w 4778062"/>
              <a:gd name="connsiteY4" fmla="*/ 0 h 1359696"/>
              <a:gd name="connsiteX0" fmla="*/ 1138689 w 1820632"/>
              <a:gd name="connsiteY0" fmla="*/ 0 h 1359696"/>
              <a:gd name="connsiteX1" fmla="*/ 1820632 w 1820632"/>
              <a:gd name="connsiteY1" fmla="*/ 20294 h 1359696"/>
              <a:gd name="connsiteX2" fmla="*/ 854716 w 1820632"/>
              <a:gd name="connsiteY2" fmla="*/ 1359696 h 1359696"/>
              <a:gd name="connsiteX3" fmla="*/ 0 w 1820632"/>
              <a:gd name="connsiteY3" fmla="*/ 1359696 h 1359696"/>
              <a:gd name="connsiteX4" fmla="*/ 1138689 w 1820632"/>
              <a:gd name="connsiteY4" fmla="*/ 0 h 1359696"/>
              <a:gd name="connsiteX0" fmla="*/ 1107060 w 1789003"/>
              <a:gd name="connsiteY0" fmla="*/ 0 h 1359696"/>
              <a:gd name="connsiteX1" fmla="*/ 1789003 w 1789003"/>
              <a:gd name="connsiteY1" fmla="*/ 20294 h 1359696"/>
              <a:gd name="connsiteX2" fmla="*/ 823087 w 1789003"/>
              <a:gd name="connsiteY2" fmla="*/ 1359696 h 1359696"/>
              <a:gd name="connsiteX3" fmla="*/ 0 w 1789003"/>
              <a:gd name="connsiteY3" fmla="*/ 1359696 h 1359696"/>
              <a:gd name="connsiteX4" fmla="*/ 1107060 w 1789003"/>
              <a:gd name="connsiteY4" fmla="*/ 0 h 1359696"/>
              <a:gd name="connsiteX0" fmla="*/ 869833 w 1551776"/>
              <a:gd name="connsiteY0" fmla="*/ 0 h 1400284"/>
              <a:gd name="connsiteX1" fmla="*/ 1551776 w 1551776"/>
              <a:gd name="connsiteY1" fmla="*/ 20294 h 1400284"/>
              <a:gd name="connsiteX2" fmla="*/ 585860 w 1551776"/>
              <a:gd name="connsiteY2" fmla="*/ 1359696 h 1400284"/>
              <a:gd name="connsiteX3" fmla="*/ 0 w 1551776"/>
              <a:gd name="connsiteY3" fmla="*/ 1400284 h 1400284"/>
              <a:gd name="connsiteX4" fmla="*/ 869833 w 1551776"/>
              <a:gd name="connsiteY4" fmla="*/ 0 h 1400284"/>
              <a:gd name="connsiteX0" fmla="*/ 964724 w 1551776"/>
              <a:gd name="connsiteY0" fmla="*/ 0 h 1400284"/>
              <a:gd name="connsiteX1" fmla="*/ 1551776 w 1551776"/>
              <a:gd name="connsiteY1" fmla="*/ 20294 h 1400284"/>
              <a:gd name="connsiteX2" fmla="*/ 585860 w 1551776"/>
              <a:gd name="connsiteY2" fmla="*/ 1359696 h 1400284"/>
              <a:gd name="connsiteX3" fmla="*/ 0 w 1551776"/>
              <a:gd name="connsiteY3" fmla="*/ 1400284 h 1400284"/>
              <a:gd name="connsiteX4" fmla="*/ 964724 w 1551776"/>
              <a:gd name="connsiteY4" fmla="*/ 0 h 1400284"/>
              <a:gd name="connsiteX0" fmla="*/ 964724 w 1472701"/>
              <a:gd name="connsiteY0" fmla="*/ 0 h 1400284"/>
              <a:gd name="connsiteX1" fmla="*/ 1472701 w 1472701"/>
              <a:gd name="connsiteY1" fmla="*/ 20294 h 1400284"/>
              <a:gd name="connsiteX2" fmla="*/ 585860 w 1472701"/>
              <a:gd name="connsiteY2" fmla="*/ 1359696 h 1400284"/>
              <a:gd name="connsiteX3" fmla="*/ 0 w 1472701"/>
              <a:gd name="connsiteY3" fmla="*/ 1400284 h 1400284"/>
              <a:gd name="connsiteX4" fmla="*/ 964724 w 1472701"/>
              <a:gd name="connsiteY4" fmla="*/ 0 h 1400284"/>
              <a:gd name="connsiteX0" fmla="*/ 964724 w 1472701"/>
              <a:gd name="connsiteY0" fmla="*/ 0 h 1400284"/>
              <a:gd name="connsiteX1" fmla="*/ 1472701 w 1472701"/>
              <a:gd name="connsiteY1" fmla="*/ 20294 h 1400284"/>
              <a:gd name="connsiteX2" fmla="*/ 601675 w 1472701"/>
              <a:gd name="connsiteY2" fmla="*/ 1379990 h 1400284"/>
              <a:gd name="connsiteX3" fmla="*/ 0 w 1472701"/>
              <a:gd name="connsiteY3" fmla="*/ 1400284 h 1400284"/>
              <a:gd name="connsiteX4" fmla="*/ 964724 w 1472701"/>
              <a:gd name="connsiteY4" fmla="*/ 0 h 1400284"/>
              <a:gd name="connsiteX0" fmla="*/ 964724 w 1520146"/>
              <a:gd name="connsiteY0" fmla="*/ 20293 h 1420577"/>
              <a:gd name="connsiteX1" fmla="*/ 1520146 w 1520146"/>
              <a:gd name="connsiteY1" fmla="*/ 0 h 1420577"/>
              <a:gd name="connsiteX2" fmla="*/ 601675 w 1520146"/>
              <a:gd name="connsiteY2" fmla="*/ 1400283 h 1420577"/>
              <a:gd name="connsiteX3" fmla="*/ 0 w 1520146"/>
              <a:gd name="connsiteY3" fmla="*/ 1420577 h 1420577"/>
              <a:gd name="connsiteX4" fmla="*/ 964724 w 1520146"/>
              <a:gd name="connsiteY4" fmla="*/ 20293 h 1420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146" h="1420577">
                <a:moveTo>
                  <a:pt x="964724" y="20293"/>
                </a:moveTo>
                <a:lnTo>
                  <a:pt x="1520146" y="0"/>
                </a:lnTo>
                <a:lnTo>
                  <a:pt x="601675" y="1400283"/>
                </a:lnTo>
                <a:lnTo>
                  <a:pt x="0" y="1420577"/>
                </a:lnTo>
                <a:lnTo>
                  <a:pt x="964724" y="20293"/>
                </a:lnTo>
                <a:close/>
              </a:path>
            </a:pathLst>
          </a:custGeom>
          <a:solidFill>
            <a:srgbClr val="0DD5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rgbClr val="3EE70D"/>
              </a:solidFill>
            </a:endParaRPr>
          </a:p>
        </p:txBody>
      </p:sp>
      <p:pic>
        <p:nvPicPr>
          <p:cNvPr id="7" name="Picture 6" descr="Icon&#10;&#10;Description automatically generated">
            <a:extLst>
              <a:ext uri="{FF2B5EF4-FFF2-40B4-BE49-F238E27FC236}">
                <a16:creationId xmlns:a16="http://schemas.microsoft.com/office/drawing/2014/main" id="{50F65658-3ED9-876F-068D-E7CF436207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10735" y="1349091"/>
            <a:ext cx="5724525" cy="4105275"/>
          </a:xfrm>
          <a:prstGeom prst="rect">
            <a:avLst/>
          </a:prstGeom>
        </p:spPr>
      </p:pic>
    </p:spTree>
    <p:extLst>
      <p:ext uri="{BB962C8B-B14F-4D97-AF65-F5344CB8AC3E}">
        <p14:creationId xmlns:p14="http://schemas.microsoft.com/office/powerpoint/2010/main" val="133486135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ZoneTexte 16">
            <a:extLst>
              <a:ext uri="{FF2B5EF4-FFF2-40B4-BE49-F238E27FC236}">
                <a16:creationId xmlns:a16="http://schemas.microsoft.com/office/drawing/2014/main" id="{AF140616-267E-C9BE-E1FB-9E088EC2B08E}"/>
              </a:ext>
            </a:extLst>
          </p:cNvPr>
          <p:cNvSpPr txBox="1"/>
          <p:nvPr/>
        </p:nvSpPr>
        <p:spPr>
          <a:xfrm>
            <a:off x="2010635" y="310244"/>
            <a:ext cx="9774113" cy="477054"/>
          </a:xfrm>
          <a:prstGeom prst="rect">
            <a:avLst/>
          </a:prstGeom>
          <a:noFill/>
        </p:spPr>
        <p:txBody>
          <a:bodyPr wrap="square" rtlCol="0">
            <a:spAutoFit/>
          </a:bodyPr>
          <a:lstStyle/>
          <a:p>
            <a:r>
              <a:rPr lang="fr-FR" sz="2500" b="1" dirty="0">
                <a:solidFill>
                  <a:srgbClr val="E00D86"/>
                </a:solidFill>
                <a:latin typeface="Open Sans" panose="020B0606030504020204" pitchFamily="34" charset="0"/>
                <a:ea typeface="Open Sans" panose="020B0606030504020204" pitchFamily="34" charset="0"/>
                <a:cs typeface="Open Sans" panose="020B0606030504020204" pitchFamily="34" charset="0"/>
              </a:rPr>
              <a:t>2013/03/20</a:t>
            </a:r>
            <a:r>
              <a:rPr lang="fr-FR" sz="2500" b="1" dirty="0">
                <a:solidFill>
                  <a:srgbClr val="0DD5E0"/>
                </a:solidFill>
                <a:latin typeface="Open Sans" panose="020B0606030504020204" pitchFamily="34" charset="0"/>
                <a:ea typeface="Open Sans" panose="020B0606030504020204" pitchFamily="34" charset="0"/>
                <a:cs typeface="Open Sans" panose="020B0606030504020204" pitchFamily="34" charset="0"/>
              </a:rPr>
              <a:t> : 1ere release de Docker</a:t>
            </a:r>
          </a:p>
        </p:txBody>
      </p:sp>
      <p:sp>
        <p:nvSpPr>
          <p:cNvPr id="9" name="ZoneTexte 7">
            <a:extLst>
              <a:ext uri="{FF2B5EF4-FFF2-40B4-BE49-F238E27FC236}">
                <a16:creationId xmlns:a16="http://schemas.microsoft.com/office/drawing/2014/main" id="{8CDA174F-D89B-D4DA-EB02-D82DE3A2BE04}"/>
              </a:ext>
            </a:extLst>
          </p:cNvPr>
          <p:cNvSpPr txBox="1"/>
          <p:nvPr/>
        </p:nvSpPr>
        <p:spPr>
          <a:xfrm>
            <a:off x="6753726" y="1047929"/>
            <a:ext cx="4908884" cy="1749515"/>
          </a:xfrm>
          <a:prstGeom prst="rect">
            <a:avLst/>
          </a:prstGeom>
          <a:noFill/>
        </p:spPr>
        <p:txBody>
          <a:bodyPr wrap="square" rtlCol="0">
            <a:noAutofit/>
          </a:bodyPr>
          <a:lstStyle/>
          <a:p>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Docker a fourni un </a:t>
            </a:r>
            <a:r>
              <a:rPr lang="fr-FR" sz="1600" dirty="0" err="1">
                <a:solidFill>
                  <a:srgbClr val="F88224"/>
                </a:solidFill>
                <a:latin typeface="Open Sans" panose="020B0606030504020204" pitchFamily="34" charset="0"/>
                <a:ea typeface="Open Sans" panose="020B0606030504020204" pitchFamily="34" charset="0"/>
                <a:cs typeface="Open Sans" panose="020B0606030504020204" pitchFamily="34" charset="0"/>
              </a:rPr>
              <a:t>wrapping</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 simple </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et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facile d’utilisation</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des fonctionnalités d’isolation de processus du noyau Linux.</a:t>
            </a:r>
          </a:p>
          <a:p>
            <a:endPar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 </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C’est cette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facilité d’usage </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qui a permis l’explosion de popularité des conteneurs.</a:t>
            </a:r>
          </a:p>
        </p:txBody>
      </p:sp>
      <p:pic>
        <p:nvPicPr>
          <p:cNvPr id="3" name="Picture 2" descr="Diagram&#10;&#10;Description automatically generated">
            <a:extLst>
              <a:ext uri="{FF2B5EF4-FFF2-40B4-BE49-F238E27FC236}">
                <a16:creationId xmlns:a16="http://schemas.microsoft.com/office/drawing/2014/main" id="{53983A82-AF7B-9370-A643-EED3149265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10635" y="1067783"/>
            <a:ext cx="4648439" cy="4285280"/>
          </a:xfrm>
          <a:prstGeom prst="rect">
            <a:avLst/>
          </a:prstGeom>
        </p:spPr>
      </p:pic>
      <p:sp>
        <p:nvSpPr>
          <p:cNvPr id="4" name="ZoneTexte 7">
            <a:extLst>
              <a:ext uri="{FF2B5EF4-FFF2-40B4-BE49-F238E27FC236}">
                <a16:creationId xmlns:a16="http://schemas.microsoft.com/office/drawing/2014/main" id="{72B637C8-682C-72E9-690F-08FAD267A9ED}"/>
              </a:ext>
            </a:extLst>
          </p:cNvPr>
          <p:cNvSpPr txBox="1"/>
          <p:nvPr/>
        </p:nvSpPr>
        <p:spPr>
          <a:xfrm>
            <a:off x="6875864" y="4060557"/>
            <a:ext cx="4908884" cy="1177487"/>
          </a:xfrm>
          <a:prstGeom prst="rect">
            <a:avLst/>
          </a:prstGeom>
          <a:noFill/>
        </p:spPr>
        <p:txBody>
          <a:bodyPr wrap="square" rtlCol="0">
            <a:noAutofit/>
          </a:bodyPr>
          <a:lstStyle/>
          <a:p>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 </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Comme </a:t>
            </a:r>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Warden</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Docker a commencé par utiliser les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LXC</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avant de les remplacer par sa propre librairie de gestion de conteneurs / d’interfaçage avec le noyau Linux  : </a:t>
            </a:r>
            <a:r>
              <a:rPr lang="fr-FR" sz="1600" dirty="0" err="1">
                <a:solidFill>
                  <a:srgbClr val="F88224"/>
                </a:solidFill>
                <a:latin typeface="Open Sans" panose="020B0606030504020204" pitchFamily="34" charset="0"/>
                <a:ea typeface="Open Sans" panose="020B0606030504020204" pitchFamily="34" charset="0"/>
                <a:cs typeface="Open Sans" panose="020B0606030504020204" pitchFamily="34" charset="0"/>
              </a:rPr>
              <a:t>libcontainer</a:t>
            </a:r>
            <a:endPar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endParaRPr>
          </a:p>
        </p:txBody>
      </p:sp>
      <p:grpSp>
        <p:nvGrpSpPr>
          <p:cNvPr id="10" name="Group 9">
            <a:extLst>
              <a:ext uri="{FF2B5EF4-FFF2-40B4-BE49-F238E27FC236}">
                <a16:creationId xmlns:a16="http://schemas.microsoft.com/office/drawing/2014/main" id="{1BF25336-67D0-EC25-19E6-36B7D81DE15F}"/>
              </a:ext>
            </a:extLst>
          </p:cNvPr>
          <p:cNvGrpSpPr/>
          <p:nvPr/>
        </p:nvGrpSpPr>
        <p:grpSpPr>
          <a:xfrm>
            <a:off x="992767" y="1834380"/>
            <a:ext cx="3936644" cy="1264108"/>
            <a:chOff x="992767" y="1834380"/>
            <a:chExt cx="3936644" cy="1264108"/>
          </a:xfrm>
        </p:grpSpPr>
        <p:sp>
          <p:nvSpPr>
            <p:cNvPr id="2" name="Arrow: Circular 1">
              <a:extLst>
                <a:ext uri="{FF2B5EF4-FFF2-40B4-BE49-F238E27FC236}">
                  <a16:creationId xmlns:a16="http://schemas.microsoft.com/office/drawing/2014/main" id="{655D4F06-D065-FE6C-DD8A-59515F2C0902}"/>
                </a:ext>
              </a:extLst>
            </p:cNvPr>
            <p:cNvSpPr/>
            <p:nvPr/>
          </p:nvSpPr>
          <p:spPr>
            <a:xfrm rot="12315948">
              <a:off x="3045440" y="1834380"/>
              <a:ext cx="1883971" cy="1179095"/>
            </a:xfrm>
            <a:prstGeom prst="circularArrow">
              <a:avLst>
                <a:gd name="adj1" fmla="val 6481"/>
                <a:gd name="adj2" fmla="val 1142319"/>
                <a:gd name="adj3" fmla="val 20344617"/>
                <a:gd name="adj4" fmla="val 10800000"/>
                <a:gd name="adj5" fmla="val 12500"/>
              </a:avLst>
            </a:prstGeom>
            <a:solidFill>
              <a:srgbClr val="0DD5E0"/>
            </a:solidFill>
            <a:ln w="25400">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nvGrpSpPr>
            <p:cNvPr id="5" name="Group 4">
              <a:extLst>
                <a:ext uri="{FF2B5EF4-FFF2-40B4-BE49-F238E27FC236}">
                  <a16:creationId xmlns:a16="http://schemas.microsoft.com/office/drawing/2014/main" id="{E88591E8-FB64-014E-A7C1-535C4C2A5768}"/>
                </a:ext>
              </a:extLst>
            </p:cNvPr>
            <p:cNvGrpSpPr/>
            <p:nvPr/>
          </p:nvGrpSpPr>
          <p:grpSpPr>
            <a:xfrm>
              <a:off x="992767" y="2541556"/>
              <a:ext cx="2459346" cy="556932"/>
              <a:chOff x="3769833" y="1351260"/>
              <a:chExt cx="2459346" cy="556932"/>
            </a:xfrm>
          </p:grpSpPr>
          <p:sp>
            <p:nvSpPr>
              <p:cNvPr id="6" name="Rectangle: Rounded Corners 5">
                <a:extLst>
                  <a:ext uri="{FF2B5EF4-FFF2-40B4-BE49-F238E27FC236}">
                    <a16:creationId xmlns:a16="http://schemas.microsoft.com/office/drawing/2014/main" id="{93FC9A6E-AFE6-C2FA-9CFA-A100E41E9177}"/>
                  </a:ext>
                </a:extLst>
              </p:cNvPr>
              <p:cNvSpPr/>
              <p:nvPr/>
            </p:nvSpPr>
            <p:spPr>
              <a:xfrm>
                <a:off x="3769833" y="1351260"/>
                <a:ext cx="2459346" cy="556932"/>
              </a:xfrm>
              <a:prstGeom prst="roundRect">
                <a:avLst/>
              </a:prstGeom>
              <a:solidFill>
                <a:srgbClr val="262626"/>
              </a:solidFill>
              <a:ln w="28575">
                <a:solidFill>
                  <a:srgbClr val="0DD5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ZoneTexte 23">
                <a:extLst>
                  <a:ext uri="{FF2B5EF4-FFF2-40B4-BE49-F238E27FC236}">
                    <a16:creationId xmlns:a16="http://schemas.microsoft.com/office/drawing/2014/main" id="{0F273A23-5D8A-7B65-75FD-49773BA20D01}"/>
                  </a:ext>
                </a:extLst>
              </p:cNvPr>
              <p:cNvSpPr txBox="1"/>
              <p:nvPr/>
            </p:nvSpPr>
            <p:spPr>
              <a:xfrm>
                <a:off x="4160256" y="1429671"/>
                <a:ext cx="1975280" cy="400110"/>
              </a:xfrm>
              <a:prstGeom prst="rect">
                <a:avLst/>
              </a:prstGeom>
              <a:noFill/>
            </p:spPr>
            <p:txBody>
              <a:bodyPr wrap="square" rtlCol="0">
                <a:spAutoFit/>
              </a:bodyPr>
              <a:lstStyle/>
              <a:p>
                <a:pPr algn="ctr"/>
                <a:r>
                  <a:rPr lang="fr-FR" sz="1000" b="1" dirty="0" err="1">
                    <a:solidFill>
                      <a:schemeClr val="bg1"/>
                    </a:solidFill>
                    <a:latin typeface="Open Sans" panose="020B0606030504020204" pitchFamily="34" charset="0"/>
                    <a:ea typeface="Open Sans" panose="020B0606030504020204" pitchFamily="34" charset="0"/>
                    <a:cs typeface="Open Sans" panose="020B0606030504020204" pitchFamily="34" charset="0"/>
                  </a:rPr>
                  <a:t>Libcontainer</a:t>
                </a:r>
                <a:r>
                  <a:rPr lang="fr-FR" sz="1000" b="1" dirty="0">
                    <a:solidFill>
                      <a:schemeClr val="bg1"/>
                    </a:solidFill>
                    <a:latin typeface="Open Sans" panose="020B0606030504020204" pitchFamily="34" charset="0"/>
                    <a:ea typeface="Open Sans" panose="020B0606030504020204" pitchFamily="34" charset="0"/>
                    <a:cs typeface="Open Sans" panose="020B0606030504020204" pitchFamily="34" charset="0"/>
                  </a:rPr>
                  <a:t> = LXC en plus </a:t>
                </a:r>
                <a:r>
                  <a:rPr lang="fr-FR" sz="1000" b="1" dirty="0">
                    <a:solidFill>
                      <a:srgbClr val="F88224"/>
                    </a:solidFill>
                    <a:latin typeface="Open Sans" panose="020B0606030504020204" pitchFamily="34" charset="0"/>
                    <a:ea typeface="Open Sans" panose="020B0606030504020204" pitchFamily="34" charset="0"/>
                    <a:cs typeface="Open Sans" panose="020B0606030504020204" pitchFamily="34" charset="0"/>
                  </a:rPr>
                  <a:t>simple</a:t>
                </a:r>
                <a:r>
                  <a:rPr lang="fr-FR" sz="1000" b="1" dirty="0">
                    <a:solidFill>
                      <a:schemeClr val="bg1"/>
                    </a:solidFill>
                    <a:latin typeface="Open Sans" panose="020B0606030504020204" pitchFamily="34" charset="0"/>
                    <a:ea typeface="Open Sans" panose="020B0606030504020204" pitchFamily="34" charset="0"/>
                    <a:cs typeface="Open Sans" panose="020B0606030504020204" pitchFamily="34" charset="0"/>
                  </a:rPr>
                  <a:t> et plus </a:t>
                </a:r>
                <a:r>
                  <a:rPr lang="fr-FR" sz="1000" b="1" dirty="0">
                    <a:solidFill>
                      <a:srgbClr val="F88224"/>
                    </a:solidFill>
                    <a:latin typeface="Open Sans" panose="020B0606030504020204" pitchFamily="34" charset="0"/>
                    <a:ea typeface="Open Sans" panose="020B0606030504020204" pitchFamily="34" charset="0"/>
                    <a:cs typeface="Open Sans" panose="020B0606030504020204" pitchFamily="34" charset="0"/>
                  </a:rPr>
                  <a:t>flexible</a:t>
                </a:r>
                <a:r>
                  <a:rPr lang="fr-FR" sz="1000" b="1"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p>
            </p:txBody>
          </p:sp>
          <p:sp>
            <p:nvSpPr>
              <p:cNvPr id="8" name="ZoneTexte 23">
                <a:extLst>
                  <a:ext uri="{FF2B5EF4-FFF2-40B4-BE49-F238E27FC236}">
                    <a16:creationId xmlns:a16="http://schemas.microsoft.com/office/drawing/2014/main" id="{271FC1DA-B94C-2754-C77F-BC1AB0BB0354}"/>
                  </a:ext>
                </a:extLst>
              </p:cNvPr>
              <p:cNvSpPr txBox="1"/>
              <p:nvPr/>
            </p:nvSpPr>
            <p:spPr>
              <a:xfrm>
                <a:off x="3816329" y="1419343"/>
                <a:ext cx="574301" cy="400110"/>
              </a:xfrm>
              <a:prstGeom prst="rect">
                <a:avLst/>
              </a:prstGeom>
              <a:noFill/>
            </p:spPr>
            <p:txBody>
              <a:bodyPr wrap="square" rtlCol="0">
                <a:spAutoFit/>
              </a:bodyPr>
              <a:lstStyle/>
              <a:p>
                <a:r>
                  <a:rPr lang="fr-FR" sz="2000" b="1" dirty="0">
                    <a:solidFill>
                      <a:schemeClr val="bg1"/>
                    </a:solidFill>
                    <a:latin typeface="Open Sans" panose="020B0606030504020204" pitchFamily="34" charset="0"/>
                    <a:ea typeface="Open Sans" panose="020B0606030504020204" pitchFamily="34" charset="0"/>
                    <a:cs typeface="Open Sans" panose="020B0606030504020204" pitchFamily="34" charset="0"/>
                  </a:rPr>
                  <a:t>💪</a:t>
                </a:r>
              </a:p>
            </p:txBody>
          </p:sp>
        </p:grpSp>
      </p:grpSp>
      <p:grpSp>
        <p:nvGrpSpPr>
          <p:cNvPr id="17" name="Group 16">
            <a:extLst>
              <a:ext uri="{FF2B5EF4-FFF2-40B4-BE49-F238E27FC236}">
                <a16:creationId xmlns:a16="http://schemas.microsoft.com/office/drawing/2014/main" id="{F43C5493-28DB-3F36-2534-64332EDC283A}"/>
              </a:ext>
            </a:extLst>
          </p:cNvPr>
          <p:cNvGrpSpPr/>
          <p:nvPr/>
        </p:nvGrpSpPr>
        <p:grpSpPr>
          <a:xfrm>
            <a:off x="6944926" y="4970479"/>
            <a:ext cx="3974493" cy="1365015"/>
            <a:chOff x="6944926" y="4970479"/>
            <a:chExt cx="3974493" cy="1365015"/>
          </a:xfrm>
        </p:grpSpPr>
        <p:grpSp>
          <p:nvGrpSpPr>
            <p:cNvPr id="11" name="Group 10">
              <a:extLst>
                <a:ext uri="{FF2B5EF4-FFF2-40B4-BE49-F238E27FC236}">
                  <a16:creationId xmlns:a16="http://schemas.microsoft.com/office/drawing/2014/main" id="{CC13AD38-C344-08B7-30E9-1D370D99EA35}"/>
                </a:ext>
              </a:extLst>
            </p:cNvPr>
            <p:cNvGrpSpPr/>
            <p:nvPr/>
          </p:nvGrpSpPr>
          <p:grpSpPr>
            <a:xfrm>
              <a:off x="6944926" y="5392525"/>
              <a:ext cx="3352800" cy="942969"/>
              <a:chOff x="4109156" y="1251245"/>
              <a:chExt cx="3352800" cy="942969"/>
            </a:xfrm>
          </p:grpSpPr>
          <p:sp>
            <p:nvSpPr>
              <p:cNvPr id="12" name="Rectangle: Rounded Corners 11">
                <a:extLst>
                  <a:ext uri="{FF2B5EF4-FFF2-40B4-BE49-F238E27FC236}">
                    <a16:creationId xmlns:a16="http://schemas.microsoft.com/office/drawing/2014/main" id="{04638F65-3AC3-3CC1-DD41-E620FA038FBD}"/>
                  </a:ext>
                </a:extLst>
              </p:cNvPr>
              <p:cNvSpPr/>
              <p:nvPr/>
            </p:nvSpPr>
            <p:spPr>
              <a:xfrm>
                <a:off x="4109156" y="1251245"/>
                <a:ext cx="3352800" cy="942969"/>
              </a:xfrm>
              <a:prstGeom prst="roundRect">
                <a:avLst/>
              </a:prstGeom>
              <a:solidFill>
                <a:srgbClr val="262626"/>
              </a:solidFill>
              <a:ln w="28575">
                <a:solidFill>
                  <a:srgbClr val="0DD5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ZoneTexte 23">
                <a:extLst>
                  <a:ext uri="{FF2B5EF4-FFF2-40B4-BE49-F238E27FC236}">
                    <a16:creationId xmlns:a16="http://schemas.microsoft.com/office/drawing/2014/main" id="{2CEB9EDC-7C7A-86B1-74D7-BDE7453E563B}"/>
                  </a:ext>
                </a:extLst>
              </p:cNvPr>
              <p:cNvSpPr txBox="1"/>
              <p:nvPr/>
            </p:nvSpPr>
            <p:spPr>
              <a:xfrm>
                <a:off x="4911525" y="1307079"/>
                <a:ext cx="2484336" cy="861774"/>
              </a:xfrm>
              <a:prstGeom prst="rect">
                <a:avLst/>
              </a:prstGeom>
              <a:noFill/>
            </p:spPr>
            <p:txBody>
              <a:bodyPr wrap="square" rtlCol="0">
                <a:spAutoFit/>
              </a:bodyPr>
              <a:lstStyle/>
              <a:p>
                <a:pPr algn="ctr"/>
                <a:r>
                  <a:rPr lang="fr-FR" sz="1000" b="1" dirty="0" err="1">
                    <a:solidFill>
                      <a:schemeClr val="bg1"/>
                    </a:solidFill>
                    <a:latin typeface="Open Sans" panose="020B0606030504020204" pitchFamily="34" charset="0"/>
                    <a:ea typeface="Open Sans" panose="020B0606030504020204" pitchFamily="34" charset="0"/>
                    <a:cs typeface="Open Sans" panose="020B0606030504020204" pitchFamily="34" charset="0"/>
                  </a:rPr>
                  <a:t>libcontainer</a:t>
                </a:r>
                <a:r>
                  <a:rPr lang="fr-FR" sz="1000" b="1"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p>
              <a:p>
                <a:pPr algn="ctr"/>
                <a:r>
                  <a:rPr lang="fr-FR" sz="1000" b="1" dirty="0">
                    <a:solidFill>
                      <a:schemeClr val="bg1"/>
                    </a:solidFill>
                    <a:latin typeface="Open Sans" panose="020B0606030504020204" pitchFamily="34" charset="0"/>
                    <a:ea typeface="Open Sans" panose="020B0606030504020204" pitchFamily="34" charset="0"/>
                    <a:cs typeface="Open Sans" panose="020B0606030504020204" pitchFamily="34" charset="0"/>
                  </a:rPr>
                  <a:t> librairie de gestion de conteneurs = « container runtime »</a:t>
                </a:r>
                <a:br>
                  <a:rPr lang="fr-FR" sz="1000" b="1" dirty="0">
                    <a:solidFill>
                      <a:schemeClr val="bg1"/>
                    </a:solidFill>
                    <a:latin typeface="Open Sans" panose="020B0606030504020204" pitchFamily="34" charset="0"/>
                    <a:ea typeface="Open Sans" panose="020B0606030504020204" pitchFamily="34" charset="0"/>
                    <a:cs typeface="Open Sans" panose="020B0606030504020204" pitchFamily="34" charset="0"/>
                  </a:rPr>
                </a:br>
                <a:endParaRPr lang="fr-FR" sz="1000"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pPr algn="ctr"/>
                <a:r>
                  <a:rPr lang="fr-FR" sz="1000" b="1"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 C’est l’ancêtre de </a:t>
                </a:r>
                <a:r>
                  <a:rPr lang="fr-FR" sz="1000" b="1" dirty="0" err="1">
                    <a:solidFill>
                      <a:srgbClr val="F88224"/>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runc</a:t>
                </a:r>
                <a:r>
                  <a:rPr lang="fr-FR" sz="1000" b="1"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 !</a:t>
                </a:r>
                <a:endParaRPr lang="fr-FR" sz="1000"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14" name="Picture 2" descr="Information on Microsoft Windows 11 22H2">
                <a:extLst>
                  <a:ext uri="{FF2B5EF4-FFF2-40B4-BE49-F238E27FC236}">
                    <a16:creationId xmlns:a16="http://schemas.microsoft.com/office/drawing/2014/main" id="{38C026A7-200D-2B76-E723-AB102230B1D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48150" y="1363719"/>
                <a:ext cx="707672" cy="707672"/>
              </a:xfrm>
              <a:prstGeom prst="rect">
                <a:avLst/>
              </a:prstGeom>
              <a:noFill/>
              <a:extLst>
                <a:ext uri="{909E8E84-426E-40DD-AFC4-6F175D3DCCD1}">
                  <a14:hiddenFill xmlns:a14="http://schemas.microsoft.com/office/drawing/2010/main">
                    <a:solidFill>
                      <a:srgbClr val="FFFFFF"/>
                    </a:solidFill>
                  </a14:hiddenFill>
                </a:ext>
              </a:extLst>
            </p:spPr>
          </p:pic>
        </p:grpSp>
        <p:sp>
          <p:nvSpPr>
            <p:cNvPr id="16" name="Arrow: Circular 15">
              <a:extLst>
                <a:ext uri="{FF2B5EF4-FFF2-40B4-BE49-F238E27FC236}">
                  <a16:creationId xmlns:a16="http://schemas.microsoft.com/office/drawing/2014/main" id="{A7652C8C-173C-9840-3F22-985CBED9C7CB}"/>
                </a:ext>
              </a:extLst>
            </p:cNvPr>
            <p:cNvSpPr/>
            <p:nvPr/>
          </p:nvSpPr>
          <p:spPr>
            <a:xfrm rot="19253804" flipV="1">
              <a:off x="10109610" y="4970479"/>
              <a:ext cx="809809" cy="801282"/>
            </a:xfrm>
            <a:prstGeom prst="circularArrow">
              <a:avLst>
                <a:gd name="adj1" fmla="val 6481"/>
                <a:gd name="adj2" fmla="val 1142319"/>
                <a:gd name="adj3" fmla="val 20344617"/>
                <a:gd name="adj4" fmla="val 12923931"/>
                <a:gd name="adj5" fmla="val 12500"/>
              </a:avLst>
            </a:prstGeom>
            <a:solidFill>
              <a:srgbClr val="0DD5E0"/>
            </a:solidFill>
            <a:ln w="25400">
              <a:solidFill>
                <a:srgbClr val="0DD5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Tree>
    <p:extLst>
      <p:ext uri="{BB962C8B-B14F-4D97-AF65-F5344CB8AC3E}">
        <p14:creationId xmlns:p14="http://schemas.microsoft.com/office/powerpoint/2010/main" val="31701577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6">
            <a:extLst>
              <a:ext uri="{FF2B5EF4-FFF2-40B4-BE49-F238E27FC236}">
                <a16:creationId xmlns:a16="http://schemas.microsoft.com/office/drawing/2014/main" id="{18EDBAAD-AB3E-6BDF-1939-B2096C6CCA13}"/>
              </a:ext>
            </a:extLst>
          </p:cNvPr>
          <p:cNvSpPr txBox="1"/>
          <p:nvPr/>
        </p:nvSpPr>
        <p:spPr>
          <a:xfrm>
            <a:off x="3225978" y="2890391"/>
            <a:ext cx="6890296" cy="1077218"/>
          </a:xfrm>
          <a:prstGeom prst="rect">
            <a:avLst/>
          </a:prstGeom>
          <a:noFill/>
        </p:spPr>
        <p:txBody>
          <a:bodyPr wrap="square" rtlCol="0">
            <a:spAutoFit/>
          </a:bodyPr>
          <a:lstStyle/>
          <a:p>
            <a:pPr algn="ctr"/>
            <a:r>
              <a:rPr lang="fr-FR" sz="3200" b="1" dirty="0">
                <a:solidFill>
                  <a:schemeClr val="bg1"/>
                </a:solidFill>
                <a:latin typeface="Open Sans" panose="020B0606030504020204" pitchFamily="34" charset="0"/>
                <a:ea typeface="Open Sans" panose="020B0606030504020204" pitchFamily="34" charset="0"/>
                <a:cs typeface="Open Sans" panose="020B0606030504020204" pitchFamily="34" charset="0"/>
              </a:rPr>
              <a:t>Mais au fait, pourquoi avoir créé Docker ?</a:t>
            </a:r>
          </a:p>
        </p:txBody>
      </p:sp>
    </p:spTree>
    <p:extLst>
      <p:ext uri="{BB962C8B-B14F-4D97-AF65-F5344CB8AC3E}">
        <p14:creationId xmlns:p14="http://schemas.microsoft.com/office/powerpoint/2010/main" val="165788287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ZoneTexte 16">
            <a:extLst>
              <a:ext uri="{FF2B5EF4-FFF2-40B4-BE49-F238E27FC236}">
                <a16:creationId xmlns:a16="http://schemas.microsoft.com/office/drawing/2014/main" id="{AF140616-267E-C9BE-E1FB-9E088EC2B08E}"/>
              </a:ext>
            </a:extLst>
          </p:cNvPr>
          <p:cNvSpPr txBox="1"/>
          <p:nvPr/>
        </p:nvSpPr>
        <p:spPr>
          <a:xfrm>
            <a:off x="2010635" y="310244"/>
            <a:ext cx="9774113" cy="477054"/>
          </a:xfrm>
          <a:prstGeom prst="rect">
            <a:avLst/>
          </a:prstGeom>
          <a:noFill/>
        </p:spPr>
        <p:txBody>
          <a:bodyPr wrap="square" rtlCol="0">
            <a:spAutoFit/>
          </a:bodyPr>
          <a:lstStyle/>
          <a:p>
            <a:r>
              <a:rPr lang="fr-FR" sz="2500" b="1" dirty="0">
                <a:solidFill>
                  <a:srgbClr val="0DD5E0"/>
                </a:solidFill>
                <a:latin typeface="Open Sans" panose="020B0606030504020204" pitchFamily="34" charset="0"/>
                <a:ea typeface="Open Sans" panose="020B0606030504020204" pitchFamily="34" charset="0"/>
                <a:cs typeface="Open Sans" panose="020B0606030504020204" pitchFamily="34" charset="0"/>
              </a:rPr>
              <a:t>Le constat par Solomon </a:t>
            </a:r>
            <a:r>
              <a:rPr lang="fr-FR" sz="2500" b="1" dirty="0" err="1">
                <a:solidFill>
                  <a:srgbClr val="0DD5E0"/>
                </a:solidFill>
                <a:latin typeface="Open Sans" panose="020B0606030504020204" pitchFamily="34" charset="0"/>
                <a:ea typeface="Open Sans" panose="020B0606030504020204" pitchFamily="34" charset="0"/>
                <a:cs typeface="Open Sans" panose="020B0606030504020204" pitchFamily="34" charset="0"/>
              </a:rPr>
              <a:t>Hykes</a:t>
            </a:r>
            <a:endParaRPr lang="fr-FR" sz="2500" b="1" dirty="0">
              <a:solidFill>
                <a:srgbClr val="0DD5E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7" name="ZoneTexte 7">
            <a:extLst>
              <a:ext uri="{FF2B5EF4-FFF2-40B4-BE49-F238E27FC236}">
                <a16:creationId xmlns:a16="http://schemas.microsoft.com/office/drawing/2014/main" id="{FEA93E0A-CD68-6A22-2E16-FD3F116879D2}"/>
              </a:ext>
            </a:extLst>
          </p:cNvPr>
          <p:cNvSpPr txBox="1"/>
          <p:nvPr/>
        </p:nvSpPr>
        <p:spPr>
          <a:xfrm>
            <a:off x="3148452" y="5283443"/>
            <a:ext cx="7235301" cy="851139"/>
          </a:xfrm>
          <a:prstGeom prst="rect">
            <a:avLst/>
          </a:prstGeom>
          <a:noFill/>
        </p:spPr>
        <p:txBody>
          <a:bodyPr wrap="square" rtlCol="0">
            <a:noAutofit/>
          </a:bodyPr>
          <a:lstStyle/>
          <a:p>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Solomon </a:t>
            </a:r>
            <a:r>
              <a:rPr lang="fr-FR" sz="1600" dirty="0" err="1">
                <a:solidFill>
                  <a:srgbClr val="F88224"/>
                </a:solidFill>
                <a:latin typeface="Open Sans" panose="020B0606030504020204" pitchFamily="34" charset="0"/>
                <a:ea typeface="Open Sans" panose="020B0606030504020204" pitchFamily="34" charset="0"/>
                <a:cs typeface="Open Sans" panose="020B0606030504020204" pitchFamily="34" charset="0"/>
              </a:rPr>
              <a:t>Hykes</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créateur, CTO et Chief Architect de Docker à la conférence </a:t>
            </a:r>
            <a:r>
              <a:rPr lang="fr-FR" sz="1600" dirty="0" err="1">
                <a:solidFill>
                  <a:srgbClr val="F88224"/>
                </a:solidFill>
                <a:latin typeface="Open Sans" panose="020B0606030504020204" pitchFamily="34" charset="0"/>
                <a:ea typeface="Open Sans" panose="020B0606030504020204" pitchFamily="34" charset="0"/>
                <a:cs typeface="Open Sans" panose="020B0606030504020204" pitchFamily="34" charset="0"/>
              </a:rPr>
              <a:t>dotScale</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 2013</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le 07 juin 2013 à Paris, quelques mois après la 1ere release de Docker</a:t>
            </a: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11" name="Picture 10" descr="Graphical user interface, text, Teams&#10;&#10;Description automatically generated">
            <a:extLst>
              <a:ext uri="{FF2B5EF4-FFF2-40B4-BE49-F238E27FC236}">
                <a16:creationId xmlns:a16="http://schemas.microsoft.com/office/drawing/2014/main" id="{712D4982-2986-F739-567B-1200016ABE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48452" y="1000442"/>
            <a:ext cx="7235301" cy="4069857"/>
          </a:xfrm>
          <a:prstGeom prst="rect">
            <a:avLst/>
          </a:prstGeom>
        </p:spPr>
      </p:pic>
    </p:spTree>
    <p:extLst>
      <p:ext uri="{BB962C8B-B14F-4D97-AF65-F5344CB8AC3E}">
        <p14:creationId xmlns:p14="http://schemas.microsoft.com/office/powerpoint/2010/main" val="323834338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ZoneTexte 16">
            <a:extLst>
              <a:ext uri="{FF2B5EF4-FFF2-40B4-BE49-F238E27FC236}">
                <a16:creationId xmlns:a16="http://schemas.microsoft.com/office/drawing/2014/main" id="{AF140616-267E-C9BE-E1FB-9E088EC2B08E}"/>
              </a:ext>
            </a:extLst>
          </p:cNvPr>
          <p:cNvSpPr txBox="1"/>
          <p:nvPr/>
        </p:nvSpPr>
        <p:spPr>
          <a:xfrm>
            <a:off x="2010635" y="310244"/>
            <a:ext cx="9774113" cy="477054"/>
          </a:xfrm>
          <a:prstGeom prst="rect">
            <a:avLst/>
          </a:prstGeom>
          <a:noFill/>
        </p:spPr>
        <p:txBody>
          <a:bodyPr wrap="square" rtlCol="0">
            <a:spAutoFit/>
          </a:bodyPr>
          <a:lstStyle/>
          <a:p>
            <a:r>
              <a:rPr lang="fr-FR" sz="2500" b="1" dirty="0">
                <a:solidFill>
                  <a:srgbClr val="0DD5E0"/>
                </a:solidFill>
                <a:latin typeface="Open Sans" panose="020B0606030504020204" pitchFamily="34" charset="0"/>
                <a:ea typeface="Open Sans" panose="020B0606030504020204" pitchFamily="34" charset="0"/>
                <a:cs typeface="Open Sans" panose="020B0606030504020204" pitchFamily="34" charset="0"/>
              </a:rPr>
              <a:t>Le constat par Solomon </a:t>
            </a:r>
            <a:r>
              <a:rPr lang="fr-FR" sz="2500" b="1" dirty="0" err="1">
                <a:solidFill>
                  <a:srgbClr val="0DD5E0"/>
                </a:solidFill>
                <a:latin typeface="Open Sans" panose="020B0606030504020204" pitchFamily="34" charset="0"/>
                <a:ea typeface="Open Sans" panose="020B0606030504020204" pitchFamily="34" charset="0"/>
                <a:cs typeface="Open Sans" panose="020B0606030504020204" pitchFamily="34" charset="0"/>
              </a:rPr>
              <a:t>Hykes</a:t>
            </a:r>
            <a:endParaRPr lang="fr-FR" sz="2500" b="1" dirty="0">
              <a:solidFill>
                <a:srgbClr val="0DD5E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7" name="ZoneTexte 7">
            <a:extLst>
              <a:ext uri="{FF2B5EF4-FFF2-40B4-BE49-F238E27FC236}">
                <a16:creationId xmlns:a16="http://schemas.microsoft.com/office/drawing/2014/main" id="{FEA93E0A-CD68-6A22-2E16-FD3F116879D2}"/>
              </a:ext>
            </a:extLst>
          </p:cNvPr>
          <p:cNvSpPr txBox="1"/>
          <p:nvPr/>
        </p:nvSpPr>
        <p:spPr>
          <a:xfrm>
            <a:off x="3148452" y="5283443"/>
            <a:ext cx="7235301" cy="851139"/>
          </a:xfrm>
          <a:prstGeom prst="rect">
            <a:avLst/>
          </a:prstGeom>
          <a:noFill/>
        </p:spPr>
        <p:txBody>
          <a:bodyPr wrap="square" rtlCol="0">
            <a:noAutofit/>
          </a:bodyPr>
          <a:lstStyle/>
          <a:p>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Solomon </a:t>
            </a:r>
            <a:r>
              <a:rPr lang="fr-FR" sz="1600" dirty="0" err="1">
                <a:solidFill>
                  <a:srgbClr val="F88224"/>
                </a:solidFill>
                <a:latin typeface="Open Sans" panose="020B0606030504020204" pitchFamily="34" charset="0"/>
                <a:ea typeface="Open Sans" panose="020B0606030504020204" pitchFamily="34" charset="0"/>
                <a:cs typeface="Open Sans" panose="020B0606030504020204" pitchFamily="34" charset="0"/>
              </a:rPr>
              <a:t>Hykes</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créateur, CTO et Chief Architect de Docker à la conférence </a:t>
            </a:r>
            <a:r>
              <a:rPr lang="fr-FR" sz="1600" dirty="0" err="1">
                <a:solidFill>
                  <a:srgbClr val="F88224"/>
                </a:solidFill>
                <a:latin typeface="Open Sans" panose="020B0606030504020204" pitchFamily="34" charset="0"/>
                <a:ea typeface="Open Sans" panose="020B0606030504020204" pitchFamily="34" charset="0"/>
                <a:cs typeface="Open Sans" panose="020B0606030504020204" pitchFamily="34" charset="0"/>
              </a:rPr>
              <a:t>dotScale</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 2013</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le 07 juin 2013 à Paris, quelques mois après la 1ere release de Docker</a:t>
            </a: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11" name="Picture 10" descr="Graphical user interface, text, Teams&#10;&#10;Description automatically generated">
            <a:extLst>
              <a:ext uri="{FF2B5EF4-FFF2-40B4-BE49-F238E27FC236}">
                <a16:creationId xmlns:a16="http://schemas.microsoft.com/office/drawing/2014/main" id="{712D4982-2986-F739-567B-1200016ABE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48452" y="1000442"/>
            <a:ext cx="7235301" cy="4069857"/>
          </a:xfrm>
          <a:prstGeom prst="rect">
            <a:avLst/>
          </a:prstGeom>
        </p:spPr>
      </p:pic>
      <p:grpSp>
        <p:nvGrpSpPr>
          <p:cNvPr id="19" name="Group 18">
            <a:extLst>
              <a:ext uri="{FF2B5EF4-FFF2-40B4-BE49-F238E27FC236}">
                <a16:creationId xmlns:a16="http://schemas.microsoft.com/office/drawing/2014/main" id="{D448CCD1-C82A-07F6-E357-47B02D928E2C}"/>
              </a:ext>
            </a:extLst>
          </p:cNvPr>
          <p:cNvGrpSpPr/>
          <p:nvPr/>
        </p:nvGrpSpPr>
        <p:grpSpPr>
          <a:xfrm rot="20346643">
            <a:off x="3536768" y="3064308"/>
            <a:ext cx="6111430" cy="567160"/>
            <a:chOff x="2592730" y="3530279"/>
            <a:chExt cx="6111430" cy="567160"/>
          </a:xfrm>
        </p:grpSpPr>
        <p:sp>
          <p:nvSpPr>
            <p:cNvPr id="14" name="Rectangle: Rounded Corners 13">
              <a:extLst>
                <a:ext uri="{FF2B5EF4-FFF2-40B4-BE49-F238E27FC236}">
                  <a16:creationId xmlns:a16="http://schemas.microsoft.com/office/drawing/2014/main" id="{9531DDE7-4206-F2FF-FEFC-DB529229B8C9}"/>
                </a:ext>
              </a:extLst>
            </p:cNvPr>
            <p:cNvSpPr/>
            <p:nvPr/>
          </p:nvSpPr>
          <p:spPr>
            <a:xfrm>
              <a:off x="2592730" y="3530279"/>
              <a:ext cx="6053560" cy="567160"/>
            </a:xfrm>
            <a:prstGeom prst="roundRect">
              <a:avLst/>
            </a:prstGeom>
            <a:solidFill>
              <a:srgbClr val="262626"/>
            </a:solidFill>
            <a:ln w="63500">
              <a:solidFill>
                <a:srgbClr val="0DD5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ZoneTexte 23">
              <a:extLst>
                <a:ext uri="{FF2B5EF4-FFF2-40B4-BE49-F238E27FC236}">
                  <a16:creationId xmlns:a16="http://schemas.microsoft.com/office/drawing/2014/main" id="{C6F4028D-AAF3-100B-13C4-5C03547D4575}"/>
                </a:ext>
              </a:extLst>
            </p:cNvPr>
            <p:cNvSpPr txBox="1"/>
            <p:nvPr/>
          </p:nvSpPr>
          <p:spPr>
            <a:xfrm>
              <a:off x="2737869" y="3642241"/>
              <a:ext cx="5966291" cy="338554"/>
            </a:xfrm>
            <a:prstGeom prst="rect">
              <a:avLst/>
            </a:prstGeom>
            <a:noFill/>
          </p:spPr>
          <p:txBody>
            <a:bodyPr wrap="square" rtlCol="0">
              <a:spAutoFit/>
            </a:bodyPr>
            <a:lstStyle/>
            <a:p>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Résumons : livrer est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galère</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il faut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industrialiser</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les choses !</a:t>
              </a:r>
            </a:p>
          </p:txBody>
        </p:sp>
      </p:grpSp>
    </p:spTree>
    <p:extLst>
      <p:ext uri="{BB962C8B-B14F-4D97-AF65-F5344CB8AC3E}">
        <p14:creationId xmlns:p14="http://schemas.microsoft.com/office/powerpoint/2010/main" val="262308230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ZoneTexte 16">
            <a:extLst>
              <a:ext uri="{FF2B5EF4-FFF2-40B4-BE49-F238E27FC236}">
                <a16:creationId xmlns:a16="http://schemas.microsoft.com/office/drawing/2014/main" id="{AF140616-267E-C9BE-E1FB-9E088EC2B08E}"/>
              </a:ext>
            </a:extLst>
          </p:cNvPr>
          <p:cNvSpPr txBox="1"/>
          <p:nvPr/>
        </p:nvSpPr>
        <p:spPr>
          <a:xfrm>
            <a:off x="2010635" y="310244"/>
            <a:ext cx="9774113" cy="477054"/>
          </a:xfrm>
          <a:prstGeom prst="rect">
            <a:avLst/>
          </a:prstGeom>
          <a:noFill/>
        </p:spPr>
        <p:txBody>
          <a:bodyPr wrap="square" rtlCol="0">
            <a:spAutoFit/>
          </a:bodyPr>
          <a:lstStyle/>
          <a:p>
            <a:r>
              <a:rPr lang="fr-FR" sz="2500" b="1" dirty="0">
                <a:solidFill>
                  <a:srgbClr val="0DD5E0"/>
                </a:solidFill>
                <a:latin typeface="Open Sans" panose="020B0606030504020204" pitchFamily="34" charset="0"/>
                <a:ea typeface="Open Sans" panose="020B0606030504020204" pitchFamily="34" charset="0"/>
                <a:cs typeface="Open Sans" panose="020B0606030504020204" pitchFamily="34" charset="0"/>
              </a:rPr>
              <a:t>La volonté de Docker</a:t>
            </a:r>
          </a:p>
        </p:txBody>
      </p:sp>
      <p:sp>
        <p:nvSpPr>
          <p:cNvPr id="2" name="ZoneTexte 16">
            <a:extLst>
              <a:ext uri="{FF2B5EF4-FFF2-40B4-BE49-F238E27FC236}">
                <a16:creationId xmlns:a16="http://schemas.microsoft.com/office/drawing/2014/main" id="{C4A1A04C-CA1C-EF09-8D49-94F177DD5FE6}"/>
              </a:ext>
            </a:extLst>
          </p:cNvPr>
          <p:cNvSpPr txBox="1"/>
          <p:nvPr/>
        </p:nvSpPr>
        <p:spPr>
          <a:xfrm>
            <a:off x="3320954" y="1142614"/>
            <a:ext cx="6890296" cy="1077218"/>
          </a:xfrm>
          <a:prstGeom prst="rect">
            <a:avLst/>
          </a:prstGeom>
          <a:noFill/>
        </p:spPr>
        <p:txBody>
          <a:bodyPr wrap="square" rtlCol="0">
            <a:spAutoFit/>
          </a:bodyPr>
          <a:lstStyle/>
          <a:p>
            <a:pPr algn="ctr"/>
            <a:r>
              <a:rPr lang="en-US" sz="3200" b="1" dirty="0">
                <a:solidFill>
                  <a:schemeClr val="bg1"/>
                </a:solidFill>
                <a:latin typeface="Open Sans" panose="020B0606030504020204" pitchFamily="34" charset="0"/>
                <a:ea typeface="Open Sans" panose="020B0606030504020204" pitchFamily="34" charset="0"/>
                <a:cs typeface="Open Sans" panose="020B0606030504020204" pitchFamily="34" charset="0"/>
              </a:rPr>
              <a:t>“shipping software from A to B, </a:t>
            </a:r>
            <a:r>
              <a:rPr lang="en-US" sz="3200" b="1" dirty="0">
                <a:solidFill>
                  <a:srgbClr val="F88224"/>
                </a:solidFill>
                <a:latin typeface="Open Sans" panose="020B0606030504020204" pitchFamily="34" charset="0"/>
                <a:ea typeface="Open Sans" panose="020B0606030504020204" pitchFamily="34" charset="0"/>
                <a:cs typeface="Open Sans" panose="020B0606030504020204" pitchFamily="34" charset="0"/>
              </a:rPr>
              <a:t>reliably</a:t>
            </a:r>
            <a:r>
              <a:rPr lang="en-US" sz="3200" b="1" dirty="0">
                <a:solidFill>
                  <a:schemeClr val="bg1"/>
                </a:solidFill>
                <a:latin typeface="Open Sans" panose="020B0606030504020204" pitchFamily="34" charset="0"/>
                <a:ea typeface="Open Sans" panose="020B0606030504020204" pitchFamily="34" charset="0"/>
                <a:cs typeface="Open Sans" panose="020B0606030504020204" pitchFamily="34" charset="0"/>
              </a:rPr>
              <a:t> and </a:t>
            </a:r>
            <a:r>
              <a:rPr lang="en-US" sz="3200" b="1" dirty="0">
                <a:solidFill>
                  <a:srgbClr val="F88224"/>
                </a:solidFill>
                <a:latin typeface="Open Sans" panose="020B0606030504020204" pitchFamily="34" charset="0"/>
                <a:ea typeface="Open Sans" panose="020B0606030504020204" pitchFamily="34" charset="0"/>
                <a:cs typeface="Open Sans" panose="020B0606030504020204" pitchFamily="34" charset="0"/>
              </a:rPr>
              <a:t>automatically</a:t>
            </a:r>
            <a:r>
              <a:rPr lang="en-US" sz="3200" b="1" dirty="0">
                <a:solidFill>
                  <a:schemeClr val="bg1"/>
                </a:solidFill>
                <a:latin typeface="Open Sans" panose="020B0606030504020204" pitchFamily="34" charset="0"/>
                <a:ea typeface="Open Sans" panose="020B0606030504020204" pitchFamily="34" charset="0"/>
                <a:cs typeface="Open Sans" panose="020B0606030504020204" pitchFamily="34" charset="0"/>
              </a:rPr>
              <a:t>”</a:t>
            </a:r>
            <a:endParaRPr lang="fr-FR" sz="3200"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grpSp>
        <p:nvGrpSpPr>
          <p:cNvPr id="20" name="Group 19">
            <a:extLst>
              <a:ext uri="{FF2B5EF4-FFF2-40B4-BE49-F238E27FC236}">
                <a16:creationId xmlns:a16="http://schemas.microsoft.com/office/drawing/2014/main" id="{9EFFFC3C-C0B7-E197-59D0-6A21424A9400}"/>
              </a:ext>
            </a:extLst>
          </p:cNvPr>
          <p:cNvGrpSpPr/>
          <p:nvPr/>
        </p:nvGrpSpPr>
        <p:grpSpPr>
          <a:xfrm>
            <a:off x="3240974" y="2347155"/>
            <a:ext cx="6890296" cy="1615155"/>
            <a:chOff x="3240974" y="2347155"/>
            <a:chExt cx="6890296" cy="1615155"/>
          </a:xfrm>
        </p:grpSpPr>
        <p:sp>
          <p:nvSpPr>
            <p:cNvPr id="6" name="Arrow: Right 5">
              <a:extLst>
                <a:ext uri="{FF2B5EF4-FFF2-40B4-BE49-F238E27FC236}">
                  <a16:creationId xmlns:a16="http://schemas.microsoft.com/office/drawing/2014/main" id="{97A527F3-F5DB-801E-5BBB-BDEA4FFF4278}"/>
                </a:ext>
              </a:extLst>
            </p:cNvPr>
            <p:cNvSpPr/>
            <p:nvPr/>
          </p:nvSpPr>
          <p:spPr>
            <a:xfrm rot="5400000">
              <a:off x="6325946" y="2540542"/>
              <a:ext cx="720352" cy="333577"/>
            </a:xfrm>
            <a:prstGeom prst="rightArrow">
              <a:avLst/>
            </a:prstGeom>
            <a:solidFill>
              <a:srgbClr val="0DD5E0"/>
            </a:solidFill>
            <a:ln w="28575">
              <a:solidFill>
                <a:srgbClr val="0DD5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ZoneTexte 23">
              <a:extLst>
                <a:ext uri="{FF2B5EF4-FFF2-40B4-BE49-F238E27FC236}">
                  <a16:creationId xmlns:a16="http://schemas.microsoft.com/office/drawing/2014/main" id="{B33DCD4A-A047-19BD-DF32-3289CC8EAC1B}"/>
                </a:ext>
              </a:extLst>
            </p:cNvPr>
            <p:cNvSpPr txBox="1"/>
            <p:nvPr/>
          </p:nvSpPr>
          <p:spPr>
            <a:xfrm>
              <a:off x="6854018" y="2459616"/>
              <a:ext cx="1757030" cy="338554"/>
            </a:xfrm>
            <a:prstGeom prst="rect">
              <a:avLst/>
            </a:prstGeom>
            <a:noFill/>
          </p:spPr>
          <p:txBody>
            <a:bodyPr wrap="square" rtlCol="0">
              <a:spAutoFit/>
            </a:bodyPr>
            <a:lstStyle/>
            <a:p>
              <a:pPr algn="ctr"/>
              <a:r>
                <a:rPr lang="fr-FR" sz="1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et pour ce faire</a:t>
              </a:r>
            </a:p>
          </p:txBody>
        </p:sp>
        <p:sp>
          <p:nvSpPr>
            <p:cNvPr id="9" name="ZoneTexte 16">
              <a:extLst>
                <a:ext uri="{FF2B5EF4-FFF2-40B4-BE49-F238E27FC236}">
                  <a16:creationId xmlns:a16="http://schemas.microsoft.com/office/drawing/2014/main" id="{B9832B64-6090-5F38-629E-318170F0FDB0}"/>
                </a:ext>
              </a:extLst>
            </p:cNvPr>
            <p:cNvSpPr txBox="1"/>
            <p:nvPr/>
          </p:nvSpPr>
          <p:spPr>
            <a:xfrm>
              <a:off x="3240974" y="3158839"/>
              <a:ext cx="6890296" cy="584775"/>
            </a:xfrm>
            <a:prstGeom prst="rect">
              <a:avLst/>
            </a:prstGeom>
            <a:noFill/>
          </p:spPr>
          <p:txBody>
            <a:bodyPr wrap="square" rtlCol="0">
              <a:spAutoFit/>
            </a:bodyPr>
            <a:lstStyle/>
            <a:p>
              <a:pPr algn="ctr"/>
              <a:r>
                <a:rPr lang="en-US" sz="3200" b="1" dirty="0">
                  <a:solidFill>
                    <a:schemeClr val="bg1"/>
                  </a:solidFill>
                  <a:latin typeface="Open Sans" panose="020B0606030504020204" pitchFamily="34" charset="0"/>
                  <a:ea typeface="Open Sans" panose="020B0606030504020204" pitchFamily="34" charset="0"/>
                  <a:cs typeface="Open Sans" panose="020B0606030504020204" pitchFamily="34" charset="0"/>
                </a:rPr>
                <a:t>“separations of concerns”</a:t>
              </a:r>
            </a:p>
          </p:txBody>
        </p:sp>
        <p:sp>
          <p:nvSpPr>
            <p:cNvPr id="10" name="ZoneTexte 16">
              <a:extLst>
                <a:ext uri="{FF2B5EF4-FFF2-40B4-BE49-F238E27FC236}">
                  <a16:creationId xmlns:a16="http://schemas.microsoft.com/office/drawing/2014/main" id="{2F9012F0-E36C-4FD3-A9F0-214F8A74B199}"/>
                </a:ext>
              </a:extLst>
            </p:cNvPr>
            <p:cNvSpPr txBox="1"/>
            <p:nvPr/>
          </p:nvSpPr>
          <p:spPr>
            <a:xfrm>
              <a:off x="3240974" y="3623756"/>
              <a:ext cx="6890296" cy="338554"/>
            </a:xfrm>
            <a:prstGeom prst="rect">
              <a:avLst/>
            </a:prstGeom>
            <a:noFill/>
          </p:spPr>
          <p:txBody>
            <a:bodyPr wrap="square" rtlCol="0">
              <a:spAutoFit/>
            </a:bodyPr>
            <a:lstStyle/>
            <a:p>
              <a:pPr algn="ctr"/>
              <a:r>
                <a:rPr lang="en-US" sz="1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a:t>
              </a:r>
              <a:r>
                <a:rPr lang="en-US" sz="1600" b="1" dirty="0" err="1">
                  <a:solidFill>
                    <a:schemeClr val="bg1"/>
                  </a:solidFill>
                  <a:latin typeface="Open Sans" panose="020B0606030504020204" pitchFamily="34" charset="0"/>
                  <a:ea typeface="Open Sans" panose="020B0606030504020204" pitchFamily="34" charset="0"/>
                  <a:cs typeface="Open Sans" panose="020B0606030504020204" pitchFamily="34" charset="0"/>
                </a:rPr>
                <a:t>séparation</a:t>
              </a:r>
              <a:r>
                <a:rPr lang="en-US" sz="1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 des </a:t>
              </a:r>
              <a:r>
                <a:rPr lang="en-US" sz="1600" b="1" dirty="0" err="1">
                  <a:solidFill>
                    <a:schemeClr val="bg1"/>
                  </a:solidFill>
                  <a:latin typeface="Open Sans" panose="020B0606030504020204" pitchFamily="34" charset="0"/>
                  <a:ea typeface="Open Sans" panose="020B0606030504020204" pitchFamily="34" charset="0"/>
                  <a:cs typeface="Open Sans" panose="020B0606030504020204" pitchFamily="34" charset="0"/>
                </a:rPr>
                <a:t>responsabilités</a:t>
              </a:r>
              <a:r>
                <a:rPr lang="en-US" sz="1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a:t>
              </a:r>
            </a:p>
          </p:txBody>
        </p:sp>
      </p:grpSp>
      <p:grpSp>
        <p:nvGrpSpPr>
          <p:cNvPr id="21" name="Group 20">
            <a:extLst>
              <a:ext uri="{FF2B5EF4-FFF2-40B4-BE49-F238E27FC236}">
                <a16:creationId xmlns:a16="http://schemas.microsoft.com/office/drawing/2014/main" id="{7BEB17E8-600A-99CF-17BD-93333A0FA687}"/>
              </a:ext>
            </a:extLst>
          </p:cNvPr>
          <p:cNvGrpSpPr/>
          <p:nvPr/>
        </p:nvGrpSpPr>
        <p:grpSpPr>
          <a:xfrm>
            <a:off x="1744238" y="4357777"/>
            <a:ext cx="9697351" cy="1938850"/>
            <a:chOff x="1744238" y="4357777"/>
            <a:chExt cx="9697351" cy="1938850"/>
          </a:xfrm>
        </p:grpSpPr>
        <p:sp>
          <p:nvSpPr>
            <p:cNvPr id="12" name="ZoneTexte 7">
              <a:extLst>
                <a:ext uri="{FF2B5EF4-FFF2-40B4-BE49-F238E27FC236}">
                  <a16:creationId xmlns:a16="http://schemas.microsoft.com/office/drawing/2014/main" id="{14ECD194-1CDF-A262-2CF2-69319AF502A8}"/>
                </a:ext>
              </a:extLst>
            </p:cNvPr>
            <p:cNvSpPr txBox="1"/>
            <p:nvPr/>
          </p:nvSpPr>
          <p:spPr>
            <a:xfrm>
              <a:off x="3320954" y="4357778"/>
              <a:ext cx="8120635" cy="1938849"/>
            </a:xfrm>
            <a:prstGeom prst="rect">
              <a:avLst/>
            </a:prstGeom>
            <a:noFill/>
          </p:spPr>
          <p:txBody>
            <a:bodyPr wrap="square" rtlCol="0">
              <a:noAutofit/>
            </a:bodyPr>
            <a:lstStyle/>
            <a:p>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Quand je crée du logiciel, je veux pouvoir le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livrer</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 </a:t>
              </a:r>
              <a:r>
                <a:rPr lang="fr-FR" sz="1600" dirty="0" err="1">
                  <a:solidFill>
                    <a:srgbClr val="F88224"/>
                  </a:solidFill>
                  <a:latin typeface="Open Sans" panose="020B0606030504020204" pitchFamily="34" charset="0"/>
                  <a:ea typeface="Open Sans" panose="020B0606030504020204" pitchFamily="34" charset="0"/>
                  <a:cs typeface="Open Sans" panose="020B0606030504020204" pitchFamily="34" charset="0"/>
                </a:rPr>
                <a:t>shipper</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 simplement : </a:t>
              </a:r>
            </a:p>
            <a:p>
              <a:pPr marL="285750" indent="-285750">
                <a:buFont typeface="Wingdings" panose="05000000000000000000" pitchFamily="2" charset="2"/>
                <a:buChar char="à"/>
              </a:pP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je le mets dans le container, et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ma responsabilité pour le shipping s'arrête LA</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p>
            <a:p>
              <a:pPr marL="285750" indent="-285750">
                <a:buFont typeface="Wingdings" panose="05000000000000000000" pitchFamily="2" charset="2"/>
                <a:buChar char="à"/>
              </a:pP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Je ne m'intéresse QU'A mon produit, et PAS au container.</a:t>
              </a:r>
            </a:p>
            <a:p>
              <a:endPar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endPar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Et il faut que les personnes en charge de la livraison n’aient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pas besoin de s'intéresser à ce qu'il y a DANS le container</a:t>
              </a:r>
              <a:endParaRPr lang="en-US" sz="1600" dirty="0">
                <a:solidFill>
                  <a:srgbClr val="F88224"/>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4" name="Right Brace 13">
              <a:extLst>
                <a:ext uri="{FF2B5EF4-FFF2-40B4-BE49-F238E27FC236}">
                  <a16:creationId xmlns:a16="http://schemas.microsoft.com/office/drawing/2014/main" id="{2E73B1BB-2CA4-22F0-035C-1CBD22D3DA2C}"/>
                </a:ext>
              </a:extLst>
            </p:cNvPr>
            <p:cNvSpPr/>
            <p:nvPr/>
          </p:nvSpPr>
          <p:spPr>
            <a:xfrm rot="10800000">
              <a:off x="3065448" y="4357777"/>
              <a:ext cx="351051" cy="840072"/>
            </a:xfrm>
            <a:prstGeom prst="rightBrace">
              <a:avLst>
                <a:gd name="adj1" fmla="val 22704"/>
                <a:gd name="adj2" fmla="val 50000"/>
              </a:avLst>
            </a:prstGeom>
            <a:ln w="25400">
              <a:solidFill>
                <a:srgbClr val="0DD5E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16" name="ZoneTexte 23">
              <a:extLst>
                <a:ext uri="{FF2B5EF4-FFF2-40B4-BE49-F238E27FC236}">
                  <a16:creationId xmlns:a16="http://schemas.microsoft.com/office/drawing/2014/main" id="{FEC62222-272E-2631-6417-BF749B23C595}"/>
                </a:ext>
              </a:extLst>
            </p:cNvPr>
            <p:cNvSpPr txBox="1"/>
            <p:nvPr/>
          </p:nvSpPr>
          <p:spPr>
            <a:xfrm>
              <a:off x="1747555" y="4449110"/>
              <a:ext cx="1270120" cy="553998"/>
            </a:xfrm>
            <a:prstGeom prst="rect">
              <a:avLst/>
            </a:prstGeom>
            <a:noFill/>
          </p:spPr>
          <p:txBody>
            <a:bodyPr wrap="square" rtlCol="0">
              <a:spAutoFit/>
            </a:bodyPr>
            <a:lstStyle/>
            <a:p>
              <a:pPr algn="ctr"/>
              <a:r>
                <a:rPr lang="fr-FR" sz="1000" b="1" dirty="0">
                  <a:solidFill>
                    <a:srgbClr val="0DD5E0"/>
                  </a:solidFill>
                  <a:latin typeface="Open Sans" panose="020B0606030504020204" pitchFamily="34" charset="0"/>
                  <a:ea typeface="Open Sans" panose="020B0606030504020204" pitchFamily="34" charset="0"/>
                  <a:cs typeface="Open Sans" panose="020B0606030504020204" pitchFamily="34" charset="0"/>
                </a:rPr>
                <a:t>Personnes responsables du</a:t>
              </a:r>
            </a:p>
            <a:p>
              <a:pPr algn="ctr"/>
              <a:r>
                <a:rPr lang="fr-FR" sz="1000" b="1" dirty="0">
                  <a:solidFill>
                    <a:srgbClr val="0DD5E0"/>
                  </a:solidFill>
                  <a:latin typeface="Open Sans" panose="020B0606030504020204" pitchFamily="34" charset="0"/>
                  <a:ea typeface="Open Sans" panose="020B0606030504020204" pitchFamily="34" charset="0"/>
                  <a:cs typeface="Open Sans" panose="020B0606030504020204" pitchFamily="34" charset="0"/>
                </a:rPr>
                <a:t>développement</a:t>
              </a:r>
            </a:p>
          </p:txBody>
        </p:sp>
        <p:sp>
          <p:nvSpPr>
            <p:cNvPr id="17" name="Right Brace 16">
              <a:extLst>
                <a:ext uri="{FF2B5EF4-FFF2-40B4-BE49-F238E27FC236}">
                  <a16:creationId xmlns:a16="http://schemas.microsoft.com/office/drawing/2014/main" id="{B79BB90B-EA56-EC22-6AD7-93C0A8E4B968}"/>
                </a:ext>
              </a:extLst>
            </p:cNvPr>
            <p:cNvSpPr/>
            <p:nvPr/>
          </p:nvSpPr>
          <p:spPr>
            <a:xfrm rot="10800000">
              <a:off x="3017675" y="5565071"/>
              <a:ext cx="351051" cy="561659"/>
            </a:xfrm>
            <a:prstGeom prst="rightBrace">
              <a:avLst>
                <a:gd name="adj1" fmla="val 17315"/>
                <a:gd name="adj2" fmla="val 50000"/>
              </a:avLst>
            </a:prstGeom>
            <a:ln w="25400">
              <a:solidFill>
                <a:srgbClr val="0DD5E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18" name="ZoneTexte 23">
              <a:extLst>
                <a:ext uri="{FF2B5EF4-FFF2-40B4-BE49-F238E27FC236}">
                  <a16:creationId xmlns:a16="http://schemas.microsoft.com/office/drawing/2014/main" id="{C1A44FCA-D7DF-83DC-9ACB-E26B9CD9357A}"/>
                </a:ext>
              </a:extLst>
            </p:cNvPr>
            <p:cNvSpPr txBox="1"/>
            <p:nvPr/>
          </p:nvSpPr>
          <p:spPr>
            <a:xfrm>
              <a:off x="1744238" y="5516705"/>
              <a:ext cx="1270120" cy="553998"/>
            </a:xfrm>
            <a:prstGeom prst="rect">
              <a:avLst/>
            </a:prstGeom>
            <a:noFill/>
          </p:spPr>
          <p:txBody>
            <a:bodyPr wrap="square" rtlCol="0">
              <a:spAutoFit/>
            </a:bodyPr>
            <a:lstStyle/>
            <a:p>
              <a:pPr algn="ctr"/>
              <a:r>
                <a:rPr lang="fr-FR" sz="1000" b="1" dirty="0">
                  <a:solidFill>
                    <a:srgbClr val="0DD5E0"/>
                  </a:solidFill>
                  <a:latin typeface="Open Sans" panose="020B0606030504020204" pitchFamily="34" charset="0"/>
                  <a:ea typeface="Open Sans" panose="020B0606030504020204" pitchFamily="34" charset="0"/>
                  <a:cs typeface="Open Sans" panose="020B0606030504020204" pitchFamily="34" charset="0"/>
                </a:rPr>
                <a:t>Personnes responsables de la livraison</a:t>
              </a:r>
            </a:p>
          </p:txBody>
        </p:sp>
      </p:grpSp>
      <p:grpSp>
        <p:nvGrpSpPr>
          <p:cNvPr id="22" name="Group 21">
            <a:extLst>
              <a:ext uri="{FF2B5EF4-FFF2-40B4-BE49-F238E27FC236}">
                <a16:creationId xmlns:a16="http://schemas.microsoft.com/office/drawing/2014/main" id="{16E23B9A-D364-2054-6A75-25A4D77C8DA3}"/>
              </a:ext>
            </a:extLst>
          </p:cNvPr>
          <p:cNvGrpSpPr/>
          <p:nvPr/>
        </p:nvGrpSpPr>
        <p:grpSpPr>
          <a:xfrm>
            <a:off x="334219" y="2771398"/>
            <a:ext cx="3668791" cy="1107759"/>
            <a:chOff x="334219" y="2771398"/>
            <a:chExt cx="3668791" cy="1107759"/>
          </a:xfrm>
        </p:grpSpPr>
        <p:grpSp>
          <p:nvGrpSpPr>
            <p:cNvPr id="5" name="Group 4">
              <a:extLst>
                <a:ext uri="{FF2B5EF4-FFF2-40B4-BE49-F238E27FC236}">
                  <a16:creationId xmlns:a16="http://schemas.microsoft.com/office/drawing/2014/main" id="{C3DD787C-763E-1418-DCC3-1840AB453414}"/>
                </a:ext>
              </a:extLst>
            </p:cNvPr>
            <p:cNvGrpSpPr/>
            <p:nvPr/>
          </p:nvGrpSpPr>
          <p:grpSpPr>
            <a:xfrm rot="20175445">
              <a:off x="334219" y="3158807"/>
              <a:ext cx="2942347" cy="720350"/>
              <a:chOff x="7268903" y="3666455"/>
              <a:chExt cx="2942347" cy="720350"/>
            </a:xfrm>
          </p:grpSpPr>
          <p:sp>
            <p:nvSpPr>
              <p:cNvPr id="3" name="Rectangle: Rounded Corners 2">
                <a:extLst>
                  <a:ext uri="{FF2B5EF4-FFF2-40B4-BE49-F238E27FC236}">
                    <a16:creationId xmlns:a16="http://schemas.microsoft.com/office/drawing/2014/main" id="{183AF26B-F8C0-9018-AD80-DF6C0F2D9FFB}"/>
                  </a:ext>
                </a:extLst>
              </p:cNvPr>
              <p:cNvSpPr/>
              <p:nvPr/>
            </p:nvSpPr>
            <p:spPr>
              <a:xfrm>
                <a:off x="7268903" y="3666455"/>
                <a:ext cx="2904282" cy="720350"/>
              </a:xfrm>
              <a:prstGeom prst="roundRect">
                <a:avLst/>
              </a:prstGeom>
              <a:solidFill>
                <a:srgbClr val="262626"/>
              </a:solidFill>
              <a:ln w="28575">
                <a:solidFill>
                  <a:srgbClr val="0DD5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ZoneTexte 23">
                <a:extLst>
                  <a:ext uri="{FF2B5EF4-FFF2-40B4-BE49-F238E27FC236}">
                    <a16:creationId xmlns:a16="http://schemas.microsoft.com/office/drawing/2014/main" id="{C91712EC-E3CC-9235-4F62-BDEB85A00D6D}"/>
                  </a:ext>
                </a:extLst>
              </p:cNvPr>
              <p:cNvSpPr txBox="1"/>
              <p:nvPr/>
            </p:nvSpPr>
            <p:spPr>
              <a:xfrm>
                <a:off x="7285286" y="3744867"/>
                <a:ext cx="2925964" cy="553998"/>
              </a:xfrm>
              <a:prstGeom prst="rect">
                <a:avLst/>
              </a:prstGeom>
              <a:noFill/>
            </p:spPr>
            <p:txBody>
              <a:bodyPr wrap="square" rtlCol="0">
                <a:spAutoFit/>
              </a:bodyPr>
              <a:lstStyle/>
              <a:p>
                <a:r>
                  <a:rPr lang="fr-FR" sz="1000" b="1" dirty="0">
                    <a:solidFill>
                      <a:schemeClr val="bg1"/>
                    </a:solidFill>
                    <a:latin typeface="Open Sans" panose="020B0606030504020204" pitchFamily="34" charset="0"/>
                    <a:ea typeface="Open Sans" panose="020B0606030504020204" pitchFamily="34" charset="0"/>
                    <a:cs typeface="Open Sans" panose="020B0606030504020204" pitchFamily="34" charset="0"/>
                  </a:rPr>
                  <a:t>On retrouve la même </a:t>
                </a:r>
                <a:r>
                  <a:rPr lang="fr-FR" sz="1000" b="1" dirty="0">
                    <a:solidFill>
                      <a:srgbClr val="F88224"/>
                    </a:solidFill>
                    <a:latin typeface="Open Sans" panose="020B0606030504020204" pitchFamily="34" charset="0"/>
                    <a:ea typeface="Open Sans" panose="020B0606030504020204" pitchFamily="34" charset="0"/>
                    <a:cs typeface="Open Sans" panose="020B0606030504020204" pitchFamily="34" charset="0"/>
                  </a:rPr>
                  <a:t>volonté de simplifier </a:t>
                </a:r>
                <a:r>
                  <a:rPr lang="fr-FR" sz="1000" b="1" dirty="0">
                    <a:solidFill>
                      <a:schemeClr val="bg1"/>
                    </a:solidFill>
                    <a:latin typeface="Open Sans" panose="020B0606030504020204" pitchFamily="34" charset="0"/>
                    <a:ea typeface="Open Sans" panose="020B0606030504020204" pitchFamily="34" charset="0"/>
                    <a:cs typeface="Open Sans" panose="020B0606030504020204" pitchFamily="34" charset="0"/>
                  </a:rPr>
                  <a:t>initiée par </a:t>
                </a:r>
                <a:r>
                  <a:rPr lang="fr-FR" sz="1000" b="1" dirty="0" err="1">
                    <a:solidFill>
                      <a:srgbClr val="F88224"/>
                    </a:solidFill>
                    <a:latin typeface="Open Sans" panose="020B0606030504020204" pitchFamily="34" charset="0"/>
                    <a:ea typeface="Open Sans" panose="020B0606030504020204" pitchFamily="34" charset="0"/>
                    <a:cs typeface="Open Sans" panose="020B0606030504020204" pitchFamily="34" charset="0"/>
                  </a:rPr>
                  <a:t>Warden</a:t>
                </a:r>
                <a:r>
                  <a:rPr lang="fr-FR" sz="1000" b="1" dirty="0">
                    <a:solidFill>
                      <a:schemeClr val="bg1"/>
                    </a:solidFill>
                    <a:latin typeface="Open Sans" panose="020B0606030504020204" pitchFamily="34" charset="0"/>
                    <a:ea typeface="Open Sans" panose="020B0606030504020204" pitchFamily="34" charset="0"/>
                    <a:cs typeface="Open Sans" panose="020B0606030504020204" pitchFamily="34" charset="0"/>
                  </a:rPr>
                  <a:t>, mais en poussant le concept plus loin</a:t>
                </a:r>
              </a:p>
            </p:txBody>
          </p:sp>
        </p:grpSp>
        <p:sp>
          <p:nvSpPr>
            <p:cNvPr id="19" name="Arrow: Circular 18">
              <a:extLst>
                <a:ext uri="{FF2B5EF4-FFF2-40B4-BE49-F238E27FC236}">
                  <a16:creationId xmlns:a16="http://schemas.microsoft.com/office/drawing/2014/main" id="{81341ED1-70BA-B209-FA0A-874C3D32EF00}"/>
                </a:ext>
              </a:extLst>
            </p:cNvPr>
            <p:cNvSpPr/>
            <p:nvPr/>
          </p:nvSpPr>
          <p:spPr>
            <a:xfrm rot="10229509" flipH="1" flipV="1">
              <a:off x="3193201" y="2771398"/>
              <a:ext cx="809809" cy="801282"/>
            </a:xfrm>
            <a:prstGeom prst="circularArrow">
              <a:avLst>
                <a:gd name="adj1" fmla="val 6481"/>
                <a:gd name="adj2" fmla="val 1142319"/>
                <a:gd name="adj3" fmla="val 20344617"/>
                <a:gd name="adj4" fmla="val 13894592"/>
                <a:gd name="adj5" fmla="val 12500"/>
              </a:avLst>
            </a:prstGeom>
            <a:solidFill>
              <a:srgbClr val="0DD5E0"/>
            </a:solidFill>
            <a:ln w="25400">
              <a:solidFill>
                <a:srgbClr val="0DD5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Tree>
    <p:extLst>
      <p:ext uri="{BB962C8B-B14F-4D97-AF65-F5344CB8AC3E}">
        <p14:creationId xmlns:p14="http://schemas.microsoft.com/office/powerpoint/2010/main" val="48345548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D1619A1E-858C-BE52-3852-0E074E65A6AC}"/>
              </a:ext>
            </a:extLst>
          </p:cNvPr>
          <p:cNvGrpSpPr/>
          <p:nvPr/>
        </p:nvGrpSpPr>
        <p:grpSpPr>
          <a:xfrm rot="20713781">
            <a:off x="4523309" y="1692667"/>
            <a:ext cx="4640240" cy="1410269"/>
            <a:chOff x="4462817" y="2538484"/>
            <a:chExt cx="4640240" cy="1410269"/>
          </a:xfrm>
        </p:grpSpPr>
        <p:sp>
          <p:nvSpPr>
            <p:cNvPr id="2" name="TextBox 23">
              <a:extLst>
                <a:ext uri="{FF2B5EF4-FFF2-40B4-BE49-F238E27FC236}">
                  <a16:creationId xmlns:a16="http://schemas.microsoft.com/office/drawing/2014/main" id="{2C9880A1-518D-1A9B-DDCF-B98D14D23872}"/>
                </a:ext>
              </a:extLst>
            </p:cNvPr>
            <p:cNvSpPr txBox="1"/>
            <p:nvPr/>
          </p:nvSpPr>
          <p:spPr>
            <a:xfrm>
              <a:off x="4719721" y="2688759"/>
              <a:ext cx="4174541" cy="1107996"/>
            </a:xfrm>
            <a:prstGeom prst="rect">
              <a:avLst/>
            </a:prstGeom>
            <a:noFill/>
          </p:spPr>
          <p:txBody>
            <a:bodyPr wrap="none" rtlCol="0">
              <a:spAutoFit/>
            </a:bodyPr>
            <a:lstStyle/>
            <a:p>
              <a:pPr algn="l"/>
              <a:r>
                <a:rPr lang="fr-FR" sz="6600" b="1" i="0" dirty="0">
                  <a:solidFill>
                    <a:srgbClr val="0DD5E0"/>
                  </a:solidFill>
                  <a:effectLst/>
                  <a:latin typeface="Berkshire Swash" panose="02000505000000020003" pitchFamily="2" charset="0"/>
                  <a:ea typeface="Stick" panose="02020700000000000000" pitchFamily="18" charset="-128"/>
                </a:rPr>
                <a:t>Disclaimer</a:t>
              </a:r>
            </a:p>
          </p:txBody>
        </p:sp>
        <p:sp>
          <p:nvSpPr>
            <p:cNvPr id="3" name="Rectangle: Rounded Corners 2">
              <a:extLst>
                <a:ext uri="{FF2B5EF4-FFF2-40B4-BE49-F238E27FC236}">
                  <a16:creationId xmlns:a16="http://schemas.microsoft.com/office/drawing/2014/main" id="{23D718D9-78CD-AEA8-D207-4C36D650A7D9}"/>
                </a:ext>
              </a:extLst>
            </p:cNvPr>
            <p:cNvSpPr/>
            <p:nvPr/>
          </p:nvSpPr>
          <p:spPr>
            <a:xfrm>
              <a:off x="4462817" y="2538484"/>
              <a:ext cx="4640240" cy="1410269"/>
            </a:xfrm>
            <a:prstGeom prst="roundRect">
              <a:avLst/>
            </a:prstGeom>
            <a:noFill/>
            <a:ln w="63500">
              <a:solidFill>
                <a:srgbClr val="0DD5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5" name="ZoneTexte 2">
            <a:extLst>
              <a:ext uri="{FF2B5EF4-FFF2-40B4-BE49-F238E27FC236}">
                <a16:creationId xmlns:a16="http://schemas.microsoft.com/office/drawing/2014/main" id="{29ACAC99-CC87-B3C5-67D0-53F40D3EE9A8}"/>
              </a:ext>
            </a:extLst>
          </p:cNvPr>
          <p:cNvSpPr txBox="1"/>
          <p:nvPr/>
        </p:nvSpPr>
        <p:spPr>
          <a:xfrm>
            <a:off x="1668161" y="4237193"/>
            <a:ext cx="9959547" cy="1077218"/>
          </a:xfrm>
          <a:prstGeom prst="rect">
            <a:avLst/>
          </a:prstGeom>
          <a:noFill/>
        </p:spPr>
        <p:txBody>
          <a:bodyPr wrap="square" rtlCol="0">
            <a:spAutoFit/>
          </a:bodyPr>
          <a:lstStyle/>
          <a:p>
            <a:pPr algn="ct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Ce talk n’a </a:t>
            </a:r>
            <a:r>
              <a:rPr lang="fr-FR" sz="1600" b="1" dirty="0">
                <a:solidFill>
                  <a:srgbClr val="0DD5E0"/>
                </a:solidFill>
                <a:latin typeface="Open Sans" panose="020B0606030504020204" pitchFamily="34" charset="0"/>
                <a:ea typeface="Open Sans" panose="020B0606030504020204" pitchFamily="34" charset="0"/>
                <a:cs typeface="Open Sans" panose="020B0606030504020204" pitchFamily="34" charset="0"/>
              </a:rPr>
              <a:t>PAS</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vocation à expliquer les détails de la « plomberie » ou les commandes Docker, </a:t>
            </a:r>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Kubernetes</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ou celles d’un quelconque container runtime 🙂</a:t>
            </a:r>
            <a:b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br>
            <a:endPar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pPr algn="ct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Et les slides seront par moment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VERBEUX</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 😅</a:t>
            </a:r>
          </a:p>
        </p:txBody>
      </p:sp>
    </p:spTree>
    <p:extLst>
      <p:ext uri="{BB962C8B-B14F-4D97-AF65-F5344CB8AC3E}">
        <p14:creationId xmlns:p14="http://schemas.microsoft.com/office/powerpoint/2010/main" val="14882345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ZoneTexte 16">
            <a:extLst>
              <a:ext uri="{FF2B5EF4-FFF2-40B4-BE49-F238E27FC236}">
                <a16:creationId xmlns:a16="http://schemas.microsoft.com/office/drawing/2014/main" id="{AF140616-267E-C9BE-E1FB-9E088EC2B08E}"/>
              </a:ext>
            </a:extLst>
          </p:cNvPr>
          <p:cNvSpPr txBox="1"/>
          <p:nvPr/>
        </p:nvSpPr>
        <p:spPr>
          <a:xfrm>
            <a:off x="2010635" y="310244"/>
            <a:ext cx="9774113" cy="477054"/>
          </a:xfrm>
          <a:prstGeom prst="rect">
            <a:avLst/>
          </a:prstGeom>
          <a:noFill/>
        </p:spPr>
        <p:txBody>
          <a:bodyPr wrap="square" rtlCol="0">
            <a:spAutoFit/>
          </a:bodyPr>
          <a:lstStyle/>
          <a:p>
            <a:r>
              <a:rPr lang="fr-FR" sz="2500" b="1" dirty="0">
                <a:solidFill>
                  <a:srgbClr val="0DD5E0"/>
                </a:solidFill>
                <a:latin typeface="Open Sans" panose="020B0606030504020204" pitchFamily="34" charset="0"/>
                <a:ea typeface="Open Sans" panose="020B0606030504020204" pitchFamily="34" charset="0"/>
                <a:cs typeface="Open Sans" panose="020B0606030504020204" pitchFamily="34" charset="0"/>
              </a:rPr>
              <a:t>Parallèle avec le transport maritime</a:t>
            </a:r>
          </a:p>
        </p:txBody>
      </p:sp>
      <p:pic>
        <p:nvPicPr>
          <p:cNvPr id="17" name="Picture 16">
            <a:extLst>
              <a:ext uri="{FF2B5EF4-FFF2-40B4-BE49-F238E27FC236}">
                <a16:creationId xmlns:a16="http://schemas.microsoft.com/office/drawing/2014/main" id="{48BF2517-944C-F2F7-D65C-8049C24034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3929" y="1613143"/>
            <a:ext cx="4442694" cy="2497394"/>
          </a:xfrm>
          <a:prstGeom prst="rect">
            <a:avLst/>
          </a:prstGeom>
        </p:spPr>
      </p:pic>
      <p:pic>
        <p:nvPicPr>
          <p:cNvPr id="19" name="Picture 18" descr="A picture containing text, cargo container, box&#10;&#10;Description automatically generated">
            <a:extLst>
              <a:ext uri="{FF2B5EF4-FFF2-40B4-BE49-F238E27FC236}">
                <a16:creationId xmlns:a16="http://schemas.microsoft.com/office/drawing/2014/main" id="{D46CBB3B-FF10-247B-A599-D8ABCF508AF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01609" y="1420032"/>
            <a:ext cx="3762900" cy="3115110"/>
          </a:xfrm>
          <a:prstGeom prst="rect">
            <a:avLst/>
          </a:prstGeom>
        </p:spPr>
      </p:pic>
      <p:sp>
        <p:nvSpPr>
          <p:cNvPr id="22" name="ZoneTexte 7">
            <a:extLst>
              <a:ext uri="{FF2B5EF4-FFF2-40B4-BE49-F238E27FC236}">
                <a16:creationId xmlns:a16="http://schemas.microsoft.com/office/drawing/2014/main" id="{3693575A-B926-793C-A4C9-512749FAAC89}"/>
              </a:ext>
            </a:extLst>
          </p:cNvPr>
          <p:cNvSpPr txBox="1"/>
          <p:nvPr/>
        </p:nvSpPr>
        <p:spPr>
          <a:xfrm>
            <a:off x="1040798" y="4158565"/>
            <a:ext cx="3912105" cy="388152"/>
          </a:xfrm>
          <a:prstGeom prst="rect">
            <a:avLst/>
          </a:prstGeom>
          <a:noFill/>
        </p:spPr>
        <p:txBody>
          <a:bodyPr wrap="square" rtlCol="0">
            <a:noAutofit/>
          </a:bodyPr>
          <a:lstStyle/>
          <a:p>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Débarquement « en vrac » début 1900</a:t>
            </a: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3" name="Arrow: Right 22">
            <a:extLst>
              <a:ext uri="{FF2B5EF4-FFF2-40B4-BE49-F238E27FC236}">
                <a16:creationId xmlns:a16="http://schemas.microsoft.com/office/drawing/2014/main" id="{3C4F3D7F-0EDE-99DD-FA17-3D917965AA9A}"/>
              </a:ext>
            </a:extLst>
          </p:cNvPr>
          <p:cNvSpPr/>
          <p:nvPr/>
        </p:nvSpPr>
        <p:spPr>
          <a:xfrm>
            <a:off x="5996473" y="2578824"/>
            <a:ext cx="815286" cy="333577"/>
          </a:xfrm>
          <a:prstGeom prst="rightArrow">
            <a:avLst/>
          </a:prstGeom>
          <a:solidFill>
            <a:srgbClr val="0DD5E0"/>
          </a:solidFill>
          <a:ln w="28575">
            <a:solidFill>
              <a:srgbClr val="0DD5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4" name="ZoneTexte 23">
            <a:extLst>
              <a:ext uri="{FF2B5EF4-FFF2-40B4-BE49-F238E27FC236}">
                <a16:creationId xmlns:a16="http://schemas.microsoft.com/office/drawing/2014/main" id="{D715865E-1D50-5DC4-D22F-EBF7D52057E2}"/>
              </a:ext>
            </a:extLst>
          </p:cNvPr>
          <p:cNvSpPr txBox="1"/>
          <p:nvPr/>
        </p:nvSpPr>
        <p:spPr>
          <a:xfrm>
            <a:off x="5525601" y="2989162"/>
            <a:ext cx="1757030" cy="584775"/>
          </a:xfrm>
          <a:prstGeom prst="rect">
            <a:avLst/>
          </a:prstGeom>
          <a:noFill/>
        </p:spPr>
        <p:txBody>
          <a:bodyPr wrap="square" rtlCol="0">
            <a:spAutoFit/>
          </a:bodyPr>
          <a:lstStyle/>
          <a:p>
            <a:pPr algn="ctr"/>
            <a:r>
              <a:rPr lang="fr-FR" sz="1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Normalisation </a:t>
            </a:r>
          </a:p>
          <a:p>
            <a:pPr algn="ctr"/>
            <a:r>
              <a:rPr lang="fr-FR" sz="1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1956</a:t>
            </a:r>
          </a:p>
        </p:txBody>
      </p:sp>
      <p:sp>
        <p:nvSpPr>
          <p:cNvPr id="25" name="ZoneTexte 23">
            <a:extLst>
              <a:ext uri="{FF2B5EF4-FFF2-40B4-BE49-F238E27FC236}">
                <a16:creationId xmlns:a16="http://schemas.microsoft.com/office/drawing/2014/main" id="{3131094D-DBF1-A5BB-B966-04401032141E}"/>
              </a:ext>
            </a:extLst>
          </p:cNvPr>
          <p:cNvSpPr txBox="1"/>
          <p:nvPr/>
        </p:nvSpPr>
        <p:spPr>
          <a:xfrm>
            <a:off x="7601609" y="4546717"/>
            <a:ext cx="3762900" cy="1569660"/>
          </a:xfrm>
          <a:prstGeom prst="rect">
            <a:avLst/>
          </a:prstGeom>
          <a:noFill/>
        </p:spPr>
        <p:txBody>
          <a:bodyPr wrap="square" rtlCol="0">
            <a:spAutoFit/>
          </a:bodyPr>
          <a:lstStyle/>
          <a:p>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Pour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tous</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les conteneurs : </a:t>
            </a:r>
            <a:b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br>
            <a:endPar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pPr marL="285750" indent="-285750">
              <a:buFont typeface="Arial" panose="020B0604020202020204" pitchFamily="34" charset="0"/>
              <a:buChar char="•"/>
            </a:pP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Même volume</a:t>
            </a:r>
          </a:p>
          <a:p>
            <a:pPr marL="285750" indent="-285750">
              <a:buFont typeface="Arial" panose="020B0604020202020204" pitchFamily="34" charset="0"/>
              <a:buChar char="•"/>
            </a:pP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Même dimensions</a:t>
            </a:r>
          </a:p>
          <a:p>
            <a:pPr marL="285750" indent="-285750">
              <a:buFont typeface="Arial" panose="020B0604020202020204" pitchFamily="34" charset="0"/>
              <a:buChar char="•"/>
            </a:pP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Mêmes portes</a:t>
            </a:r>
          </a:p>
          <a:p>
            <a:pPr marL="285750" indent="-285750">
              <a:buFont typeface="Arial" panose="020B0604020202020204" pitchFamily="34" charset="0"/>
              <a:buChar char="•"/>
            </a:pP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Même mécanisme d’ouverture</a:t>
            </a:r>
          </a:p>
        </p:txBody>
      </p:sp>
    </p:spTree>
    <p:extLst>
      <p:ext uri="{BB962C8B-B14F-4D97-AF65-F5344CB8AC3E}">
        <p14:creationId xmlns:p14="http://schemas.microsoft.com/office/powerpoint/2010/main" val="237229449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ZoneTexte 16">
            <a:extLst>
              <a:ext uri="{FF2B5EF4-FFF2-40B4-BE49-F238E27FC236}">
                <a16:creationId xmlns:a16="http://schemas.microsoft.com/office/drawing/2014/main" id="{AF140616-267E-C9BE-E1FB-9E088EC2B08E}"/>
              </a:ext>
            </a:extLst>
          </p:cNvPr>
          <p:cNvSpPr txBox="1"/>
          <p:nvPr/>
        </p:nvSpPr>
        <p:spPr>
          <a:xfrm>
            <a:off x="2010635" y="310244"/>
            <a:ext cx="9774113" cy="477054"/>
          </a:xfrm>
          <a:prstGeom prst="rect">
            <a:avLst/>
          </a:prstGeom>
          <a:noFill/>
        </p:spPr>
        <p:txBody>
          <a:bodyPr wrap="square" rtlCol="0">
            <a:spAutoFit/>
          </a:bodyPr>
          <a:lstStyle/>
          <a:p>
            <a:r>
              <a:rPr lang="fr-FR" sz="2500" b="1" dirty="0">
                <a:solidFill>
                  <a:srgbClr val="0DD5E0"/>
                </a:solidFill>
                <a:latin typeface="Open Sans" panose="020B0606030504020204" pitchFamily="34" charset="0"/>
                <a:ea typeface="Open Sans" panose="020B0606030504020204" pitchFamily="34" charset="0"/>
                <a:cs typeface="Open Sans" panose="020B0606030504020204" pitchFamily="34" charset="0"/>
              </a:rPr>
              <a:t>Parallèle avec le transport maritime</a:t>
            </a:r>
          </a:p>
        </p:txBody>
      </p:sp>
      <p:pic>
        <p:nvPicPr>
          <p:cNvPr id="27" name="Picture 26" descr="Diagram, engineering drawing&#10;&#10;Description automatically generated">
            <a:extLst>
              <a:ext uri="{FF2B5EF4-FFF2-40B4-BE49-F238E27FC236}">
                <a16:creationId xmlns:a16="http://schemas.microsoft.com/office/drawing/2014/main" id="{EA1437F4-1543-1B3B-71DC-0EF2E626D7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10634" y="1258747"/>
            <a:ext cx="5366959" cy="4146630"/>
          </a:xfrm>
          <a:prstGeom prst="rect">
            <a:avLst/>
          </a:prstGeom>
        </p:spPr>
      </p:pic>
      <p:sp>
        <p:nvSpPr>
          <p:cNvPr id="2" name="ZoneTexte 23">
            <a:extLst>
              <a:ext uri="{FF2B5EF4-FFF2-40B4-BE49-F238E27FC236}">
                <a16:creationId xmlns:a16="http://schemas.microsoft.com/office/drawing/2014/main" id="{46CDEDB7-035B-66EE-A74F-A7FB915F2476}"/>
              </a:ext>
            </a:extLst>
          </p:cNvPr>
          <p:cNvSpPr txBox="1"/>
          <p:nvPr/>
        </p:nvSpPr>
        <p:spPr>
          <a:xfrm>
            <a:off x="7717354" y="1698585"/>
            <a:ext cx="3903627" cy="1077218"/>
          </a:xfrm>
          <a:prstGeom prst="rect">
            <a:avLst/>
          </a:prstGeom>
          <a:noFill/>
        </p:spPr>
        <p:txBody>
          <a:bodyPr wrap="square" rtlCol="0">
            <a:spAutoFit/>
          </a:bodyPr>
          <a:lstStyle/>
          <a:p>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Quelque soit mon produit, je le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charge</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dans le conteneur de la même façon : </a:t>
            </a:r>
          </a:p>
          <a:p>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J’ouvre les portes, je charge, je ferme les portes, j’identifie le conteneur</a:t>
            </a:r>
          </a:p>
        </p:txBody>
      </p:sp>
      <p:sp>
        <p:nvSpPr>
          <p:cNvPr id="3" name="ZoneTexte 23">
            <a:extLst>
              <a:ext uri="{FF2B5EF4-FFF2-40B4-BE49-F238E27FC236}">
                <a16:creationId xmlns:a16="http://schemas.microsoft.com/office/drawing/2014/main" id="{7E6FE9CC-C767-9D80-228D-378D72C21B79}"/>
              </a:ext>
            </a:extLst>
          </p:cNvPr>
          <p:cNvSpPr txBox="1"/>
          <p:nvPr/>
        </p:nvSpPr>
        <p:spPr>
          <a:xfrm>
            <a:off x="7717354" y="3807107"/>
            <a:ext cx="3903627" cy="1077218"/>
          </a:xfrm>
          <a:prstGeom prst="rect">
            <a:avLst/>
          </a:prstGeom>
          <a:noFill/>
        </p:spPr>
        <p:txBody>
          <a:bodyPr wrap="square" rtlCol="0">
            <a:spAutoFit/>
          </a:bodyPr>
          <a:lstStyle/>
          <a:p>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Quelque soit son contenu, le conteneur pourra être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livré</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de la même façon par les mêmes grues, les mêmes trains, les mêmes camions</a:t>
            </a:r>
          </a:p>
        </p:txBody>
      </p:sp>
      <p:grpSp>
        <p:nvGrpSpPr>
          <p:cNvPr id="12" name="Group 11">
            <a:extLst>
              <a:ext uri="{FF2B5EF4-FFF2-40B4-BE49-F238E27FC236}">
                <a16:creationId xmlns:a16="http://schemas.microsoft.com/office/drawing/2014/main" id="{A8A2C29F-39D1-9CDB-3F58-F2CAD07D20E9}"/>
              </a:ext>
            </a:extLst>
          </p:cNvPr>
          <p:cNvGrpSpPr/>
          <p:nvPr/>
        </p:nvGrpSpPr>
        <p:grpSpPr>
          <a:xfrm>
            <a:off x="7592992" y="3069651"/>
            <a:ext cx="4074289" cy="478522"/>
            <a:chOff x="7592992" y="3069651"/>
            <a:chExt cx="4074289" cy="478522"/>
          </a:xfrm>
        </p:grpSpPr>
        <p:cxnSp>
          <p:nvCxnSpPr>
            <p:cNvPr id="10" name="Straight Connector 9">
              <a:extLst>
                <a:ext uri="{FF2B5EF4-FFF2-40B4-BE49-F238E27FC236}">
                  <a16:creationId xmlns:a16="http://schemas.microsoft.com/office/drawing/2014/main" id="{BBF84814-09F3-F6E2-3C14-A5108AA7D489}"/>
                </a:ext>
              </a:extLst>
            </p:cNvPr>
            <p:cNvCxnSpPr/>
            <p:nvPr/>
          </p:nvCxnSpPr>
          <p:spPr>
            <a:xfrm>
              <a:off x="7592992" y="3298784"/>
              <a:ext cx="4074289"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Rectangle: Rounded Corners 10">
              <a:extLst>
                <a:ext uri="{FF2B5EF4-FFF2-40B4-BE49-F238E27FC236}">
                  <a16:creationId xmlns:a16="http://schemas.microsoft.com/office/drawing/2014/main" id="{904EC22B-8524-98FD-4BA1-3E0E3B1B288B}"/>
                </a:ext>
              </a:extLst>
            </p:cNvPr>
            <p:cNvSpPr/>
            <p:nvPr/>
          </p:nvSpPr>
          <p:spPr>
            <a:xfrm>
              <a:off x="8194877" y="3069651"/>
              <a:ext cx="2812648" cy="478522"/>
            </a:xfrm>
            <a:prstGeom prst="roundRect">
              <a:avLst/>
            </a:prstGeom>
            <a:solidFill>
              <a:srgbClr val="262626"/>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ZoneTexte 23">
              <a:extLst>
                <a:ext uri="{FF2B5EF4-FFF2-40B4-BE49-F238E27FC236}">
                  <a16:creationId xmlns:a16="http://schemas.microsoft.com/office/drawing/2014/main" id="{036276DF-0946-F955-266E-922F606B1438}"/>
                </a:ext>
              </a:extLst>
            </p:cNvPr>
            <p:cNvSpPr txBox="1"/>
            <p:nvPr/>
          </p:nvSpPr>
          <p:spPr>
            <a:xfrm>
              <a:off x="7898454" y="3122178"/>
              <a:ext cx="3379807" cy="338554"/>
            </a:xfrm>
            <a:prstGeom prst="rect">
              <a:avLst/>
            </a:prstGeom>
            <a:noFill/>
          </p:spPr>
          <p:txBody>
            <a:bodyPr wrap="square" rtlCol="0">
              <a:spAutoFit/>
            </a:bodyPr>
            <a:lstStyle/>
            <a:p>
              <a:pPr algn="ctr"/>
              <a:r>
                <a:rPr lang="fr-FR" sz="1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fr-FR" sz="1600" b="1" dirty="0" err="1">
                  <a:solidFill>
                    <a:schemeClr val="bg1"/>
                  </a:solidFill>
                  <a:latin typeface="Open Sans" panose="020B0606030504020204" pitchFamily="34" charset="0"/>
                  <a:ea typeface="Open Sans" panose="020B0606030504020204" pitchFamily="34" charset="0"/>
                  <a:cs typeface="Open Sans" panose="020B0606030504020204" pitchFamily="34" charset="0"/>
                </a:rPr>
                <a:t>separation</a:t>
              </a:r>
              <a:r>
                <a:rPr lang="fr-FR" sz="1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 of </a:t>
              </a:r>
              <a:r>
                <a:rPr lang="fr-FR" sz="1600" b="1" dirty="0" err="1">
                  <a:solidFill>
                    <a:schemeClr val="bg1"/>
                  </a:solidFill>
                  <a:latin typeface="Open Sans" panose="020B0606030504020204" pitchFamily="34" charset="0"/>
                  <a:ea typeface="Open Sans" panose="020B0606030504020204" pitchFamily="34" charset="0"/>
                  <a:cs typeface="Open Sans" panose="020B0606030504020204" pitchFamily="34" charset="0"/>
                </a:rPr>
                <a:t>concerns</a:t>
              </a:r>
              <a:r>
                <a:rPr lang="fr-FR" sz="1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p>
          </p:txBody>
        </p:sp>
      </p:grpSp>
      <p:sp>
        <p:nvSpPr>
          <p:cNvPr id="13" name="Right Brace 12">
            <a:extLst>
              <a:ext uri="{FF2B5EF4-FFF2-40B4-BE49-F238E27FC236}">
                <a16:creationId xmlns:a16="http://schemas.microsoft.com/office/drawing/2014/main" id="{F2663A97-3C8B-834D-5A57-EFBBBACD2392}"/>
              </a:ext>
            </a:extLst>
          </p:cNvPr>
          <p:cNvSpPr/>
          <p:nvPr/>
        </p:nvSpPr>
        <p:spPr>
          <a:xfrm>
            <a:off x="7500394" y="1356326"/>
            <a:ext cx="216650" cy="1713325"/>
          </a:xfrm>
          <a:prstGeom prst="rightBrace">
            <a:avLst>
              <a:gd name="adj1" fmla="val 43262"/>
              <a:gd name="adj2" fmla="val 50000"/>
            </a:avLst>
          </a:prstGeom>
          <a:ln w="12700">
            <a:solidFill>
              <a:srgbClr val="0DD5E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14" name="Right Brace 13">
            <a:extLst>
              <a:ext uri="{FF2B5EF4-FFF2-40B4-BE49-F238E27FC236}">
                <a16:creationId xmlns:a16="http://schemas.microsoft.com/office/drawing/2014/main" id="{44AA5743-B11B-F728-3B76-21AB912C3A21}"/>
              </a:ext>
            </a:extLst>
          </p:cNvPr>
          <p:cNvSpPr/>
          <p:nvPr/>
        </p:nvSpPr>
        <p:spPr>
          <a:xfrm>
            <a:off x="7500394" y="3513450"/>
            <a:ext cx="216650" cy="1713325"/>
          </a:xfrm>
          <a:prstGeom prst="rightBrace">
            <a:avLst>
              <a:gd name="adj1" fmla="val 54906"/>
              <a:gd name="adj2" fmla="val 50000"/>
            </a:avLst>
          </a:prstGeom>
          <a:ln w="12700">
            <a:solidFill>
              <a:srgbClr val="0DD5E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Tree>
    <p:extLst>
      <p:ext uri="{BB962C8B-B14F-4D97-AF65-F5344CB8AC3E}">
        <p14:creationId xmlns:p14="http://schemas.microsoft.com/office/powerpoint/2010/main" val="13687778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ZoneTexte 16">
            <a:extLst>
              <a:ext uri="{FF2B5EF4-FFF2-40B4-BE49-F238E27FC236}">
                <a16:creationId xmlns:a16="http://schemas.microsoft.com/office/drawing/2014/main" id="{AF140616-267E-C9BE-E1FB-9E088EC2B08E}"/>
              </a:ext>
            </a:extLst>
          </p:cNvPr>
          <p:cNvSpPr txBox="1"/>
          <p:nvPr/>
        </p:nvSpPr>
        <p:spPr>
          <a:xfrm>
            <a:off x="2010635" y="310244"/>
            <a:ext cx="9774113" cy="477054"/>
          </a:xfrm>
          <a:prstGeom prst="rect">
            <a:avLst/>
          </a:prstGeom>
          <a:noFill/>
        </p:spPr>
        <p:txBody>
          <a:bodyPr wrap="square" rtlCol="0">
            <a:spAutoFit/>
          </a:bodyPr>
          <a:lstStyle/>
          <a:p>
            <a:r>
              <a:rPr lang="fr-FR" sz="2500" b="1" dirty="0">
                <a:solidFill>
                  <a:srgbClr val="0DD5E0"/>
                </a:solidFill>
                <a:latin typeface="Open Sans" panose="020B0606030504020204" pitchFamily="34" charset="0"/>
                <a:ea typeface="Open Sans" panose="020B0606030504020204" pitchFamily="34" charset="0"/>
                <a:cs typeface="Open Sans" panose="020B0606030504020204" pitchFamily="34" charset="0"/>
              </a:rPr>
              <a:t>L’engouement pour Docker suite à cela…</a:t>
            </a:r>
          </a:p>
        </p:txBody>
      </p:sp>
      <p:pic>
        <p:nvPicPr>
          <p:cNvPr id="3" name="Picture 2" descr="Diagram&#10;&#10;Description automatically generated">
            <a:extLst>
              <a:ext uri="{FF2B5EF4-FFF2-40B4-BE49-F238E27FC236}">
                <a16:creationId xmlns:a16="http://schemas.microsoft.com/office/drawing/2014/main" id="{BA59BB0D-982A-1654-0B06-87263DC0C3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82709" y="960698"/>
            <a:ext cx="7107860" cy="5152784"/>
          </a:xfrm>
          <a:prstGeom prst="rect">
            <a:avLst/>
          </a:prstGeom>
        </p:spPr>
      </p:pic>
      <p:sp>
        <p:nvSpPr>
          <p:cNvPr id="10" name="ZoneTexte 23">
            <a:extLst>
              <a:ext uri="{FF2B5EF4-FFF2-40B4-BE49-F238E27FC236}">
                <a16:creationId xmlns:a16="http://schemas.microsoft.com/office/drawing/2014/main" id="{1C72436D-696E-AE00-2056-3E2003134109}"/>
              </a:ext>
            </a:extLst>
          </p:cNvPr>
          <p:cNvSpPr txBox="1"/>
          <p:nvPr/>
        </p:nvSpPr>
        <p:spPr>
          <a:xfrm>
            <a:off x="5926990" y="1071059"/>
            <a:ext cx="3511881" cy="584775"/>
          </a:xfrm>
          <a:prstGeom prst="rect">
            <a:avLst/>
          </a:prstGeom>
          <a:noFill/>
        </p:spPr>
        <p:txBody>
          <a:bodyPr wrap="square" rtlCol="0">
            <a:spAutoFit/>
          </a:bodyPr>
          <a:lstStyle/>
          <a:p>
            <a:pPr algn="ctr"/>
            <a:r>
              <a:rPr lang="fr-FR" sz="1600" b="1" dirty="0">
                <a:solidFill>
                  <a:srgbClr val="F88224"/>
                </a:solidFill>
                <a:latin typeface="Open Sans" panose="020B0606030504020204" pitchFamily="34" charset="0"/>
                <a:ea typeface="Open Sans" panose="020B0606030504020204" pitchFamily="34" charset="0"/>
                <a:cs typeface="Open Sans" panose="020B0606030504020204" pitchFamily="34" charset="0"/>
              </a:rPr>
              <a:t>Mais c’est génial !</a:t>
            </a:r>
          </a:p>
          <a:p>
            <a:pPr algn="ctr"/>
            <a:r>
              <a:rPr lang="fr-FR" sz="1600" b="1" dirty="0" err="1">
                <a:solidFill>
                  <a:srgbClr val="F88224"/>
                </a:solidFill>
                <a:latin typeface="Open Sans" panose="020B0606030504020204" pitchFamily="34" charset="0"/>
                <a:ea typeface="Open Sans" panose="020B0606030504020204" pitchFamily="34" charset="0"/>
                <a:cs typeface="Open Sans" panose="020B0606030504020204" pitchFamily="34" charset="0"/>
              </a:rPr>
              <a:t>Viteeee</a:t>
            </a:r>
            <a:r>
              <a:rPr lang="fr-FR" sz="1600" b="1" dirty="0">
                <a:solidFill>
                  <a:srgbClr val="F88224"/>
                </a:solidFill>
                <a:latin typeface="Open Sans" panose="020B0606030504020204" pitchFamily="34" charset="0"/>
                <a:ea typeface="Open Sans" panose="020B0606030504020204" pitchFamily="34" charset="0"/>
                <a:cs typeface="Open Sans" panose="020B0606030504020204" pitchFamily="34" charset="0"/>
              </a:rPr>
              <a:t> ! On passe ça en PROD ! </a:t>
            </a:r>
          </a:p>
        </p:txBody>
      </p:sp>
      <p:grpSp>
        <p:nvGrpSpPr>
          <p:cNvPr id="2" name="Group 1">
            <a:extLst>
              <a:ext uri="{FF2B5EF4-FFF2-40B4-BE49-F238E27FC236}">
                <a16:creationId xmlns:a16="http://schemas.microsoft.com/office/drawing/2014/main" id="{2F4DA424-E60B-676B-3E99-CDC5AFFCC94B}"/>
              </a:ext>
            </a:extLst>
          </p:cNvPr>
          <p:cNvGrpSpPr/>
          <p:nvPr/>
        </p:nvGrpSpPr>
        <p:grpSpPr>
          <a:xfrm>
            <a:off x="5834396" y="1712229"/>
            <a:ext cx="3121410" cy="1774643"/>
            <a:chOff x="5834396" y="1712229"/>
            <a:chExt cx="3121410" cy="1774643"/>
          </a:xfrm>
        </p:grpSpPr>
        <p:sp>
          <p:nvSpPr>
            <p:cNvPr id="4" name="ZoneTexte 23">
              <a:extLst>
                <a:ext uri="{FF2B5EF4-FFF2-40B4-BE49-F238E27FC236}">
                  <a16:creationId xmlns:a16="http://schemas.microsoft.com/office/drawing/2014/main" id="{00019285-0768-4A41-5185-02733B47E069}"/>
                </a:ext>
              </a:extLst>
            </p:cNvPr>
            <p:cNvSpPr txBox="1"/>
            <p:nvPr/>
          </p:nvSpPr>
          <p:spPr>
            <a:xfrm>
              <a:off x="6544591" y="2179939"/>
              <a:ext cx="2411215" cy="584775"/>
            </a:xfrm>
            <a:prstGeom prst="rect">
              <a:avLst/>
            </a:prstGeom>
            <a:noFill/>
          </p:spPr>
          <p:txBody>
            <a:bodyPr wrap="square" rtlCol="0">
              <a:spAutoFit/>
            </a:bodyPr>
            <a:lstStyle/>
            <a:p>
              <a:pPr algn="ctr"/>
              <a:r>
                <a:rPr lang="fr-FR" sz="1600" b="1" dirty="0">
                  <a:solidFill>
                    <a:srgbClr val="F88224"/>
                  </a:solidFill>
                  <a:latin typeface="Open Sans" panose="020B0606030504020204" pitchFamily="34" charset="0"/>
                  <a:ea typeface="Open Sans" panose="020B0606030504020204" pitchFamily="34" charset="0"/>
                  <a:cs typeface="Open Sans" panose="020B0606030504020204" pitchFamily="34" charset="0"/>
                </a:rPr>
                <a:t>Un OPS passe par là :</a:t>
              </a:r>
            </a:p>
            <a:p>
              <a:pPr algn="ctr"/>
              <a:r>
                <a:rPr lang="fr-FR" sz="1600" b="1" dirty="0">
                  <a:solidFill>
                    <a:srgbClr val="F88224"/>
                  </a:solidFill>
                  <a:latin typeface="Open Sans" panose="020B0606030504020204" pitchFamily="34" charset="0"/>
                  <a:ea typeface="Open Sans" panose="020B0606030504020204" pitchFamily="34" charset="0"/>
                  <a:cs typeface="Open Sans" panose="020B0606030504020204" pitchFamily="34" charset="0"/>
                </a:rPr>
                <a:t>« Sécurité » ???</a:t>
              </a:r>
            </a:p>
          </p:txBody>
        </p:sp>
        <p:sp>
          <p:nvSpPr>
            <p:cNvPr id="12" name="Arrow: Right 11">
              <a:extLst>
                <a:ext uri="{FF2B5EF4-FFF2-40B4-BE49-F238E27FC236}">
                  <a16:creationId xmlns:a16="http://schemas.microsoft.com/office/drawing/2014/main" id="{126E5788-7F4B-61D1-7C54-62A628522B22}"/>
                </a:ext>
              </a:extLst>
            </p:cNvPr>
            <p:cNvSpPr/>
            <p:nvPr/>
          </p:nvSpPr>
          <p:spPr>
            <a:xfrm rot="4037737">
              <a:off x="7293956" y="1763611"/>
              <a:ext cx="436341" cy="333577"/>
            </a:xfrm>
            <a:prstGeom prst="rightArrow">
              <a:avLst/>
            </a:prstGeom>
            <a:solidFill>
              <a:srgbClr val="0DD5E0"/>
            </a:solidFill>
            <a:ln w="28575">
              <a:solidFill>
                <a:srgbClr val="0DD5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14" name="Group 13">
              <a:extLst>
                <a:ext uri="{FF2B5EF4-FFF2-40B4-BE49-F238E27FC236}">
                  <a16:creationId xmlns:a16="http://schemas.microsoft.com/office/drawing/2014/main" id="{CD704C97-1734-0190-D6D9-38468C3E41D1}"/>
                </a:ext>
              </a:extLst>
            </p:cNvPr>
            <p:cNvGrpSpPr/>
            <p:nvPr/>
          </p:nvGrpSpPr>
          <p:grpSpPr>
            <a:xfrm>
              <a:off x="5834396" y="2582176"/>
              <a:ext cx="983988" cy="904696"/>
              <a:chOff x="5834396" y="2582176"/>
              <a:chExt cx="983988" cy="904696"/>
            </a:xfrm>
          </p:grpSpPr>
          <p:sp>
            <p:nvSpPr>
              <p:cNvPr id="9" name="Freeform: Shape 8">
                <a:extLst>
                  <a:ext uri="{FF2B5EF4-FFF2-40B4-BE49-F238E27FC236}">
                    <a16:creationId xmlns:a16="http://schemas.microsoft.com/office/drawing/2014/main" id="{309FEE88-700D-2A85-96BA-89AB57811B4F}"/>
                  </a:ext>
                </a:extLst>
              </p:cNvPr>
              <p:cNvSpPr/>
              <p:nvPr/>
            </p:nvSpPr>
            <p:spPr>
              <a:xfrm>
                <a:off x="5926990" y="2582176"/>
                <a:ext cx="891394" cy="846824"/>
              </a:xfrm>
              <a:custGeom>
                <a:avLst/>
                <a:gdLst>
                  <a:gd name="connsiteX0" fmla="*/ 1354238 w 1388962"/>
                  <a:gd name="connsiteY0" fmla="*/ 0 h 1319514"/>
                  <a:gd name="connsiteX1" fmla="*/ 1053296 w 1388962"/>
                  <a:gd name="connsiteY1" fmla="*/ 23150 h 1319514"/>
                  <a:gd name="connsiteX2" fmla="*/ 960699 w 1388962"/>
                  <a:gd name="connsiteY2" fmla="*/ 57874 h 1319514"/>
                  <a:gd name="connsiteX3" fmla="*/ 810228 w 1388962"/>
                  <a:gd name="connsiteY3" fmla="*/ 138897 h 1319514"/>
                  <a:gd name="connsiteX4" fmla="*/ 671332 w 1388962"/>
                  <a:gd name="connsiteY4" fmla="*/ 266218 h 1319514"/>
                  <a:gd name="connsiteX5" fmla="*/ 613458 w 1388962"/>
                  <a:gd name="connsiteY5" fmla="*/ 381965 h 1319514"/>
                  <a:gd name="connsiteX6" fmla="*/ 659757 w 1388962"/>
                  <a:gd name="connsiteY6" fmla="*/ 578735 h 1319514"/>
                  <a:gd name="connsiteX7" fmla="*/ 706056 w 1388962"/>
                  <a:gd name="connsiteY7" fmla="*/ 659757 h 1319514"/>
                  <a:gd name="connsiteX8" fmla="*/ 752354 w 1388962"/>
                  <a:gd name="connsiteY8" fmla="*/ 694481 h 1319514"/>
                  <a:gd name="connsiteX9" fmla="*/ 844952 w 1388962"/>
                  <a:gd name="connsiteY9" fmla="*/ 729206 h 1319514"/>
                  <a:gd name="connsiteX10" fmla="*/ 960699 w 1388962"/>
                  <a:gd name="connsiteY10" fmla="*/ 752355 h 1319514"/>
                  <a:gd name="connsiteX11" fmla="*/ 1226916 w 1388962"/>
                  <a:gd name="connsiteY11" fmla="*/ 740780 h 1319514"/>
                  <a:gd name="connsiteX12" fmla="*/ 1296365 w 1388962"/>
                  <a:gd name="connsiteY12" fmla="*/ 717631 h 1319514"/>
                  <a:gd name="connsiteX13" fmla="*/ 1365813 w 1388962"/>
                  <a:gd name="connsiteY13" fmla="*/ 659757 h 1319514"/>
                  <a:gd name="connsiteX14" fmla="*/ 1388962 w 1388962"/>
                  <a:gd name="connsiteY14" fmla="*/ 578735 h 1319514"/>
                  <a:gd name="connsiteX15" fmla="*/ 1377387 w 1388962"/>
                  <a:gd name="connsiteY15" fmla="*/ 486137 h 1319514"/>
                  <a:gd name="connsiteX16" fmla="*/ 1319514 w 1388962"/>
                  <a:gd name="connsiteY16" fmla="*/ 428264 h 1319514"/>
                  <a:gd name="connsiteX17" fmla="*/ 1273215 w 1388962"/>
                  <a:gd name="connsiteY17" fmla="*/ 405114 h 1319514"/>
                  <a:gd name="connsiteX18" fmla="*/ 1203767 w 1388962"/>
                  <a:gd name="connsiteY18" fmla="*/ 381965 h 1319514"/>
                  <a:gd name="connsiteX19" fmla="*/ 1145894 w 1388962"/>
                  <a:gd name="connsiteY19" fmla="*/ 358816 h 1319514"/>
                  <a:gd name="connsiteX20" fmla="*/ 1041722 w 1388962"/>
                  <a:gd name="connsiteY20" fmla="*/ 347241 h 1319514"/>
                  <a:gd name="connsiteX21" fmla="*/ 983848 w 1388962"/>
                  <a:gd name="connsiteY21" fmla="*/ 335666 h 1319514"/>
                  <a:gd name="connsiteX22" fmla="*/ 763929 w 1388962"/>
                  <a:gd name="connsiteY22" fmla="*/ 347241 h 1319514"/>
                  <a:gd name="connsiteX23" fmla="*/ 706056 w 1388962"/>
                  <a:gd name="connsiteY23" fmla="*/ 370390 h 1319514"/>
                  <a:gd name="connsiteX24" fmla="*/ 648182 w 1388962"/>
                  <a:gd name="connsiteY24" fmla="*/ 381965 h 1319514"/>
                  <a:gd name="connsiteX25" fmla="*/ 532435 w 1388962"/>
                  <a:gd name="connsiteY25" fmla="*/ 428264 h 1319514"/>
                  <a:gd name="connsiteX26" fmla="*/ 405114 w 1388962"/>
                  <a:gd name="connsiteY26" fmla="*/ 486137 h 1319514"/>
                  <a:gd name="connsiteX27" fmla="*/ 381965 w 1388962"/>
                  <a:gd name="connsiteY27" fmla="*/ 520861 h 1319514"/>
                  <a:gd name="connsiteX28" fmla="*/ 393539 w 1388962"/>
                  <a:gd name="connsiteY28" fmla="*/ 717631 h 1319514"/>
                  <a:gd name="connsiteX29" fmla="*/ 451413 w 1388962"/>
                  <a:gd name="connsiteY29" fmla="*/ 810228 h 1319514"/>
                  <a:gd name="connsiteX30" fmla="*/ 532435 w 1388962"/>
                  <a:gd name="connsiteY30" fmla="*/ 856527 h 1319514"/>
                  <a:gd name="connsiteX31" fmla="*/ 682906 w 1388962"/>
                  <a:gd name="connsiteY31" fmla="*/ 960699 h 1319514"/>
                  <a:gd name="connsiteX32" fmla="*/ 763929 w 1388962"/>
                  <a:gd name="connsiteY32" fmla="*/ 1006998 h 1319514"/>
                  <a:gd name="connsiteX33" fmla="*/ 787079 w 1388962"/>
                  <a:gd name="connsiteY33" fmla="*/ 1064871 h 1319514"/>
                  <a:gd name="connsiteX34" fmla="*/ 775504 w 1388962"/>
                  <a:gd name="connsiteY34" fmla="*/ 1226917 h 1319514"/>
                  <a:gd name="connsiteX35" fmla="*/ 567160 w 1388962"/>
                  <a:gd name="connsiteY35" fmla="*/ 1273216 h 1319514"/>
                  <a:gd name="connsiteX36" fmla="*/ 115747 w 1388962"/>
                  <a:gd name="connsiteY36" fmla="*/ 1296365 h 1319514"/>
                  <a:gd name="connsiteX37" fmla="*/ 0 w 1388962"/>
                  <a:gd name="connsiteY37" fmla="*/ 1319514 h 1319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388962" h="1319514">
                    <a:moveTo>
                      <a:pt x="1354238" y="0"/>
                    </a:moveTo>
                    <a:cubicBezTo>
                      <a:pt x="1347150" y="394"/>
                      <a:pt x="1111017" y="8720"/>
                      <a:pt x="1053296" y="23150"/>
                    </a:cubicBezTo>
                    <a:cubicBezTo>
                      <a:pt x="1021316" y="31145"/>
                      <a:pt x="991306" y="45631"/>
                      <a:pt x="960699" y="57874"/>
                    </a:cubicBezTo>
                    <a:cubicBezTo>
                      <a:pt x="889896" y="86195"/>
                      <a:pt x="870234" y="92739"/>
                      <a:pt x="810228" y="138897"/>
                    </a:cubicBezTo>
                    <a:cubicBezTo>
                      <a:pt x="794797" y="150767"/>
                      <a:pt x="688164" y="240970"/>
                      <a:pt x="671332" y="266218"/>
                    </a:cubicBezTo>
                    <a:cubicBezTo>
                      <a:pt x="647404" y="302110"/>
                      <a:pt x="613458" y="381965"/>
                      <a:pt x="613458" y="381965"/>
                    </a:cubicBezTo>
                    <a:cubicBezTo>
                      <a:pt x="628891" y="447555"/>
                      <a:pt x="638449" y="514812"/>
                      <a:pt x="659757" y="578735"/>
                    </a:cubicBezTo>
                    <a:cubicBezTo>
                      <a:pt x="669594" y="608245"/>
                      <a:pt x="686624" y="635467"/>
                      <a:pt x="706056" y="659757"/>
                    </a:cubicBezTo>
                    <a:cubicBezTo>
                      <a:pt x="718107" y="674821"/>
                      <a:pt x="735995" y="684257"/>
                      <a:pt x="752354" y="694481"/>
                    </a:cubicBezTo>
                    <a:cubicBezTo>
                      <a:pt x="788514" y="717081"/>
                      <a:pt x="804379" y="720512"/>
                      <a:pt x="844952" y="729206"/>
                    </a:cubicBezTo>
                    <a:cubicBezTo>
                      <a:pt x="883425" y="737450"/>
                      <a:pt x="922117" y="744639"/>
                      <a:pt x="960699" y="752355"/>
                    </a:cubicBezTo>
                    <a:cubicBezTo>
                      <a:pt x="1049438" y="748497"/>
                      <a:pt x="1138565" y="749920"/>
                      <a:pt x="1226916" y="740780"/>
                    </a:cubicBezTo>
                    <a:cubicBezTo>
                      <a:pt x="1251188" y="738269"/>
                      <a:pt x="1276061" y="731167"/>
                      <a:pt x="1296365" y="717631"/>
                    </a:cubicBezTo>
                    <a:cubicBezTo>
                      <a:pt x="1422504" y="633539"/>
                      <a:pt x="1259602" y="695162"/>
                      <a:pt x="1365813" y="659757"/>
                    </a:cubicBezTo>
                    <a:cubicBezTo>
                      <a:pt x="1371270" y="643385"/>
                      <a:pt x="1388962" y="593264"/>
                      <a:pt x="1388962" y="578735"/>
                    </a:cubicBezTo>
                    <a:cubicBezTo>
                      <a:pt x="1388962" y="547629"/>
                      <a:pt x="1385572" y="516147"/>
                      <a:pt x="1377387" y="486137"/>
                    </a:cubicBezTo>
                    <a:cubicBezTo>
                      <a:pt x="1369552" y="457407"/>
                      <a:pt x="1342783" y="441560"/>
                      <a:pt x="1319514" y="428264"/>
                    </a:cubicBezTo>
                    <a:cubicBezTo>
                      <a:pt x="1304533" y="419703"/>
                      <a:pt x="1289236" y="411522"/>
                      <a:pt x="1273215" y="405114"/>
                    </a:cubicBezTo>
                    <a:cubicBezTo>
                      <a:pt x="1250559" y="396051"/>
                      <a:pt x="1226699" y="390304"/>
                      <a:pt x="1203767" y="381965"/>
                    </a:cubicBezTo>
                    <a:cubicBezTo>
                      <a:pt x="1184241" y="374865"/>
                      <a:pt x="1166210" y="363169"/>
                      <a:pt x="1145894" y="358816"/>
                    </a:cubicBezTo>
                    <a:cubicBezTo>
                      <a:pt x="1111732" y="351496"/>
                      <a:pt x="1076309" y="352182"/>
                      <a:pt x="1041722" y="347241"/>
                    </a:cubicBezTo>
                    <a:cubicBezTo>
                      <a:pt x="1022246" y="344459"/>
                      <a:pt x="1003139" y="339524"/>
                      <a:pt x="983848" y="335666"/>
                    </a:cubicBezTo>
                    <a:cubicBezTo>
                      <a:pt x="910542" y="339524"/>
                      <a:pt x="836770" y="338136"/>
                      <a:pt x="763929" y="347241"/>
                    </a:cubicBezTo>
                    <a:cubicBezTo>
                      <a:pt x="743312" y="349818"/>
                      <a:pt x="725957" y="364420"/>
                      <a:pt x="706056" y="370390"/>
                    </a:cubicBezTo>
                    <a:cubicBezTo>
                      <a:pt x="687212" y="376043"/>
                      <a:pt x="666846" y="375744"/>
                      <a:pt x="648182" y="381965"/>
                    </a:cubicBezTo>
                    <a:cubicBezTo>
                      <a:pt x="608760" y="395106"/>
                      <a:pt x="571857" y="415123"/>
                      <a:pt x="532435" y="428264"/>
                    </a:cubicBezTo>
                    <a:cubicBezTo>
                      <a:pt x="441644" y="458527"/>
                      <a:pt x="483911" y="438858"/>
                      <a:pt x="405114" y="486137"/>
                    </a:cubicBezTo>
                    <a:cubicBezTo>
                      <a:pt x="397398" y="497712"/>
                      <a:pt x="386849" y="507836"/>
                      <a:pt x="381965" y="520861"/>
                    </a:cubicBezTo>
                    <a:cubicBezTo>
                      <a:pt x="358699" y="582904"/>
                      <a:pt x="373086" y="659193"/>
                      <a:pt x="393539" y="717631"/>
                    </a:cubicBezTo>
                    <a:cubicBezTo>
                      <a:pt x="405563" y="751986"/>
                      <a:pt x="425675" y="784490"/>
                      <a:pt x="451413" y="810228"/>
                    </a:cubicBezTo>
                    <a:cubicBezTo>
                      <a:pt x="473408" y="832223"/>
                      <a:pt x="506355" y="839575"/>
                      <a:pt x="532435" y="856527"/>
                    </a:cubicBezTo>
                    <a:cubicBezTo>
                      <a:pt x="583583" y="889774"/>
                      <a:pt x="628343" y="933417"/>
                      <a:pt x="682906" y="960699"/>
                    </a:cubicBezTo>
                    <a:cubicBezTo>
                      <a:pt x="741647" y="990070"/>
                      <a:pt x="714848" y="974278"/>
                      <a:pt x="763929" y="1006998"/>
                    </a:cubicBezTo>
                    <a:cubicBezTo>
                      <a:pt x="771646" y="1026289"/>
                      <a:pt x="777787" y="1046287"/>
                      <a:pt x="787079" y="1064871"/>
                    </a:cubicBezTo>
                    <a:cubicBezTo>
                      <a:pt x="817539" y="1125791"/>
                      <a:pt x="867932" y="1119083"/>
                      <a:pt x="775504" y="1226917"/>
                    </a:cubicBezTo>
                    <a:cubicBezTo>
                      <a:pt x="748306" y="1258649"/>
                      <a:pt x="602600" y="1271001"/>
                      <a:pt x="567160" y="1273216"/>
                    </a:cubicBezTo>
                    <a:cubicBezTo>
                      <a:pt x="416785" y="1282614"/>
                      <a:pt x="266218" y="1288649"/>
                      <a:pt x="115747" y="1296365"/>
                    </a:cubicBezTo>
                    <a:cubicBezTo>
                      <a:pt x="6152" y="1308543"/>
                      <a:pt x="36281" y="1283236"/>
                      <a:pt x="0" y="1319514"/>
                    </a:cubicBezTo>
                  </a:path>
                </a:pathLst>
              </a:custGeom>
              <a:noFill/>
              <a:ln w="25400">
                <a:solidFill>
                  <a:srgbClr val="F882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Isosceles Triangle 12">
                <a:extLst>
                  <a:ext uri="{FF2B5EF4-FFF2-40B4-BE49-F238E27FC236}">
                    <a16:creationId xmlns:a16="http://schemas.microsoft.com/office/drawing/2014/main" id="{BE5268FB-8071-1BE8-34E0-A836CEB1F646}"/>
                  </a:ext>
                </a:extLst>
              </p:cNvPr>
              <p:cNvSpPr/>
              <p:nvPr/>
            </p:nvSpPr>
            <p:spPr>
              <a:xfrm rot="16200000">
                <a:off x="5822821" y="3336402"/>
                <a:ext cx="162045" cy="138896"/>
              </a:xfrm>
              <a:prstGeom prst="triangle">
                <a:avLst/>
              </a:prstGeom>
              <a:solidFill>
                <a:srgbClr val="F88224"/>
              </a:solidFill>
              <a:ln>
                <a:solidFill>
                  <a:srgbClr val="F882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spTree>
    <p:extLst>
      <p:ext uri="{BB962C8B-B14F-4D97-AF65-F5344CB8AC3E}">
        <p14:creationId xmlns:p14="http://schemas.microsoft.com/office/powerpoint/2010/main" val="390440319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ZoneTexte 16">
            <a:extLst>
              <a:ext uri="{FF2B5EF4-FFF2-40B4-BE49-F238E27FC236}">
                <a16:creationId xmlns:a16="http://schemas.microsoft.com/office/drawing/2014/main" id="{AF140616-267E-C9BE-E1FB-9E088EC2B08E}"/>
              </a:ext>
            </a:extLst>
          </p:cNvPr>
          <p:cNvSpPr txBox="1"/>
          <p:nvPr/>
        </p:nvSpPr>
        <p:spPr>
          <a:xfrm>
            <a:off x="2010635" y="310244"/>
            <a:ext cx="9774113" cy="477054"/>
          </a:xfrm>
          <a:prstGeom prst="rect">
            <a:avLst/>
          </a:prstGeom>
          <a:noFill/>
        </p:spPr>
        <p:txBody>
          <a:bodyPr wrap="square" rtlCol="0">
            <a:spAutoFit/>
          </a:bodyPr>
          <a:lstStyle/>
          <a:p>
            <a:r>
              <a:rPr lang="fr-FR" sz="2500" b="1" dirty="0">
                <a:solidFill>
                  <a:srgbClr val="0DD5E0"/>
                </a:solidFill>
                <a:latin typeface="Open Sans" panose="020B0606030504020204" pitchFamily="34" charset="0"/>
                <a:ea typeface="Open Sans" panose="020B0606030504020204" pitchFamily="34" charset="0"/>
                <a:cs typeface="Open Sans" panose="020B0606030504020204" pitchFamily="34" charset="0"/>
              </a:rPr>
              <a:t>Hésitations et craintes côté sécurité</a:t>
            </a:r>
          </a:p>
        </p:txBody>
      </p:sp>
      <p:sp>
        <p:nvSpPr>
          <p:cNvPr id="9" name="ZoneTexte 7">
            <a:extLst>
              <a:ext uri="{FF2B5EF4-FFF2-40B4-BE49-F238E27FC236}">
                <a16:creationId xmlns:a16="http://schemas.microsoft.com/office/drawing/2014/main" id="{8CDA174F-D89B-D4DA-EB02-D82DE3A2BE04}"/>
              </a:ext>
            </a:extLst>
          </p:cNvPr>
          <p:cNvSpPr txBox="1"/>
          <p:nvPr/>
        </p:nvSpPr>
        <p:spPr>
          <a:xfrm>
            <a:off x="6572288" y="1536042"/>
            <a:ext cx="5143927" cy="1749515"/>
          </a:xfrm>
          <a:prstGeom prst="rect">
            <a:avLst/>
          </a:prstGeom>
          <a:noFill/>
        </p:spPr>
        <p:txBody>
          <a:bodyPr wrap="square" rtlCol="0">
            <a:noAutofit/>
          </a:bodyPr>
          <a:lstStyle/>
          <a:p>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Craintes concernant l’</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usage d’un noyau partagé pour l’OS</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a:t>
            </a:r>
            <a:b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br>
            <a:endPar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 Une vulnérabilité au niveau du container pourrait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remonter au système host</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 et le compromettre</a:t>
            </a:r>
            <a:endPar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21" name="Picture 20" descr="Chart, bar chart&#10;&#10;Description automatically generated">
            <a:extLst>
              <a:ext uri="{FF2B5EF4-FFF2-40B4-BE49-F238E27FC236}">
                <a16:creationId xmlns:a16="http://schemas.microsoft.com/office/drawing/2014/main" id="{5247572C-4AFD-38AC-D3EB-4CA795639D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10635" y="1201838"/>
            <a:ext cx="3942269" cy="2417925"/>
          </a:xfrm>
          <a:prstGeom prst="rect">
            <a:avLst/>
          </a:prstGeom>
        </p:spPr>
      </p:pic>
      <p:sp>
        <p:nvSpPr>
          <p:cNvPr id="24" name="Right Brace 23">
            <a:extLst>
              <a:ext uri="{FF2B5EF4-FFF2-40B4-BE49-F238E27FC236}">
                <a16:creationId xmlns:a16="http://schemas.microsoft.com/office/drawing/2014/main" id="{445F3D9F-BC54-FDFB-DFE3-B51C7DE32583}"/>
              </a:ext>
            </a:extLst>
          </p:cNvPr>
          <p:cNvSpPr/>
          <p:nvPr/>
        </p:nvSpPr>
        <p:spPr>
          <a:xfrm>
            <a:off x="6126533" y="1201838"/>
            <a:ext cx="272126" cy="2417925"/>
          </a:xfrm>
          <a:prstGeom prst="rightBrace">
            <a:avLst>
              <a:gd name="adj1" fmla="val 44687"/>
              <a:gd name="adj2" fmla="val 50000"/>
            </a:avLst>
          </a:prstGeom>
          <a:ln w="12700">
            <a:solidFill>
              <a:srgbClr val="0DD5E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grpSp>
        <p:nvGrpSpPr>
          <p:cNvPr id="36" name="Group 35">
            <a:extLst>
              <a:ext uri="{FF2B5EF4-FFF2-40B4-BE49-F238E27FC236}">
                <a16:creationId xmlns:a16="http://schemas.microsoft.com/office/drawing/2014/main" id="{71FDED35-40E3-295C-9992-8C4C8C6CC04F}"/>
              </a:ext>
            </a:extLst>
          </p:cNvPr>
          <p:cNvGrpSpPr/>
          <p:nvPr/>
        </p:nvGrpSpPr>
        <p:grpSpPr>
          <a:xfrm>
            <a:off x="4345083" y="3805354"/>
            <a:ext cx="2053576" cy="2057401"/>
            <a:chOff x="4345083" y="3805354"/>
            <a:chExt cx="2053576" cy="2057401"/>
          </a:xfrm>
        </p:grpSpPr>
        <p:sp>
          <p:nvSpPr>
            <p:cNvPr id="25" name="Right Brace 24">
              <a:extLst>
                <a:ext uri="{FF2B5EF4-FFF2-40B4-BE49-F238E27FC236}">
                  <a16:creationId xmlns:a16="http://schemas.microsoft.com/office/drawing/2014/main" id="{FD33F8C6-659E-4C98-148A-A527B7E1AE91}"/>
                </a:ext>
              </a:extLst>
            </p:cNvPr>
            <p:cNvSpPr/>
            <p:nvPr/>
          </p:nvSpPr>
          <p:spPr>
            <a:xfrm>
              <a:off x="6126533" y="3805355"/>
              <a:ext cx="272126" cy="2057400"/>
            </a:xfrm>
            <a:prstGeom prst="rightBrace">
              <a:avLst>
                <a:gd name="adj1" fmla="val 44687"/>
                <a:gd name="adj2" fmla="val 50000"/>
              </a:avLst>
            </a:prstGeom>
            <a:ln w="12700">
              <a:solidFill>
                <a:srgbClr val="0DD5E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grpSp>
          <p:nvGrpSpPr>
            <p:cNvPr id="35" name="Group 34">
              <a:extLst>
                <a:ext uri="{FF2B5EF4-FFF2-40B4-BE49-F238E27FC236}">
                  <a16:creationId xmlns:a16="http://schemas.microsoft.com/office/drawing/2014/main" id="{B522B622-C9EC-5539-EC9B-E4BFB48DBD85}"/>
                </a:ext>
              </a:extLst>
            </p:cNvPr>
            <p:cNvGrpSpPr/>
            <p:nvPr/>
          </p:nvGrpSpPr>
          <p:grpSpPr>
            <a:xfrm>
              <a:off x="4345083" y="3805354"/>
              <a:ext cx="1624539" cy="2057400"/>
              <a:chOff x="4345083" y="3805354"/>
              <a:chExt cx="1624539" cy="2057400"/>
            </a:xfrm>
          </p:grpSpPr>
          <p:pic>
            <p:nvPicPr>
              <p:cNvPr id="23" name="Picture 22" descr="Graphical user interface, application&#10;&#10;Description automatically generated">
                <a:extLst>
                  <a:ext uri="{FF2B5EF4-FFF2-40B4-BE49-F238E27FC236}">
                    <a16:creationId xmlns:a16="http://schemas.microsoft.com/office/drawing/2014/main" id="{9C51C23B-B00D-634F-958D-66C5BD8A507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61802" y="3805354"/>
                <a:ext cx="1607820" cy="2057400"/>
              </a:xfrm>
              <a:prstGeom prst="rect">
                <a:avLst/>
              </a:prstGeom>
            </p:spPr>
          </p:pic>
          <p:sp>
            <p:nvSpPr>
              <p:cNvPr id="26" name="Oval 25">
                <a:extLst>
                  <a:ext uri="{FF2B5EF4-FFF2-40B4-BE49-F238E27FC236}">
                    <a16:creationId xmlns:a16="http://schemas.microsoft.com/office/drawing/2014/main" id="{707225D1-A667-C556-0114-CC254CB8CA03}"/>
                  </a:ext>
                </a:extLst>
              </p:cNvPr>
              <p:cNvSpPr/>
              <p:nvPr/>
            </p:nvSpPr>
            <p:spPr>
              <a:xfrm>
                <a:off x="4345083" y="4913970"/>
                <a:ext cx="1607821" cy="546076"/>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F88224"/>
                  </a:solidFill>
                </a:endParaRPr>
              </a:p>
            </p:txBody>
          </p:sp>
        </p:grpSp>
      </p:grpSp>
      <p:sp>
        <p:nvSpPr>
          <p:cNvPr id="27" name="ZoneTexte 7">
            <a:extLst>
              <a:ext uri="{FF2B5EF4-FFF2-40B4-BE49-F238E27FC236}">
                <a16:creationId xmlns:a16="http://schemas.microsoft.com/office/drawing/2014/main" id="{CD39CA39-79A4-8220-2AA6-F2B625C2B6BA}"/>
              </a:ext>
            </a:extLst>
          </p:cNvPr>
          <p:cNvSpPr txBox="1"/>
          <p:nvPr/>
        </p:nvSpPr>
        <p:spPr>
          <a:xfrm>
            <a:off x="6572287" y="3805354"/>
            <a:ext cx="5143928" cy="2057400"/>
          </a:xfrm>
          <a:prstGeom prst="rect">
            <a:avLst/>
          </a:prstGeom>
          <a:noFill/>
        </p:spPr>
        <p:txBody>
          <a:bodyPr wrap="square" rtlCol="0">
            <a:noAutofit/>
          </a:bodyPr>
          <a:lstStyle/>
          <a:p>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Docker était originellement (avant la v1.11) conçu comme un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daemon monolithique </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dockerd</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 :</a:t>
            </a:r>
          </a:p>
          <a:p>
            <a:pPr marL="285750" indent="-285750">
              <a:buFont typeface="Arial" panose="020B0604020202020204" pitchFamily="34" charset="0"/>
              <a:buChar char="•"/>
            </a:pP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en charge de « tout »</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(construire et lancer les conteneurs, gérer les images, etc.) </a:t>
            </a:r>
          </a:p>
          <a:p>
            <a:pPr marL="285750" indent="-285750">
              <a:buFont typeface="Arial" panose="020B0604020202020204" pitchFamily="34" charset="0"/>
              <a:buChar char="•"/>
            </a:pP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ET qui avait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besoin d’être root pour TOUT</a:t>
            </a:r>
            <a:endPar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endPar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 On avait très peur des risques de failles de sécurité de type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élévation de privilèges</a:t>
            </a:r>
            <a:endPar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endParaRPr>
          </a:p>
        </p:txBody>
      </p:sp>
      <p:grpSp>
        <p:nvGrpSpPr>
          <p:cNvPr id="37" name="Group 36">
            <a:extLst>
              <a:ext uri="{FF2B5EF4-FFF2-40B4-BE49-F238E27FC236}">
                <a16:creationId xmlns:a16="http://schemas.microsoft.com/office/drawing/2014/main" id="{8019B9EC-A92A-E994-4D99-B1666C4B3CB6}"/>
              </a:ext>
            </a:extLst>
          </p:cNvPr>
          <p:cNvGrpSpPr/>
          <p:nvPr/>
        </p:nvGrpSpPr>
        <p:grpSpPr>
          <a:xfrm>
            <a:off x="2510922" y="4656409"/>
            <a:ext cx="1768445" cy="556932"/>
            <a:chOff x="2510922" y="4656409"/>
            <a:chExt cx="1768445" cy="556932"/>
          </a:xfrm>
        </p:grpSpPr>
        <p:grpSp>
          <p:nvGrpSpPr>
            <p:cNvPr id="33" name="Group 32">
              <a:extLst>
                <a:ext uri="{FF2B5EF4-FFF2-40B4-BE49-F238E27FC236}">
                  <a16:creationId xmlns:a16="http://schemas.microsoft.com/office/drawing/2014/main" id="{2B23018A-414B-9297-5A81-A006843C0877}"/>
                </a:ext>
              </a:extLst>
            </p:cNvPr>
            <p:cNvGrpSpPr/>
            <p:nvPr/>
          </p:nvGrpSpPr>
          <p:grpSpPr>
            <a:xfrm>
              <a:off x="2510922" y="4656409"/>
              <a:ext cx="1217201" cy="556932"/>
              <a:chOff x="2632675" y="4635504"/>
              <a:chExt cx="1217201" cy="556932"/>
            </a:xfrm>
          </p:grpSpPr>
          <p:grpSp>
            <p:nvGrpSpPr>
              <p:cNvPr id="28" name="Group 27">
                <a:extLst>
                  <a:ext uri="{FF2B5EF4-FFF2-40B4-BE49-F238E27FC236}">
                    <a16:creationId xmlns:a16="http://schemas.microsoft.com/office/drawing/2014/main" id="{E2D039E3-6ADB-85F6-0047-7FECA9077082}"/>
                  </a:ext>
                </a:extLst>
              </p:cNvPr>
              <p:cNvGrpSpPr/>
              <p:nvPr/>
            </p:nvGrpSpPr>
            <p:grpSpPr>
              <a:xfrm>
                <a:off x="2649393" y="4635504"/>
                <a:ext cx="1200483" cy="556932"/>
                <a:chOff x="2043236" y="5583383"/>
                <a:chExt cx="1200483" cy="556932"/>
              </a:xfrm>
            </p:grpSpPr>
            <p:sp>
              <p:nvSpPr>
                <p:cNvPr id="29" name="Rectangle: Rounded Corners 28">
                  <a:extLst>
                    <a:ext uri="{FF2B5EF4-FFF2-40B4-BE49-F238E27FC236}">
                      <a16:creationId xmlns:a16="http://schemas.microsoft.com/office/drawing/2014/main" id="{2BA6064F-C157-5CC8-9C12-16BCD7EEC7F8}"/>
                    </a:ext>
                  </a:extLst>
                </p:cNvPr>
                <p:cNvSpPr/>
                <p:nvPr/>
              </p:nvSpPr>
              <p:spPr>
                <a:xfrm>
                  <a:off x="2043236" y="5583383"/>
                  <a:ext cx="1197269" cy="556932"/>
                </a:xfrm>
                <a:prstGeom prst="roundRect">
                  <a:avLst/>
                </a:prstGeom>
                <a:solidFill>
                  <a:srgbClr val="262626"/>
                </a:solidFill>
                <a:ln w="28575">
                  <a:solidFill>
                    <a:srgbClr val="0DD5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ZoneTexte 23">
                  <a:extLst>
                    <a:ext uri="{FF2B5EF4-FFF2-40B4-BE49-F238E27FC236}">
                      <a16:creationId xmlns:a16="http://schemas.microsoft.com/office/drawing/2014/main" id="{9221B432-B970-2262-C85C-2E6CBF723A73}"/>
                    </a:ext>
                  </a:extLst>
                </p:cNvPr>
                <p:cNvSpPr txBox="1"/>
                <p:nvPr/>
              </p:nvSpPr>
              <p:spPr>
                <a:xfrm>
                  <a:off x="2410216" y="5661794"/>
                  <a:ext cx="833503" cy="400110"/>
                </a:xfrm>
                <a:prstGeom prst="rect">
                  <a:avLst/>
                </a:prstGeom>
                <a:noFill/>
              </p:spPr>
              <p:txBody>
                <a:bodyPr wrap="square" rtlCol="0">
                  <a:spAutoFit/>
                </a:bodyPr>
                <a:lstStyle/>
                <a:p>
                  <a:pPr algn="ctr"/>
                  <a:r>
                    <a:rPr lang="fr-FR" sz="1000" b="1" dirty="0">
                      <a:solidFill>
                        <a:srgbClr val="F88224"/>
                      </a:solidFill>
                      <a:latin typeface="Open Sans" panose="020B0606030504020204" pitchFamily="34" charset="0"/>
                      <a:ea typeface="Open Sans" panose="020B0606030504020204" pitchFamily="34" charset="0"/>
                      <a:cs typeface="Open Sans" panose="020B0606030504020204" pitchFamily="34" charset="0"/>
                    </a:rPr>
                    <a:t>Root</a:t>
                  </a:r>
                  <a:r>
                    <a:rPr lang="fr-FR" sz="1000" b="1" dirty="0">
                      <a:solidFill>
                        <a:schemeClr val="bg1"/>
                      </a:solidFill>
                      <a:latin typeface="Open Sans" panose="020B0606030504020204" pitchFamily="34" charset="0"/>
                      <a:ea typeface="Open Sans" panose="020B0606030504020204" pitchFamily="34" charset="0"/>
                      <a:cs typeface="Open Sans" panose="020B0606030504020204" pitchFamily="34" charset="0"/>
                    </a:rPr>
                    <a:t> pour </a:t>
                  </a:r>
                </a:p>
                <a:p>
                  <a:pPr algn="ctr"/>
                  <a:r>
                    <a:rPr lang="fr-FR" sz="1000" b="1" dirty="0">
                      <a:solidFill>
                        <a:schemeClr val="bg1"/>
                      </a:solidFill>
                      <a:latin typeface="Open Sans" panose="020B0606030504020204" pitchFamily="34" charset="0"/>
                      <a:ea typeface="Open Sans" panose="020B0606030504020204" pitchFamily="34" charset="0"/>
                      <a:cs typeface="Open Sans" panose="020B0606030504020204" pitchFamily="34" charset="0"/>
                    </a:rPr>
                    <a:t>TOUT !</a:t>
                  </a:r>
                </a:p>
              </p:txBody>
            </p:sp>
          </p:grpSp>
          <p:sp>
            <p:nvSpPr>
              <p:cNvPr id="32" name="ZoneTexte 23">
                <a:extLst>
                  <a:ext uri="{FF2B5EF4-FFF2-40B4-BE49-F238E27FC236}">
                    <a16:creationId xmlns:a16="http://schemas.microsoft.com/office/drawing/2014/main" id="{462BF1DB-93D9-7BD9-17A4-6A401BC2BA74}"/>
                  </a:ext>
                </a:extLst>
              </p:cNvPr>
              <p:cNvSpPr txBox="1"/>
              <p:nvPr/>
            </p:nvSpPr>
            <p:spPr>
              <a:xfrm>
                <a:off x="2632675" y="4683137"/>
                <a:ext cx="565807" cy="461665"/>
              </a:xfrm>
              <a:prstGeom prst="rect">
                <a:avLst/>
              </a:prstGeom>
              <a:noFill/>
            </p:spPr>
            <p:txBody>
              <a:bodyPr wrap="square" rtlCol="0">
                <a:spAutoFit/>
              </a:bodyPr>
              <a:lstStyle/>
              <a:p>
                <a:pPr algn="ctr"/>
                <a:r>
                  <a:rPr lang="fr-FR" sz="2400" b="1" dirty="0">
                    <a:solidFill>
                      <a:schemeClr val="bg1"/>
                    </a:solidFill>
                    <a:latin typeface="Open Sans" panose="020B0606030504020204" pitchFamily="34" charset="0"/>
                    <a:ea typeface="Open Sans" panose="020B0606030504020204" pitchFamily="34" charset="0"/>
                    <a:cs typeface="Open Sans" panose="020B0606030504020204" pitchFamily="34" charset="0"/>
                  </a:rPr>
                  <a:t>😱</a:t>
                </a:r>
              </a:p>
            </p:txBody>
          </p:sp>
        </p:grpSp>
        <p:sp>
          <p:nvSpPr>
            <p:cNvPr id="34" name="Arrow: Right 33">
              <a:extLst>
                <a:ext uri="{FF2B5EF4-FFF2-40B4-BE49-F238E27FC236}">
                  <a16:creationId xmlns:a16="http://schemas.microsoft.com/office/drawing/2014/main" id="{51D1703B-F3CD-CC2E-5C30-7634336CA3A7}"/>
                </a:ext>
              </a:extLst>
            </p:cNvPr>
            <p:cNvSpPr/>
            <p:nvPr/>
          </p:nvSpPr>
          <p:spPr>
            <a:xfrm rot="418538">
              <a:off x="3804129" y="5079571"/>
              <a:ext cx="475238" cy="110718"/>
            </a:xfrm>
            <a:prstGeom prst="rightArrow">
              <a:avLst/>
            </a:prstGeom>
            <a:solidFill>
              <a:srgbClr val="0DD5E0"/>
            </a:solidFill>
            <a:ln w="28575">
              <a:solidFill>
                <a:srgbClr val="0DD5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148860187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7">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7">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7">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6">
            <a:extLst>
              <a:ext uri="{FF2B5EF4-FFF2-40B4-BE49-F238E27FC236}">
                <a16:creationId xmlns:a16="http://schemas.microsoft.com/office/drawing/2014/main" id="{18EDBAAD-AB3E-6BDF-1939-B2096C6CCA13}"/>
              </a:ext>
            </a:extLst>
          </p:cNvPr>
          <p:cNvSpPr txBox="1"/>
          <p:nvPr/>
        </p:nvSpPr>
        <p:spPr>
          <a:xfrm>
            <a:off x="2477727" y="2248836"/>
            <a:ext cx="8325465" cy="2062103"/>
          </a:xfrm>
          <a:prstGeom prst="rect">
            <a:avLst/>
          </a:prstGeom>
          <a:noFill/>
        </p:spPr>
        <p:txBody>
          <a:bodyPr wrap="square" rtlCol="0">
            <a:spAutoFit/>
          </a:bodyPr>
          <a:lstStyle/>
          <a:p>
            <a:pPr algn="ctr"/>
            <a:r>
              <a:rPr lang="fr-FR" sz="3200" b="1" dirty="0">
                <a:solidFill>
                  <a:schemeClr val="bg1"/>
                </a:solidFill>
                <a:latin typeface="Open Sans" panose="020B0606030504020204" pitchFamily="34" charset="0"/>
                <a:ea typeface="Open Sans" panose="020B0606030504020204" pitchFamily="34" charset="0"/>
                <a:cs typeface="Open Sans" panose="020B0606030504020204" pitchFamily="34" charset="0"/>
              </a:rPr>
              <a:t>En parlant de ça…</a:t>
            </a:r>
          </a:p>
          <a:p>
            <a:pPr algn="ctr"/>
            <a:endParaRPr lang="fr-FR" sz="3200"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pPr algn="ctr"/>
            <a:r>
              <a:rPr lang="fr-FR" sz="3200" b="1" dirty="0">
                <a:solidFill>
                  <a:schemeClr val="bg1"/>
                </a:solidFill>
                <a:latin typeface="Open Sans" panose="020B0606030504020204" pitchFamily="34" charset="0"/>
                <a:ea typeface="Open Sans" panose="020B0606030504020204" pitchFamily="34" charset="0"/>
                <a:cs typeface="Open Sans" panose="020B0606030504020204" pitchFamily="34" charset="0"/>
              </a:rPr>
              <a:t>Y a-t-il dans la salle des </a:t>
            </a:r>
            <a:r>
              <a:rPr lang="fr-FR" sz="3200" b="1" dirty="0">
                <a:solidFill>
                  <a:srgbClr val="F88224"/>
                </a:solidFill>
                <a:latin typeface="Open Sans" panose="020B0606030504020204" pitchFamily="34" charset="0"/>
                <a:ea typeface="Open Sans" panose="020B0606030504020204" pitchFamily="34" charset="0"/>
                <a:cs typeface="Open Sans" panose="020B0606030504020204" pitchFamily="34" charset="0"/>
              </a:rPr>
              <a:t>OPS</a:t>
            </a:r>
            <a:r>
              <a:rPr lang="fr-FR" sz="3200" b="1" dirty="0">
                <a:solidFill>
                  <a:schemeClr val="bg1"/>
                </a:solidFill>
                <a:latin typeface="Open Sans" panose="020B0606030504020204" pitchFamily="34" charset="0"/>
                <a:ea typeface="Open Sans" panose="020B0606030504020204" pitchFamily="34" charset="0"/>
                <a:cs typeface="Open Sans" panose="020B0606030504020204" pitchFamily="34" charset="0"/>
              </a:rPr>
              <a:t> ayant travaillé avec </a:t>
            </a:r>
            <a:r>
              <a:rPr lang="fr-FR" sz="3200" b="1" dirty="0">
                <a:solidFill>
                  <a:srgbClr val="F88224"/>
                </a:solidFill>
                <a:latin typeface="Open Sans" panose="020B0606030504020204" pitchFamily="34" charset="0"/>
                <a:ea typeface="Open Sans" panose="020B0606030504020204" pitchFamily="34" charset="0"/>
                <a:cs typeface="Open Sans" panose="020B0606030504020204" pitchFamily="34" charset="0"/>
              </a:rPr>
              <a:t>Docker vers 2015 </a:t>
            </a:r>
            <a:r>
              <a:rPr lang="fr-FR" sz="3200" b="1" dirty="0">
                <a:solidFill>
                  <a:schemeClr val="bg1"/>
                </a:solidFill>
                <a:latin typeface="Open Sans" panose="020B0606030504020204" pitchFamily="34" charset="0"/>
                <a:ea typeface="Open Sans" panose="020B0606030504020204" pitchFamily="34" charset="0"/>
                <a:cs typeface="Open Sans" panose="020B0606030504020204" pitchFamily="34" charset="0"/>
              </a:rPr>
              <a:t>?</a:t>
            </a:r>
          </a:p>
        </p:txBody>
      </p:sp>
    </p:spTree>
    <p:extLst>
      <p:ext uri="{BB962C8B-B14F-4D97-AF65-F5344CB8AC3E}">
        <p14:creationId xmlns:p14="http://schemas.microsoft.com/office/powerpoint/2010/main" val="172286821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6">
            <a:extLst>
              <a:ext uri="{FF2B5EF4-FFF2-40B4-BE49-F238E27FC236}">
                <a16:creationId xmlns:a16="http://schemas.microsoft.com/office/drawing/2014/main" id="{18EDBAAD-AB3E-6BDF-1939-B2096C6CCA13}"/>
              </a:ext>
            </a:extLst>
          </p:cNvPr>
          <p:cNvSpPr txBox="1"/>
          <p:nvPr/>
        </p:nvSpPr>
        <p:spPr>
          <a:xfrm>
            <a:off x="2418733" y="3136612"/>
            <a:ext cx="8325465" cy="584775"/>
          </a:xfrm>
          <a:prstGeom prst="rect">
            <a:avLst/>
          </a:prstGeom>
          <a:noFill/>
        </p:spPr>
        <p:txBody>
          <a:bodyPr wrap="square" rtlCol="0">
            <a:spAutoFit/>
          </a:bodyPr>
          <a:lstStyle/>
          <a:p>
            <a:pPr algn="ctr"/>
            <a:r>
              <a:rPr lang="fr-FR" sz="3200" b="1" dirty="0">
                <a:solidFill>
                  <a:schemeClr val="bg1"/>
                </a:solidFill>
                <a:latin typeface="Open Sans" panose="020B0606030504020204" pitchFamily="34" charset="0"/>
                <a:ea typeface="Open Sans" panose="020B0606030504020204" pitchFamily="34" charset="0"/>
                <a:cs typeface="Open Sans" panose="020B0606030504020204" pitchFamily="34" charset="0"/>
              </a:rPr>
              <a:t>Docker Root </a:t>
            </a:r>
            <a:r>
              <a:rPr lang="fr-FR" sz="3200" b="1" dirty="0" err="1">
                <a:solidFill>
                  <a:schemeClr val="bg1"/>
                </a:solidFill>
                <a:latin typeface="Open Sans" panose="020B0606030504020204" pitchFamily="34" charset="0"/>
                <a:ea typeface="Open Sans" panose="020B0606030504020204" pitchFamily="34" charset="0"/>
                <a:cs typeface="Open Sans" panose="020B0606030504020204" pitchFamily="34" charset="0"/>
              </a:rPr>
              <a:t>please</a:t>
            </a:r>
            <a:r>
              <a:rPr lang="fr-FR" sz="3200" b="1"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p>
        </p:txBody>
      </p:sp>
      <p:sp>
        <p:nvSpPr>
          <p:cNvPr id="3" name="ZoneTexte 23">
            <a:extLst>
              <a:ext uri="{FF2B5EF4-FFF2-40B4-BE49-F238E27FC236}">
                <a16:creationId xmlns:a16="http://schemas.microsoft.com/office/drawing/2014/main" id="{2ECF87F2-D89B-DFBB-D0C9-204DEF131F65}"/>
              </a:ext>
            </a:extLst>
          </p:cNvPr>
          <p:cNvSpPr txBox="1"/>
          <p:nvPr/>
        </p:nvSpPr>
        <p:spPr>
          <a:xfrm>
            <a:off x="5702950" y="3721387"/>
            <a:ext cx="1757030" cy="246221"/>
          </a:xfrm>
          <a:prstGeom prst="rect">
            <a:avLst/>
          </a:prstGeom>
          <a:noFill/>
        </p:spPr>
        <p:txBody>
          <a:bodyPr wrap="square" rtlCol="0">
            <a:spAutoFit/>
          </a:bodyPr>
          <a:lstStyle/>
          <a:p>
            <a:pPr algn="ctr"/>
            <a:r>
              <a:rPr lang="fr-FR" sz="1000" b="1" dirty="0">
                <a:solidFill>
                  <a:schemeClr val="bg1"/>
                </a:solidFill>
                <a:latin typeface="Open Sans" panose="020B0606030504020204" pitchFamily="34" charset="0"/>
                <a:ea typeface="Open Sans" panose="020B0606030504020204" pitchFamily="34" charset="0"/>
                <a:cs typeface="Open Sans" panose="020B0606030504020204" pitchFamily="34" charset="0"/>
              </a:rPr>
              <a:t>Exploit en 1 ligne…</a:t>
            </a:r>
          </a:p>
        </p:txBody>
      </p:sp>
    </p:spTree>
    <p:extLst>
      <p:ext uri="{BB962C8B-B14F-4D97-AF65-F5344CB8AC3E}">
        <p14:creationId xmlns:p14="http://schemas.microsoft.com/office/powerpoint/2010/main" val="408398953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Single Corner Snipped 4">
            <a:extLst>
              <a:ext uri="{FF2B5EF4-FFF2-40B4-BE49-F238E27FC236}">
                <a16:creationId xmlns:a16="http://schemas.microsoft.com/office/drawing/2014/main" id="{271DCC04-0C9A-705B-70F8-80674CC19934}"/>
              </a:ext>
            </a:extLst>
          </p:cNvPr>
          <p:cNvSpPr/>
          <p:nvPr/>
        </p:nvSpPr>
        <p:spPr>
          <a:xfrm>
            <a:off x="2100426" y="600479"/>
            <a:ext cx="3903627" cy="1071315"/>
          </a:xfrm>
          <a:prstGeom prst="snip1Rect">
            <a:avLst/>
          </a:prstGeom>
          <a:noFill/>
          <a:ln w="38100">
            <a:solidFill>
              <a:srgbClr val="0DD5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ZoneTexte 23">
            <a:extLst>
              <a:ext uri="{FF2B5EF4-FFF2-40B4-BE49-F238E27FC236}">
                <a16:creationId xmlns:a16="http://schemas.microsoft.com/office/drawing/2014/main" id="{F332C029-C8A6-68DD-1963-56CB2AB1A3D6}"/>
              </a:ext>
            </a:extLst>
          </p:cNvPr>
          <p:cNvSpPr txBox="1"/>
          <p:nvPr/>
        </p:nvSpPr>
        <p:spPr>
          <a:xfrm>
            <a:off x="2175524" y="719698"/>
            <a:ext cx="3903627" cy="830997"/>
          </a:xfrm>
          <a:prstGeom prst="rect">
            <a:avLst/>
          </a:prstGeom>
          <a:noFill/>
        </p:spPr>
        <p:txBody>
          <a:bodyPr wrap="square" rtlCol="0">
            <a:spAutoFit/>
          </a:bodyPr>
          <a:lstStyle/>
          <a:p>
            <a:r>
              <a:rPr lang="fr-FR" sz="1600" dirty="0">
                <a:solidFill>
                  <a:schemeClr val="bg1"/>
                </a:solidFill>
                <a:latin typeface="Consolas" panose="020B0609020204030204" pitchFamily="49" charset="0"/>
                <a:ea typeface="Open Sans" panose="020B0606030504020204" pitchFamily="34" charset="0"/>
                <a:cs typeface="Open Sans" panose="020B0606030504020204" pitchFamily="34" charset="0"/>
              </a:rPr>
              <a:t>FROM alpine</a:t>
            </a:r>
          </a:p>
          <a:p>
            <a:r>
              <a:rPr lang="fr-FR" sz="1600" dirty="0">
                <a:solidFill>
                  <a:schemeClr val="bg1"/>
                </a:solidFill>
                <a:latin typeface="Consolas" panose="020B0609020204030204" pitchFamily="49" charset="0"/>
                <a:ea typeface="Open Sans" panose="020B0606030504020204" pitchFamily="34" charset="0"/>
                <a:cs typeface="Open Sans" panose="020B0606030504020204" pitchFamily="34" charset="0"/>
              </a:rPr>
              <a:t>COPY exploit.sh /exploit.sh</a:t>
            </a:r>
          </a:p>
          <a:p>
            <a:r>
              <a:rPr lang="fr-FR" sz="1600" dirty="0">
                <a:solidFill>
                  <a:schemeClr val="bg1"/>
                </a:solidFill>
                <a:latin typeface="Consolas" panose="020B0609020204030204" pitchFamily="49" charset="0"/>
                <a:ea typeface="Open Sans" panose="020B0606030504020204" pitchFamily="34" charset="0"/>
                <a:cs typeface="Open Sans" panose="020B0606030504020204" pitchFamily="34" charset="0"/>
              </a:rPr>
              <a:t>CMD ["/bin/</a:t>
            </a:r>
            <a:r>
              <a:rPr lang="fr-FR" sz="1600" dirty="0" err="1">
                <a:solidFill>
                  <a:schemeClr val="bg1"/>
                </a:solidFill>
                <a:latin typeface="Consolas" panose="020B0609020204030204" pitchFamily="49" charset="0"/>
                <a:ea typeface="Open Sans" panose="020B0606030504020204" pitchFamily="34" charset="0"/>
                <a:cs typeface="Open Sans" panose="020B0606030504020204" pitchFamily="34" charset="0"/>
              </a:rPr>
              <a:t>bash</a:t>
            </a:r>
            <a:r>
              <a:rPr lang="fr-FR" sz="1600" dirty="0">
                <a:solidFill>
                  <a:schemeClr val="bg1"/>
                </a:solidFill>
                <a:latin typeface="Consolas" panose="020B0609020204030204" pitchFamily="49" charset="0"/>
                <a:ea typeface="Open Sans" panose="020B0606030504020204" pitchFamily="34" charset="0"/>
                <a:cs typeface="Open Sans" panose="020B0606030504020204" pitchFamily="34" charset="0"/>
              </a:rPr>
              <a:t>", "exploit.sh"] </a:t>
            </a:r>
          </a:p>
        </p:txBody>
      </p:sp>
      <p:sp>
        <p:nvSpPr>
          <p:cNvPr id="8" name="ZoneTexte 23">
            <a:extLst>
              <a:ext uri="{FF2B5EF4-FFF2-40B4-BE49-F238E27FC236}">
                <a16:creationId xmlns:a16="http://schemas.microsoft.com/office/drawing/2014/main" id="{DE68D2D8-7D18-2A38-9BCA-950D49994DBD}"/>
              </a:ext>
            </a:extLst>
          </p:cNvPr>
          <p:cNvSpPr txBox="1"/>
          <p:nvPr/>
        </p:nvSpPr>
        <p:spPr>
          <a:xfrm>
            <a:off x="1956843" y="202316"/>
            <a:ext cx="1219480" cy="338554"/>
          </a:xfrm>
          <a:prstGeom prst="rect">
            <a:avLst/>
          </a:prstGeom>
          <a:noFill/>
        </p:spPr>
        <p:txBody>
          <a:bodyPr wrap="square" rtlCol="0">
            <a:spAutoFit/>
          </a:bodyPr>
          <a:lstStyle/>
          <a:p>
            <a:pPr algn="ctr"/>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Dockerfile</a:t>
            </a:r>
            <a:endPar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grpSp>
        <p:nvGrpSpPr>
          <p:cNvPr id="29" name="Group 28">
            <a:extLst>
              <a:ext uri="{FF2B5EF4-FFF2-40B4-BE49-F238E27FC236}">
                <a16:creationId xmlns:a16="http://schemas.microsoft.com/office/drawing/2014/main" id="{68579923-630B-12A9-B1CB-0098515F1476}"/>
              </a:ext>
            </a:extLst>
          </p:cNvPr>
          <p:cNvGrpSpPr/>
          <p:nvPr/>
        </p:nvGrpSpPr>
        <p:grpSpPr>
          <a:xfrm>
            <a:off x="1956843" y="1727380"/>
            <a:ext cx="4122308" cy="933822"/>
            <a:chOff x="1956843" y="1727380"/>
            <a:chExt cx="4122308" cy="933822"/>
          </a:xfrm>
        </p:grpSpPr>
        <p:sp>
          <p:nvSpPr>
            <p:cNvPr id="19" name="ZoneTexte 23">
              <a:extLst>
                <a:ext uri="{FF2B5EF4-FFF2-40B4-BE49-F238E27FC236}">
                  <a16:creationId xmlns:a16="http://schemas.microsoft.com/office/drawing/2014/main" id="{AC48DEAD-521E-CFFF-D22C-52C57126DEDB}"/>
                </a:ext>
              </a:extLst>
            </p:cNvPr>
            <p:cNvSpPr txBox="1"/>
            <p:nvPr/>
          </p:nvSpPr>
          <p:spPr>
            <a:xfrm>
              <a:off x="2175524" y="2244762"/>
              <a:ext cx="3903627" cy="338554"/>
            </a:xfrm>
            <a:prstGeom prst="rect">
              <a:avLst/>
            </a:prstGeom>
            <a:noFill/>
          </p:spPr>
          <p:txBody>
            <a:bodyPr wrap="square" rtlCol="0">
              <a:spAutoFit/>
            </a:bodyPr>
            <a:lstStyle/>
            <a:p>
              <a:r>
                <a:rPr lang="fr-FR" sz="1600" dirty="0" err="1">
                  <a:solidFill>
                    <a:schemeClr val="bg1"/>
                  </a:solidFill>
                  <a:latin typeface="Consolas" panose="020B0609020204030204" pitchFamily="49" charset="0"/>
                  <a:ea typeface="Open Sans" panose="020B0606030504020204" pitchFamily="34" charset="0"/>
                  <a:cs typeface="Open Sans" panose="020B0606030504020204" pitchFamily="34" charset="0"/>
                </a:rPr>
                <a:t>chroot</a:t>
              </a:r>
              <a:r>
                <a:rPr lang="fr-FR" sz="1600" dirty="0">
                  <a:solidFill>
                    <a:schemeClr val="bg1"/>
                  </a:solidFill>
                  <a:latin typeface="Consolas" panose="020B0609020204030204" pitchFamily="49" charset="0"/>
                  <a:ea typeface="Open Sans" panose="020B0606030504020204" pitchFamily="34" charset="0"/>
                  <a:cs typeface="Open Sans" panose="020B0606030504020204" pitchFamily="34" charset="0"/>
                </a:rPr>
                <a:t> /</a:t>
              </a:r>
              <a:r>
                <a:rPr lang="fr-FR" sz="1600" dirty="0" err="1">
                  <a:solidFill>
                    <a:schemeClr val="bg1"/>
                  </a:solidFill>
                  <a:latin typeface="Consolas" panose="020B0609020204030204" pitchFamily="49" charset="0"/>
                  <a:ea typeface="Open Sans" panose="020B0606030504020204" pitchFamily="34" charset="0"/>
                  <a:cs typeface="Open Sans" panose="020B0606030504020204" pitchFamily="34" charset="0"/>
                </a:rPr>
                <a:t>hostOS</a:t>
              </a:r>
              <a:r>
                <a:rPr lang="fr-FR" sz="1600" dirty="0">
                  <a:solidFill>
                    <a:schemeClr val="bg1"/>
                  </a:solidFill>
                  <a:latin typeface="Consolas" panose="020B0609020204030204" pitchFamily="49" charset="0"/>
                  <a:ea typeface="Open Sans" panose="020B0606030504020204" pitchFamily="34" charset="0"/>
                  <a:cs typeface="Open Sans" panose="020B0606030504020204" pitchFamily="34" charset="0"/>
                </a:rPr>
                <a:t> /bin/sh</a:t>
              </a:r>
            </a:p>
          </p:txBody>
        </p:sp>
        <p:grpSp>
          <p:nvGrpSpPr>
            <p:cNvPr id="28" name="Group 27">
              <a:extLst>
                <a:ext uri="{FF2B5EF4-FFF2-40B4-BE49-F238E27FC236}">
                  <a16:creationId xmlns:a16="http://schemas.microsoft.com/office/drawing/2014/main" id="{286F1CEE-3C1C-8AE1-8C15-E0FDE08EE96F}"/>
                </a:ext>
              </a:extLst>
            </p:cNvPr>
            <p:cNvGrpSpPr/>
            <p:nvPr/>
          </p:nvGrpSpPr>
          <p:grpSpPr>
            <a:xfrm>
              <a:off x="1956843" y="1727380"/>
              <a:ext cx="4047210" cy="933822"/>
              <a:chOff x="1956843" y="1727380"/>
              <a:chExt cx="4047210" cy="933822"/>
            </a:xfrm>
          </p:grpSpPr>
          <p:sp>
            <p:nvSpPr>
              <p:cNvPr id="18" name="Rectangle: Single Corner Snipped 17">
                <a:extLst>
                  <a:ext uri="{FF2B5EF4-FFF2-40B4-BE49-F238E27FC236}">
                    <a16:creationId xmlns:a16="http://schemas.microsoft.com/office/drawing/2014/main" id="{C3841D0D-F567-C1F0-DAE0-31F7565E959D}"/>
                  </a:ext>
                </a:extLst>
              </p:cNvPr>
              <p:cNvSpPr/>
              <p:nvPr/>
            </p:nvSpPr>
            <p:spPr>
              <a:xfrm>
                <a:off x="2100426" y="2125544"/>
                <a:ext cx="3903627" cy="535658"/>
              </a:xfrm>
              <a:prstGeom prst="snip1Rect">
                <a:avLst/>
              </a:prstGeom>
              <a:noFill/>
              <a:ln w="38100">
                <a:solidFill>
                  <a:srgbClr val="0DD5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 name="ZoneTexte 23">
                <a:extLst>
                  <a:ext uri="{FF2B5EF4-FFF2-40B4-BE49-F238E27FC236}">
                    <a16:creationId xmlns:a16="http://schemas.microsoft.com/office/drawing/2014/main" id="{F741129A-3663-60BA-ADC2-C75FFF6A0B48}"/>
                  </a:ext>
                </a:extLst>
              </p:cNvPr>
              <p:cNvSpPr txBox="1"/>
              <p:nvPr/>
            </p:nvSpPr>
            <p:spPr>
              <a:xfrm>
                <a:off x="1956843" y="1727380"/>
                <a:ext cx="1219480" cy="338554"/>
              </a:xfrm>
              <a:prstGeom prst="rect">
                <a:avLst/>
              </a:prstGeom>
              <a:noFill/>
            </p:spPr>
            <p:txBody>
              <a:bodyPr wrap="square" rtlCol="0">
                <a:spAutoFit/>
              </a:bodyPr>
              <a:lstStyle/>
              <a:p>
                <a:pPr algn="ct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exploit.sh</a:t>
                </a:r>
              </a:p>
            </p:txBody>
          </p:sp>
        </p:grpSp>
      </p:grpSp>
      <p:grpSp>
        <p:nvGrpSpPr>
          <p:cNvPr id="24" name="Group 23">
            <a:extLst>
              <a:ext uri="{FF2B5EF4-FFF2-40B4-BE49-F238E27FC236}">
                <a16:creationId xmlns:a16="http://schemas.microsoft.com/office/drawing/2014/main" id="{301E389F-5FE0-F2D3-1469-C9157E5315A7}"/>
              </a:ext>
            </a:extLst>
          </p:cNvPr>
          <p:cNvGrpSpPr/>
          <p:nvPr/>
        </p:nvGrpSpPr>
        <p:grpSpPr>
          <a:xfrm>
            <a:off x="6246349" y="1913462"/>
            <a:ext cx="4369281" cy="1077218"/>
            <a:chOff x="6601528" y="1913462"/>
            <a:chExt cx="4369281" cy="1077218"/>
          </a:xfrm>
        </p:grpSpPr>
        <p:sp>
          <p:nvSpPr>
            <p:cNvPr id="2" name="ZoneTexte 23">
              <a:extLst>
                <a:ext uri="{FF2B5EF4-FFF2-40B4-BE49-F238E27FC236}">
                  <a16:creationId xmlns:a16="http://schemas.microsoft.com/office/drawing/2014/main" id="{46CDEDB7-035B-66EE-A74F-A7FB915F2476}"/>
                </a:ext>
              </a:extLst>
            </p:cNvPr>
            <p:cNvSpPr txBox="1"/>
            <p:nvPr/>
          </p:nvSpPr>
          <p:spPr>
            <a:xfrm>
              <a:off x="7067182" y="1913462"/>
              <a:ext cx="3903627" cy="1077218"/>
            </a:xfrm>
            <a:prstGeom prst="rect">
              <a:avLst/>
            </a:prstGeom>
            <a:noFill/>
          </p:spPr>
          <p:txBody>
            <a:bodyPr wrap="square" rtlCol="0">
              <a:spAutoFit/>
            </a:bodyPr>
            <a:lstStyle/>
            <a:p>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Notre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exploit en 1 ligne </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on utilise </a:t>
              </a:r>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chroot</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pour lancer un </a:t>
              </a:r>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shell</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fils avec pour répertoire racine « /</a:t>
              </a:r>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hostOS</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 au lieu de « / »</a:t>
              </a:r>
            </a:p>
          </p:txBody>
        </p:sp>
        <p:sp>
          <p:nvSpPr>
            <p:cNvPr id="22" name="Right Brace 21">
              <a:extLst>
                <a:ext uri="{FF2B5EF4-FFF2-40B4-BE49-F238E27FC236}">
                  <a16:creationId xmlns:a16="http://schemas.microsoft.com/office/drawing/2014/main" id="{4B236360-FFC3-1BE0-9615-B83A2F35AF14}"/>
                </a:ext>
              </a:extLst>
            </p:cNvPr>
            <p:cNvSpPr/>
            <p:nvPr/>
          </p:nvSpPr>
          <p:spPr>
            <a:xfrm>
              <a:off x="6601528" y="2023307"/>
              <a:ext cx="298456" cy="857527"/>
            </a:xfrm>
            <a:prstGeom prst="rightBrace">
              <a:avLst>
                <a:gd name="adj1" fmla="val 54906"/>
                <a:gd name="adj2" fmla="val 50000"/>
              </a:avLst>
            </a:prstGeom>
            <a:ln w="12700">
              <a:solidFill>
                <a:srgbClr val="0DD5E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grpSp>
      <p:sp>
        <p:nvSpPr>
          <p:cNvPr id="23" name="ZoneTexte 23">
            <a:extLst>
              <a:ext uri="{FF2B5EF4-FFF2-40B4-BE49-F238E27FC236}">
                <a16:creationId xmlns:a16="http://schemas.microsoft.com/office/drawing/2014/main" id="{8DB0A5A0-72D6-9E59-4C90-F0360AB9D463}"/>
              </a:ext>
            </a:extLst>
          </p:cNvPr>
          <p:cNvSpPr txBox="1"/>
          <p:nvPr/>
        </p:nvSpPr>
        <p:spPr>
          <a:xfrm>
            <a:off x="1956842" y="3050290"/>
            <a:ext cx="9303125" cy="3046988"/>
          </a:xfrm>
          <a:prstGeom prst="rect">
            <a:avLst/>
          </a:prstGeom>
          <a:noFill/>
        </p:spPr>
        <p:txBody>
          <a:bodyPr wrap="square" rtlCol="0">
            <a:spAutoFit/>
          </a:bodyPr>
          <a:lstStyle/>
          <a:p>
            <a:r>
              <a:rPr lang="fr-FR" sz="1600" b="0" dirty="0">
                <a:solidFill>
                  <a:srgbClr val="6A9955"/>
                </a:solidFill>
                <a:effectLst/>
                <a:latin typeface="Consolas" panose="020B0609020204030204" pitchFamily="49" charset="0"/>
              </a:rPr>
              <a:t># on </a:t>
            </a:r>
            <a:r>
              <a:rPr lang="fr-FR" sz="1600" b="0" dirty="0" err="1">
                <a:solidFill>
                  <a:srgbClr val="6A9955"/>
                </a:solidFill>
                <a:effectLst/>
                <a:latin typeface="Consolas" panose="020B0609020204030204" pitchFamily="49" charset="0"/>
              </a:rPr>
              <a:t>build</a:t>
            </a:r>
            <a:r>
              <a:rPr lang="fr-FR" sz="1600" b="0" dirty="0">
                <a:solidFill>
                  <a:srgbClr val="6A9955"/>
                </a:solidFill>
                <a:effectLst/>
                <a:latin typeface="Consolas" panose="020B0609020204030204" pitchFamily="49" charset="0"/>
              </a:rPr>
              <a:t> notre image "</a:t>
            </a:r>
            <a:r>
              <a:rPr lang="fr-FR" sz="1600" b="0" dirty="0" err="1">
                <a:solidFill>
                  <a:srgbClr val="6A9955"/>
                </a:solidFill>
                <a:effectLst/>
                <a:latin typeface="Consolas" panose="020B0609020204030204" pitchFamily="49" charset="0"/>
              </a:rPr>
              <a:t>rootplease</a:t>
            </a:r>
            <a:r>
              <a:rPr lang="fr-FR" sz="1600" b="0" dirty="0">
                <a:solidFill>
                  <a:srgbClr val="6A9955"/>
                </a:solidFill>
                <a:effectLst/>
                <a:latin typeface="Consolas" panose="020B0609020204030204" pitchFamily="49" charset="0"/>
              </a:rPr>
              <a:t>"</a:t>
            </a:r>
            <a:endParaRPr lang="fr-FR" sz="1600" b="0" dirty="0">
              <a:solidFill>
                <a:srgbClr val="D4D4D4"/>
              </a:solidFill>
              <a:effectLst/>
              <a:latin typeface="Consolas" panose="020B0609020204030204" pitchFamily="49" charset="0"/>
            </a:endParaRPr>
          </a:p>
          <a:p>
            <a:r>
              <a:rPr lang="fr-FR" sz="1600" b="0" dirty="0">
                <a:solidFill>
                  <a:srgbClr val="D4D4D4"/>
                </a:solidFill>
                <a:effectLst/>
                <a:latin typeface="Consolas" panose="020B0609020204030204" pitchFamily="49" charset="0"/>
              </a:rPr>
              <a:t>docker </a:t>
            </a:r>
            <a:r>
              <a:rPr lang="fr-FR" sz="1600" b="0" dirty="0" err="1">
                <a:solidFill>
                  <a:srgbClr val="D4D4D4"/>
                </a:solidFill>
                <a:effectLst/>
                <a:latin typeface="Consolas" panose="020B0609020204030204" pitchFamily="49" charset="0"/>
              </a:rPr>
              <a:t>build</a:t>
            </a:r>
            <a:r>
              <a:rPr lang="fr-FR" sz="1600" b="0" dirty="0">
                <a:solidFill>
                  <a:srgbClr val="D4D4D4"/>
                </a:solidFill>
                <a:effectLst/>
                <a:latin typeface="Consolas" panose="020B0609020204030204" pitchFamily="49" charset="0"/>
              </a:rPr>
              <a:t> -t </a:t>
            </a:r>
            <a:r>
              <a:rPr lang="fr-FR" sz="1600" b="0" dirty="0" err="1">
                <a:solidFill>
                  <a:srgbClr val="D4D4D4"/>
                </a:solidFill>
                <a:effectLst/>
                <a:latin typeface="Consolas" panose="020B0609020204030204" pitchFamily="49" charset="0"/>
              </a:rPr>
              <a:t>rootplease</a:t>
            </a:r>
            <a:r>
              <a:rPr lang="fr-FR" sz="1600" b="0" dirty="0">
                <a:solidFill>
                  <a:srgbClr val="D4D4D4"/>
                </a:solidFill>
                <a:effectLst/>
                <a:latin typeface="Consolas" panose="020B0609020204030204" pitchFamily="49" charset="0"/>
              </a:rPr>
              <a:t> </a:t>
            </a:r>
            <a:r>
              <a:rPr lang="fr-FR" sz="1600" b="0" dirty="0">
                <a:solidFill>
                  <a:srgbClr val="DCDCAA"/>
                </a:solidFill>
                <a:effectLst/>
                <a:latin typeface="Consolas" panose="020B0609020204030204" pitchFamily="49" charset="0"/>
              </a:rPr>
              <a:t>.</a:t>
            </a:r>
            <a:endParaRPr lang="fr-FR" sz="1600" b="0" dirty="0">
              <a:solidFill>
                <a:srgbClr val="D4D4D4"/>
              </a:solidFill>
              <a:effectLst/>
              <a:latin typeface="Consolas" panose="020B0609020204030204" pitchFamily="49" charset="0"/>
            </a:endParaRPr>
          </a:p>
          <a:p>
            <a:br>
              <a:rPr lang="fr-FR" sz="1600" b="0" dirty="0">
                <a:solidFill>
                  <a:srgbClr val="D4D4D4"/>
                </a:solidFill>
                <a:effectLst/>
                <a:latin typeface="Consolas" panose="020B0609020204030204" pitchFamily="49" charset="0"/>
              </a:rPr>
            </a:br>
            <a:r>
              <a:rPr lang="fr-FR" sz="1600" b="0" dirty="0">
                <a:solidFill>
                  <a:srgbClr val="6A9955"/>
                </a:solidFill>
                <a:effectLst/>
                <a:latin typeface="Consolas" panose="020B0609020204030204" pitchFamily="49" charset="0"/>
              </a:rPr>
              <a:t># on crée et lance le conteneur en montant le système de fichiers racine de l'hôte </a:t>
            </a:r>
            <a:endParaRPr lang="fr-FR" sz="1600" b="0" dirty="0">
              <a:solidFill>
                <a:srgbClr val="D4D4D4"/>
              </a:solidFill>
              <a:effectLst/>
              <a:latin typeface="Consolas" panose="020B0609020204030204" pitchFamily="49" charset="0"/>
            </a:endParaRPr>
          </a:p>
          <a:p>
            <a:r>
              <a:rPr lang="fr-FR" sz="1600" b="0" dirty="0">
                <a:solidFill>
                  <a:srgbClr val="6A9955"/>
                </a:solidFill>
                <a:effectLst/>
                <a:latin typeface="Consolas" panose="020B0609020204030204" pitchFamily="49" charset="0"/>
              </a:rPr>
              <a:t># (le système d'exploitation sur lequel Docker est exécuté) </a:t>
            </a:r>
            <a:endParaRPr lang="fr-FR" sz="1600" b="0" dirty="0">
              <a:solidFill>
                <a:srgbClr val="D4D4D4"/>
              </a:solidFill>
              <a:effectLst/>
              <a:latin typeface="Consolas" panose="020B0609020204030204" pitchFamily="49" charset="0"/>
            </a:endParaRPr>
          </a:p>
          <a:p>
            <a:r>
              <a:rPr lang="fr-FR" sz="1600" b="0" dirty="0">
                <a:solidFill>
                  <a:srgbClr val="6A9955"/>
                </a:solidFill>
                <a:effectLst/>
                <a:latin typeface="Consolas" panose="020B0609020204030204" pitchFamily="49" charset="0"/>
              </a:rPr>
              <a:t># dans le conteneur sous le point de montage "/</a:t>
            </a:r>
            <a:r>
              <a:rPr lang="fr-FR" sz="1600" b="0" dirty="0" err="1">
                <a:solidFill>
                  <a:srgbClr val="6A9955"/>
                </a:solidFill>
                <a:effectLst/>
                <a:latin typeface="Consolas" panose="020B0609020204030204" pitchFamily="49" charset="0"/>
              </a:rPr>
              <a:t>hostOS</a:t>
            </a:r>
            <a:r>
              <a:rPr lang="fr-FR" sz="1600" b="0" dirty="0">
                <a:solidFill>
                  <a:srgbClr val="6A9955"/>
                </a:solidFill>
                <a:effectLst/>
                <a:latin typeface="Consolas" panose="020B0609020204030204" pitchFamily="49" charset="0"/>
              </a:rPr>
              <a:t>"</a:t>
            </a:r>
            <a:endParaRPr lang="fr-FR" sz="1600" b="0" dirty="0">
              <a:solidFill>
                <a:srgbClr val="D4D4D4"/>
              </a:solidFill>
              <a:effectLst/>
              <a:latin typeface="Consolas" panose="020B0609020204030204" pitchFamily="49" charset="0"/>
            </a:endParaRPr>
          </a:p>
          <a:p>
            <a:r>
              <a:rPr lang="fr-FR" sz="1600" b="0" dirty="0">
                <a:solidFill>
                  <a:srgbClr val="D4D4D4"/>
                </a:solidFill>
                <a:effectLst/>
                <a:latin typeface="Consolas" panose="020B0609020204030204" pitchFamily="49" charset="0"/>
              </a:rPr>
              <a:t>docker run -v /:/</a:t>
            </a:r>
            <a:r>
              <a:rPr lang="fr-FR" sz="1600" b="0" dirty="0" err="1">
                <a:solidFill>
                  <a:srgbClr val="D4D4D4"/>
                </a:solidFill>
                <a:effectLst/>
                <a:latin typeface="Consolas" panose="020B0609020204030204" pitchFamily="49" charset="0"/>
              </a:rPr>
              <a:t>hostOS</a:t>
            </a:r>
            <a:r>
              <a:rPr lang="fr-FR" sz="1600" b="0" dirty="0">
                <a:solidFill>
                  <a:srgbClr val="D4D4D4"/>
                </a:solidFill>
                <a:effectLst/>
                <a:latin typeface="Consolas" panose="020B0609020204030204" pitchFamily="49" charset="0"/>
              </a:rPr>
              <a:t> -</a:t>
            </a:r>
            <a:r>
              <a:rPr lang="fr-FR" sz="1600" b="0" dirty="0" err="1">
                <a:solidFill>
                  <a:srgbClr val="D4D4D4"/>
                </a:solidFill>
                <a:effectLst/>
                <a:latin typeface="Consolas" panose="020B0609020204030204" pitchFamily="49" charset="0"/>
              </a:rPr>
              <a:t>it</a:t>
            </a:r>
            <a:r>
              <a:rPr lang="fr-FR" sz="1600" b="0" dirty="0">
                <a:solidFill>
                  <a:srgbClr val="D4D4D4"/>
                </a:solidFill>
                <a:effectLst/>
                <a:latin typeface="Consolas" panose="020B0609020204030204" pitchFamily="49" charset="0"/>
              </a:rPr>
              <a:t> --</a:t>
            </a:r>
            <a:r>
              <a:rPr lang="fr-FR" sz="1600" b="0" dirty="0" err="1">
                <a:solidFill>
                  <a:srgbClr val="D4D4D4"/>
                </a:solidFill>
                <a:effectLst/>
                <a:latin typeface="Consolas" panose="020B0609020204030204" pitchFamily="49" charset="0"/>
              </a:rPr>
              <a:t>rm</a:t>
            </a:r>
            <a:r>
              <a:rPr lang="fr-FR" sz="1600" b="0" dirty="0">
                <a:solidFill>
                  <a:srgbClr val="D4D4D4"/>
                </a:solidFill>
                <a:effectLst/>
                <a:latin typeface="Consolas" panose="020B0609020204030204" pitchFamily="49" charset="0"/>
              </a:rPr>
              <a:t> </a:t>
            </a:r>
            <a:r>
              <a:rPr lang="fr-FR" sz="1600" b="0" dirty="0" err="1">
                <a:solidFill>
                  <a:srgbClr val="D4D4D4"/>
                </a:solidFill>
                <a:effectLst/>
                <a:latin typeface="Consolas" panose="020B0609020204030204" pitchFamily="49" charset="0"/>
              </a:rPr>
              <a:t>rootplease</a:t>
            </a:r>
            <a:endParaRPr lang="fr-FR" sz="1600" b="0" dirty="0">
              <a:solidFill>
                <a:srgbClr val="D4D4D4"/>
              </a:solidFill>
              <a:effectLst/>
              <a:latin typeface="Consolas" panose="020B0609020204030204" pitchFamily="49" charset="0"/>
            </a:endParaRPr>
          </a:p>
          <a:p>
            <a:br>
              <a:rPr lang="fr-FR" sz="1600" b="0" dirty="0">
                <a:solidFill>
                  <a:srgbClr val="D4D4D4"/>
                </a:solidFill>
                <a:effectLst/>
                <a:latin typeface="Consolas" panose="020B0609020204030204" pitchFamily="49" charset="0"/>
              </a:rPr>
            </a:br>
            <a:r>
              <a:rPr lang="fr-FR" sz="1600" b="0" dirty="0">
                <a:solidFill>
                  <a:srgbClr val="6A9955"/>
                </a:solidFill>
                <a:effectLst/>
                <a:latin typeface="Consolas" panose="020B0609020204030204" pitchFamily="49" charset="0"/>
              </a:rPr>
              <a:t># Vous avez maintenant un </a:t>
            </a:r>
            <a:r>
              <a:rPr lang="fr-FR" sz="1600" b="0" dirty="0" err="1">
                <a:solidFill>
                  <a:srgbClr val="6A9955"/>
                </a:solidFill>
                <a:effectLst/>
                <a:latin typeface="Consolas" panose="020B0609020204030204" pitchFamily="49" charset="0"/>
              </a:rPr>
              <a:t>shell</a:t>
            </a:r>
            <a:r>
              <a:rPr lang="fr-FR" sz="1600" b="0" dirty="0">
                <a:solidFill>
                  <a:srgbClr val="6A9955"/>
                </a:solidFill>
                <a:effectLst/>
                <a:latin typeface="Consolas" panose="020B0609020204030204" pitchFamily="49" charset="0"/>
              </a:rPr>
              <a:t> root sur l'OS DE L'HOST</a:t>
            </a:r>
            <a:endParaRPr lang="fr-FR" sz="1600" b="0" dirty="0">
              <a:solidFill>
                <a:srgbClr val="D4D4D4"/>
              </a:solidFill>
              <a:effectLst/>
              <a:latin typeface="Consolas" panose="020B0609020204030204" pitchFamily="49" charset="0"/>
            </a:endParaRPr>
          </a:p>
          <a:p>
            <a:r>
              <a:rPr lang="fr-FR" sz="1600" b="0" dirty="0">
                <a:solidFill>
                  <a:srgbClr val="6A9955"/>
                </a:solidFill>
                <a:effectLst/>
                <a:latin typeface="Consolas" panose="020B0609020204030204" pitchFamily="49" charset="0"/>
              </a:rPr>
              <a:t># (Ctrl-D pour sortir de l'instance docker / </a:t>
            </a:r>
            <a:r>
              <a:rPr lang="fr-FR" sz="1600" b="0" dirty="0" err="1">
                <a:solidFill>
                  <a:srgbClr val="6A9955"/>
                </a:solidFill>
                <a:effectLst/>
                <a:latin typeface="Consolas" panose="020B0609020204030204" pitchFamily="49" charset="0"/>
              </a:rPr>
              <a:t>shell</a:t>
            </a:r>
            <a:r>
              <a:rPr lang="fr-FR" sz="1600" b="0" dirty="0">
                <a:solidFill>
                  <a:srgbClr val="6A9955"/>
                </a:solidFill>
                <a:effectLst/>
                <a:latin typeface="Consolas" panose="020B0609020204030204" pitchFamily="49" charset="0"/>
              </a:rPr>
              <a:t>)</a:t>
            </a:r>
            <a:endParaRPr lang="fr-FR" sz="1600" b="0" dirty="0">
              <a:solidFill>
                <a:srgbClr val="D4D4D4"/>
              </a:solidFill>
              <a:effectLst/>
              <a:latin typeface="Consolas" panose="020B0609020204030204" pitchFamily="49" charset="0"/>
            </a:endParaRPr>
          </a:p>
          <a:p>
            <a:r>
              <a:rPr lang="fr-FR" sz="1600" b="0" dirty="0">
                <a:solidFill>
                  <a:srgbClr val="D4D4D4"/>
                </a:solidFill>
                <a:effectLst/>
                <a:latin typeface="Consolas" panose="020B0609020204030204" pitchFamily="49" charset="0"/>
              </a:rPr>
              <a:t>$ </a:t>
            </a:r>
            <a:r>
              <a:rPr lang="fr-FR" sz="1600" b="0" dirty="0" err="1">
                <a:solidFill>
                  <a:srgbClr val="D4D4D4"/>
                </a:solidFill>
                <a:effectLst/>
                <a:latin typeface="Consolas" panose="020B0609020204030204" pitchFamily="49" charset="0"/>
              </a:rPr>
              <a:t>whoami</a:t>
            </a:r>
            <a:endParaRPr lang="fr-FR" sz="1600" b="0" dirty="0">
              <a:solidFill>
                <a:srgbClr val="D4D4D4"/>
              </a:solidFill>
              <a:effectLst/>
              <a:latin typeface="Consolas" panose="020B0609020204030204" pitchFamily="49" charset="0"/>
            </a:endParaRPr>
          </a:p>
          <a:p>
            <a:r>
              <a:rPr lang="fr-FR" sz="1600" b="0" dirty="0">
                <a:solidFill>
                  <a:srgbClr val="D4D4D4"/>
                </a:solidFill>
                <a:effectLst/>
                <a:latin typeface="Consolas" panose="020B0609020204030204" pitchFamily="49" charset="0"/>
              </a:rPr>
              <a:t>root</a:t>
            </a:r>
          </a:p>
        </p:txBody>
      </p:sp>
      <p:sp>
        <p:nvSpPr>
          <p:cNvPr id="25" name="Oval 24">
            <a:extLst>
              <a:ext uri="{FF2B5EF4-FFF2-40B4-BE49-F238E27FC236}">
                <a16:creationId xmlns:a16="http://schemas.microsoft.com/office/drawing/2014/main" id="{A5D923FF-0A99-0BB0-1317-2CB9430A2EAF}"/>
              </a:ext>
            </a:extLst>
          </p:cNvPr>
          <p:cNvSpPr/>
          <p:nvPr/>
        </p:nvSpPr>
        <p:spPr>
          <a:xfrm>
            <a:off x="1798572" y="5493958"/>
            <a:ext cx="1299808" cy="66293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6" name="ZoneTexte 23">
            <a:extLst>
              <a:ext uri="{FF2B5EF4-FFF2-40B4-BE49-F238E27FC236}">
                <a16:creationId xmlns:a16="http://schemas.microsoft.com/office/drawing/2014/main" id="{BB6162DE-E8E6-786C-2E95-BE295EE8C33D}"/>
              </a:ext>
            </a:extLst>
          </p:cNvPr>
          <p:cNvSpPr txBox="1"/>
          <p:nvPr/>
        </p:nvSpPr>
        <p:spPr>
          <a:xfrm>
            <a:off x="913032" y="4764772"/>
            <a:ext cx="885540" cy="1754326"/>
          </a:xfrm>
          <a:prstGeom prst="rect">
            <a:avLst/>
          </a:prstGeom>
          <a:noFill/>
        </p:spPr>
        <p:txBody>
          <a:bodyPr wrap="square" rtlCol="0">
            <a:spAutoFit/>
          </a:bodyPr>
          <a:lstStyle/>
          <a:p>
            <a:r>
              <a:rPr lang="fr-FR" sz="3600" dirty="0">
                <a:solidFill>
                  <a:schemeClr val="bg1"/>
                </a:solidFill>
                <a:latin typeface="Open Sans" panose="020B0606030504020204" pitchFamily="34" charset="0"/>
                <a:ea typeface="Open Sans" panose="020B0606030504020204" pitchFamily="34" charset="0"/>
                <a:cs typeface="Open Sans" panose="020B0606030504020204" pitchFamily="34" charset="0"/>
              </a:rPr>
              <a:t>😱 😱 😱</a:t>
            </a:r>
          </a:p>
        </p:txBody>
      </p:sp>
    </p:spTree>
    <p:extLst>
      <p:ext uri="{BB962C8B-B14F-4D97-AF65-F5344CB8AC3E}">
        <p14:creationId xmlns:p14="http://schemas.microsoft.com/office/powerpoint/2010/main" val="281673638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3">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3">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3">
                                            <p:txEl>
                                              <p:pRg st="3" end="3"/>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3">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3">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3">
                                            <p:txEl>
                                              <p:pRg st="6" end="6"/>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3">
                                            <p:txEl>
                                              <p:pRg st="7" end="7"/>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3">
                                            <p:txEl>
                                              <p:pRg st="8" end="8"/>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3">
                                            <p:txEl>
                                              <p:pRg st="9" end="9"/>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Single Corner Snipped 4">
            <a:extLst>
              <a:ext uri="{FF2B5EF4-FFF2-40B4-BE49-F238E27FC236}">
                <a16:creationId xmlns:a16="http://schemas.microsoft.com/office/drawing/2014/main" id="{271DCC04-0C9A-705B-70F8-80674CC19934}"/>
              </a:ext>
            </a:extLst>
          </p:cNvPr>
          <p:cNvSpPr/>
          <p:nvPr/>
        </p:nvSpPr>
        <p:spPr>
          <a:xfrm>
            <a:off x="2100426" y="600479"/>
            <a:ext cx="3903627" cy="1071315"/>
          </a:xfrm>
          <a:prstGeom prst="snip1Rect">
            <a:avLst/>
          </a:prstGeom>
          <a:noFill/>
          <a:ln w="38100">
            <a:solidFill>
              <a:srgbClr val="0DD5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ZoneTexte 23">
            <a:extLst>
              <a:ext uri="{FF2B5EF4-FFF2-40B4-BE49-F238E27FC236}">
                <a16:creationId xmlns:a16="http://schemas.microsoft.com/office/drawing/2014/main" id="{F332C029-C8A6-68DD-1963-56CB2AB1A3D6}"/>
              </a:ext>
            </a:extLst>
          </p:cNvPr>
          <p:cNvSpPr txBox="1"/>
          <p:nvPr/>
        </p:nvSpPr>
        <p:spPr>
          <a:xfrm>
            <a:off x="2175524" y="719698"/>
            <a:ext cx="3903627" cy="830997"/>
          </a:xfrm>
          <a:prstGeom prst="rect">
            <a:avLst/>
          </a:prstGeom>
          <a:noFill/>
        </p:spPr>
        <p:txBody>
          <a:bodyPr wrap="square" rtlCol="0">
            <a:spAutoFit/>
          </a:bodyPr>
          <a:lstStyle/>
          <a:p>
            <a:r>
              <a:rPr lang="fr-FR" sz="1600" dirty="0">
                <a:solidFill>
                  <a:schemeClr val="bg1"/>
                </a:solidFill>
                <a:latin typeface="Consolas" panose="020B0609020204030204" pitchFamily="49" charset="0"/>
                <a:ea typeface="Open Sans" panose="020B0606030504020204" pitchFamily="34" charset="0"/>
                <a:cs typeface="Open Sans" panose="020B0606030504020204" pitchFamily="34" charset="0"/>
              </a:rPr>
              <a:t>FROM alpine</a:t>
            </a:r>
          </a:p>
          <a:p>
            <a:r>
              <a:rPr lang="fr-FR" sz="1600" dirty="0">
                <a:solidFill>
                  <a:schemeClr val="bg1"/>
                </a:solidFill>
                <a:latin typeface="Consolas" panose="020B0609020204030204" pitchFamily="49" charset="0"/>
                <a:ea typeface="Open Sans" panose="020B0606030504020204" pitchFamily="34" charset="0"/>
                <a:cs typeface="Open Sans" panose="020B0606030504020204" pitchFamily="34" charset="0"/>
              </a:rPr>
              <a:t>COPY exploit.sh /exploit.sh</a:t>
            </a:r>
          </a:p>
          <a:p>
            <a:r>
              <a:rPr lang="fr-FR" sz="1600" dirty="0">
                <a:solidFill>
                  <a:schemeClr val="bg1"/>
                </a:solidFill>
                <a:latin typeface="Consolas" panose="020B0609020204030204" pitchFamily="49" charset="0"/>
                <a:ea typeface="Open Sans" panose="020B0606030504020204" pitchFamily="34" charset="0"/>
                <a:cs typeface="Open Sans" panose="020B0606030504020204" pitchFamily="34" charset="0"/>
              </a:rPr>
              <a:t>CMD ["/bin/</a:t>
            </a:r>
            <a:r>
              <a:rPr lang="fr-FR" sz="1600" dirty="0" err="1">
                <a:solidFill>
                  <a:schemeClr val="bg1"/>
                </a:solidFill>
                <a:latin typeface="Consolas" panose="020B0609020204030204" pitchFamily="49" charset="0"/>
                <a:ea typeface="Open Sans" panose="020B0606030504020204" pitchFamily="34" charset="0"/>
                <a:cs typeface="Open Sans" panose="020B0606030504020204" pitchFamily="34" charset="0"/>
              </a:rPr>
              <a:t>bash</a:t>
            </a:r>
            <a:r>
              <a:rPr lang="fr-FR" sz="1600" dirty="0">
                <a:solidFill>
                  <a:schemeClr val="bg1"/>
                </a:solidFill>
                <a:latin typeface="Consolas" panose="020B0609020204030204" pitchFamily="49" charset="0"/>
                <a:ea typeface="Open Sans" panose="020B0606030504020204" pitchFamily="34" charset="0"/>
                <a:cs typeface="Open Sans" panose="020B0606030504020204" pitchFamily="34" charset="0"/>
              </a:rPr>
              <a:t>", "exploit.sh"] </a:t>
            </a:r>
          </a:p>
        </p:txBody>
      </p:sp>
      <p:sp>
        <p:nvSpPr>
          <p:cNvPr id="8" name="ZoneTexte 23">
            <a:extLst>
              <a:ext uri="{FF2B5EF4-FFF2-40B4-BE49-F238E27FC236}">
                <a16:creationId xmlns:a16="http://schemas.microsoft.com/office/drawing/2014/main" id="{DE68D2D8-7D18-2A38-9BCA-950D49994DBD}"/>
              </a:ext>
            </a:extLst>
          </p:cNvPr>
          <p:cNvSpPr txBox="1"/>
          <p:nvPr/>
        </p:nvSpPr>
        <p:spPr>
          <a:xfrm>
            <a:off x="1956843" y="202316"/>
            <a:ext cx="1219480" cy="338554"/>
          </a:xfrm>
          <a:prstGeom prst="rect">
            <a:avLst/>
          </a:prstGeom>
          <a:noFill/>
        </p:spPr>
        <p:txBody>
          <a:bodyPr wrap="square" rtlCol="0">
            <a:spAutoFit/>
          </a:bodyPr>
          <a:lstStyle/>
          <a:p>
            <a:pPr algn="ctr"/>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Dockerfile</a:t>
            </a:r>
            <a:endPar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grpSp>
        <p:nvGrpSpPr>
          <p:cNvPr id="29" name="Group 28">
            <a:extLst>
              <a:ext uri="{FF2B5EF4-FFF2-40B4-BE49-F238E27FC236}">
                <a16:creationId xmlns:a16="http://schemas.microsoft.com/office/drawing/2014/main" id="{68579923-630B-12A9-B1CB-0098515F1476}"/>
              </a:ext>
            </a:extLst>
          </p:cNvPr>
          <p:cNvGrpSpPr/>
          <p:nvPr/>
        </p:nvGrpSpPr>
        <p:grpSpPr>
          <a:xfrm>
            <a:off x="1956843" y="1727380"/>
            <a:ext cx="4122308" cy="933822"/>
            <a:chOff x="1956843" y="1727380"/>
            <a:chExt cx="4122308" cy="933822"/>
          </a:xfrm>
        </p:grpSpPr>
        <p:sp>
          <p:nvSpPr>
            <p:cNvPr id="19" name="ZoneTexte 23">
              <a:extLst>
                <a:ext uri="{FF2B5EF4-FFF2-40B4-BE49-F238E27FC236}">
                  <a16:creationId xmlns:a16="http://schemas.microsoft.com/office/drawing/2014/main" id="{AC48DEAD-521E-CFFF-D22C-52C57126DEDB}"/>
                </a:ext>
              </a:extLst>
            </p:cNvPr>
            <p:cNvSpPr txBox="1"/>
            <p:nvPr/>
          </p:nvSpPr>
          <p:spPr>
            <a:xfrm>
              <a:off x="2175524" y="2244762"/>
              <a:ext cx="3903627" cy="338554"/>
            </a:xfrm>
            <a:prstGeom prst="rect">
              <a:avLst/>
            </a:prstGeom>
            <a:noFill/>
          </p:spPr>
          <p:txBody>
            <a:bodyPr wrap="square" rtlCol="0">
              <a:spAutoFit/>
            </a:bodyPr>
            <a:lstStyle/>
            <a:p>
              <a:r>
                <a:rPr lang="fr-FR" sz="1600" dirty="0" err="1">
                  <a:solidFill>
                    <a:schemeClr val="bg1"/>
                  </a:solidFill>
                  <a:latin typeface="Consolas" panose="020B0609020204030204" pitchFamily="49" charset="0"/>
                  <a:ea typeface="Open Sans" panose="020B0606030504020204" pitchFamily="34" charset="0"/>
                  <a:cs typeface="Open Sans" panose="020B0606030504020204" pitchFamily="34" charset="0"/>
                </a:rPr>
                <a:t>chroot</a:t>
              </a:r>
              <a:r>
                <a:rPr lang="fr-FR" sz="1600" dirty="0">
                  <a:solidFill>
                    <a:schemeClr val="bg1"/>
                  </a:solidFill>
                  <a:latin typeface="Consolas" panose="020B0609020204030204" pitchFamily="49" charset="0"/>
                  <a:ea typeface="Open Sans" panose="020B0606030504020204" pitchFamily="34" charset="0"/>
                  <a:cs typeface="Open Sans" panose="020B0606030504020204" pitchFamily="34" charset="0"/>
                </a:rPr>
                <a:t> /</a:t>
              </a:r>
              <a:r>
                <a:rPr lang="fr-FR" sz="1600" dirty="0" err="1">
                  <a:solidFill>
                    <a:schemeClr val="bg1"/>
                  </a:solidFill>
                  <a:latin typeface="Consolas" panose="020B0609020204030204" pitchFamily="49" charset="0"/>
                  <a:ea typeface="Open Sans" panose="020B0606030504020204" pitchFamily="34" charset="0"/>
                  <a:cs typeface="Open Sans" panose="020B0606030504020204" pitchFamily="34" charset="0"/>
                </a:rPr>
                <a:t>hostOS</a:t>
              </a:r>
              <a:r>
                <a:rPr lang="fr-FR" sz="1600" dirty="0">
                  <a:solidFill>
                    <a:schemeClr val="bg1"/>
                  </a:solidFill>
                  <a:latin typeface="Consolas" panose="020B0609020204030204" pitchFamily="49" charset="0"/>
                  <a:ea typeface="Open Sans" panose="020B0606030504020204" pitchFamily="34" charset="0"/>
                  <a:cs typeface="Open Sans" panose="020B0606030504020204" pitchFamily="34" charset="0"/>
                </a:rPr>
                <a:t> /bin/sh</a:t>
              </a:r>
            </a:p>
          </p:txBody>
        </p:sp>
        <p:grpSp>
          <p:nvGrpSpPr>
            <p:cNvPr id="28" name="Group 27">
              <a:extLst>
                <a:ext uri="{FF2B5EF4-FFF2-40B4-BE49-F238E27FC236}">
                  <a16:creationId xmlns:a16="http://schemas.microsoft.com/office/drawing/2014/main" id="{286F1CEE-3C1C-8AE1-8C15-E0FDE08EE96F}"/>
                </a:ext>
              </a:extLst>
            </p:cNvPr>
            <p:cNvGrpSpPr/>
            <p:nvPr/>
          </p:nvGrpSpPr>
          <p:grpSpPr>
            <a:xfrm>
              <a:off x="1956843" y="1727380"/>
              <a:ext cx="4047210" cy="933822"/>
              <a:chOff x="1956843" y="1727380"/>
              <a:chExt cx="4047210" cy="933822"/>
            </a:xfrm>
          </p:grpSpPr>
          <p:sp>
            <p:nvSpPr>
              <p:cNvPr id="18" name="Rectangle: Single Corner Snipped 17">
                <a:extLst>
                  <a:ext uri="{FF2B5EF4-FFF2-40B4-BE49-F238E27FC236}">
                    <a16:creationId xmlns:a16="http://schemas.microsoft.com/office/drawing/2014/main" id="{C3841D0D-F567-C1F0-DAE0-31F7565E959D}"/>
                  </a:ext>
                </a:extLst>
              </p:cNvPr>
              <p:cNvSpPr/>
              <p:nvPr/>
            </p:nvSpPr>
            <p:spPr>
              <a:xfrm>
                <a:off x="2100426" y="2125544"/>
                <a:ext cx="3903627" cy="535658"/>
              </a:xfrm>
              <a:prstGeom prst="snip1Rect">
                <a:avLst/>
              </a:prstGeom>
              <a:noFill/>
              <a:ln w="38100">
                <a:solidFill>
                  <a:srgbClr val="0DD5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 name="ZoneTexte 23">
                <a:extLst>
                  <a:ext uri="{FF2B5EF4-FFF2-40B4-BE49-F238E27FC236}">
                    <a16:creationId xmlns:a16="http://schemas.microsoft.com/office/drawing/2014/main" id="{F741129A-3663-60BA-ADC2-C75FFF6A0B48}"/>
                  </a:ext>
                </a:extLst>
              </p:cNvPr>
              <p:cNvSpPr txBox="1"/>
              <p:nvPr/>
            </p:nvSpPr>
            <p:spPr>
              <a:xfrm>
                <a:off x="1956843" y="1727380"/>
                <a:ext cx="1219480" cy="338554"/>
              </a:xfrm>
              <a:prstGeom prst="rect">
                <a:avLst/>
              </a:prstGeom>
              <a:noFill/>
            </p:spPr>
            <p:txBody>
              <a:bodyPr wrap="square" rtlCol="0">
                <a:spAutoFit/>
              </a:bodyPr>
              <a:lstStyle/>
              <a:p>
                <a:pPr algn="ct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exploit.sh</a:t>
                </a:r>
              </a:p>
            </p:txBody>
          </p:sp>
        </p:grpSp>
      </p:grpSp>
      <p:grpSp>
        <p:nvGrpSpPr>
          <p:cNvPr id="24" name="Group 23">
            <a:extLst>
              <a:ext uri="{FF2B5EF4-FFF2-40B4-BE49-F238E27FC236}">
                <a16:creationId xmlns:a16="http://schemas.microsoft.com/office/drawing/2014/main" id="{301E389F-5FE0-F2D3-1469-C9157E5315A7}"/>
              </a:ext>
            </a:extLst>
          </p:cNvPr>
          <p:cNvGrpSpPr/>
          <p:nvPr/>
        </p:nvGrpSpPr>
        <p:grpSpPr>
          <a:xfrm>
            <a:off x="6246349" y="1913462"/>
            <a:ext cx="4369281" cy="1077218"/>
            <a:chOff x="6601528" y="1913462"/>
            <a:chExt cx="4369281" cy="1077218"/>
          </a:xfrm>
        </p:grpSpPr>
        <p:sp>
          <p:nvSpPr>
            <p:cNvPr id="2" name="ZoneTexte 23">
              <a:extLst>
                <a:ext uri="{FF2B5EF4-FFF2-40B4-BE49-F238E27FC236}">
                  <a16:creationId xmlns:a16="http://schemas.microsoft.com/office/drawing/2014/main" id="{46CDEDB7-035B-66EE-A74F-A7FB915F2476}"/>
                </a:ext>
              </a:extLst>
            </p:cNvPr>
            <p:cNvSpPr txBox="1"/>
            <p:nvPr/>
          </p:nvSpPr>
          <p:spPr>
            <a:xfrm>
              <a:off x="7067182" y="1913462"/>
              <a:ext cx="3903627" cy="1077218"/>
            </a:xfrm>
            <a:prstGeom prst="rect">
              <a:avLst/>
            </a:prstGeom>
            <a:noFill/>
          </p:spPr>
          <p:txBody>
            <a:bodyPr wrap="square" rtlCol="0">
              <a:spAutoFit/>
            </a:bodyPr>
            <a:lstStyle/>
            <a:p>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Notre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exploit en 1 ligne </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on utilise </a:t>
              </a:r>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chroot</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pour lancer un </a:t>
              </a:r>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shell</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fils avec pour répertoire racine « /</a:t>
              </a:r>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hostOS</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 au lieu de « / »</a:t>
              </a:r>
            </a:p>
          </p:txBody>
        </p:sp>
        <p:sp>
          <p:nvSpPr>
            <p:cNvPr id="22" name="Right Brace 21">
              <a:extLst>
                <a:ext uri="{FF2B5EF4-FFF2-40B4-BE49-F238E27FC236}">
                  <a16:creationId xmlns:a16="http://schemas.microsoft.com/office/drawing/2014/main" id="{4B236360-FFC3-1BE0-9615-B83A2F35AF14}"/>
                </a:ext>
              </a:extLst>
            </p:cNvPr>
            <p:cNvSpPr/>
            <p:nvPr/>
          </p:nvSpPr>
          <p:spPr>
            <a:xfrm>
              <a:off x="6601528" y="2023307"/>
              <a:ext cx="298456" cy="857527"/>
            </a:xfrm>
            <a:prstGeom prst="rightBrace">
              <a:avLst>
                <a:gd name="adj1" fmla="val 54906"/>
                <a:gd name="adj2" fmla="val 50000"/>
              </a:avLst>
            </a:prstGeom>
            <a:ln w="12700">
              <a:solidFill>
                <a:srgbClr val="0DD5E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grpSp>
      <p:sp>
        <p:nvSpPr>
          <p:cNvPr id="23" name="ZoneTexte 23">
            <a:extLst>
              <a:ext uri="{FF2B5EF4-FFF2-40B4-BE49-F238E27FC236}">
                <a16:creationId xmlns:a16="http://schemas.microsoft.com/office/drawing/2014/main" id="{8DB0A5A0-72D6-9E59-4C90-F0360AB9D463}"/>
              </a:ext>
            </a:extLst>
          </p:cNvPr>
          <p:cNvSpPr txBox="1"/>
          <p:nvPr/>
        </p:nvSpPr>
        <p:spPr>
          <a:xfrm>
            <a:off x="1956842" y="3050290"/>
            <a:ext cx="9303125" cy="3046988"/>
          </a:xfrm>
          <a:prstGeom prst="rect">
            <a:avLst/>
          </a:prstGeom>
          <a:noFill/>
        </p:spPr>
        <p:txBody>
          <a:bodyPr wrap="square" rtlCol="0">
            <a:spAutoFit/>
          </a:bodyPr>
          <a:lstStyle/>
          <a:p>
            <a:r>
              <a:rPr lang="fr-FR" sz="1600" b="0" dirty="0">
                <a:solidFill>
                  <a:srgbClr val="6A9955"/>
                </a:solidFill>
                <a:effectLst/>
                <a:latin typeface="Consolas" panose="020B0609020204030204" pitchFamily="49" charset="0"/>
              </a:rPr>
              <a:t># on </a:t>
            </a:r>
            <a:r>
              <a:rPr lang="fr-FR" sz="1600" b="0" dirty="0" err="1">
                <a:solidFill>
                  <a:srgbClr val="6A9955"/>
                </a:solidFill>
                <a:effectLst/>
                <a:latin typeface="Consolas" panose="020B0609020204030204" pitchFamily="49" charset="0"/>
              </a:rPr>
              <a:t>build</a:t>
            </a:r>
            <a:r>
              <a:rPr lang="fr-FR" sz="1600" b="0" dirty="0">
                <a:solidFill>
                  <a:srgbClr val="6A9955"/>
                </a:solidFill>
                <a:effectLst/>
                <a:latin typeface="Consolas" panose="020B0609020204030204" pitchFamily="49" charset="0"/>
              </a:rPr>
              <a:t> notre image "</a:t>
            </a:r>
            <a:r>
              <a:rPr lang="fr-FR" sz="1600" b="0" dirty="0" err="1">
                <a:solidFill>
                  <a:srgbClr val="6A9955"/>
                </a:solidFill>
                <a:effectLst/>
                <a:latin typeface="Consolas" panose="020B0609020204030204" pitchFamily="49" charset="0"/>
              </a:rPr>
              <a:t>rootplease</a:t>
            </a:r>
            <a:r>
              <a:rPr lang="fr-FR" sz="1600" b="0" dirty="0">
                <a:solidFill>
                  <a:srgbClr val="6A9955"/>
                </a:solidFill>
                <a:effectLst/>
                <a:latin typeface="Consolas" panose="020B0609020204030204" pitchFamily="49" charset="0"/>
              </a:rPr>
              <a:t>"</a:t>
            </a:r>
            <a:endParaRPr lang="fr-FR" sz="1600" b="0" dirty="0">
              <a:solidFill>
                <a:srgbClr val="D4D4D4"/>
              </a:solidFill>
              <a:effectLst/>
              <a:latin typeface="Consolas" panose="020B0609020204030204" pitchFamily="49" charset="0"/>
            </a:endParaRPr>
          </a:p>
          <a:p>
            <a:r>
              <a:rPr lang="fr-FR" sz="1600" b="0" dirty="0">
                <a:solidFill>
                  <a:srgbClr val="D4D4D4"/>
                </a:solidFill>
                <a:effectLst/>
                <a:latin typeface="Consolas" panose="020B0609020204030204" pitchFamily="49" charset="0"/>
              </a:rPr>
              <a:t>docker </a:t>
            </a:r>
            <a:r>
              <a:rPr lang="fr-FR" sz="1600" b="0" dirty="0" err="1">
                <a:solidFill>
                  <a:srgbClr val="D4D4D4"/>
                </a:solidFill>
                <a:effectLst/>
                <a:latin typeface="Consolas" panose="020B0609020204030204" pitchFamily="49" charset="0"/>
              </a:rPr>
              <a:t>build</a:t>
            </a:r>
            <a:r>
              <a:rPr lang="fr-FR" sz="1600" b="0" dirty="0">
                <a:solidFill>
                  <a:srgbClr val="D4D4D4"/>
                </a:solidFill>
                <a:effectLst/>
                <a:latin typeface="Consolas" panose="020B0609020204030204" pitchFamily="49" charset="0"/>
              </a:rPr>
              <a:t> -t </a:t>
            </a:r>
            <a:r>
              <a:rPr lang="fr-FR" sz="1600" b="0" dirty="0" err="1">
                <a:solidFill>
                  <a:srgbClr val="D4D4D4"/>
                </a:solidFill>
                <a:effectLst/>
                <a:latin typeface="Consolas" panose="020B0609020204030204" pitchFamily="49" charset="0"/>
              </a:rPr>
              <a:t>rootplease</a:t>
            </a:r>
            <a:r>
              <a:rPr lang="fr-FR" sz="1600" b="0" dirty="0">
                <a:solidFill>
                  <a:srgbClr val="D4D4D4"/>
                </a:solidFill>
                <a:effectLst/>
                <a:latin typeface="Consolas" panose="020B0609020204030204" pitchFamily="49" charset="0"/>
              </a:rPr>
              <a:t> </a:t>
            </a:r>
            <a:r>
              <a:rPr lang="fr-FR" sz="1600" b="0" dirty="0">
                <a:solidFill>
                  <a:srgbClr val="DCDCAA"/>
                </a:solidFill>
                <a:effectLst/>
                <a:latin typeface="Consolas" panose="020B0609020204030204" pitchFamily="49" charset="0"/>
              </a:rPr>
              <a:t>.</a:t>
            </a:r>
            <a:endParaRPr lang="fr-FR" sz="1600" b="0" dirty="0">
              <a:solidFill>
                <a:srgbClr val="D4D4D4"/>
              </a:solidFill>
              <a:effectLst/>
              <a:latin typeface="Consolas" panose="020B0609020204030204" pitchFamily="49" charset="0"/>
            </a:endParaRPr>
          </a:p>
          <a:p>
            <a:br>
              <a:rPr lang="fr-FR" sz="1600" b="0" dirty="0">
                <a:solidFill>
                  <a:srgbClr val="D4D4D4"/>
                </a:solidFill>
                <a:effectLst/>
                <a:latin typeface="Consolas" panose="020B0609020204030204" pitchFamily="49" charset="0"/>
              </a:rPr>
            </a:br>
            <a:r>
              <a:rPr lang="fr-FR" sz="1600" b="0" dirty="0">
                <a:solidFill>
                  <a:srgbClr val="6A9955"/>
                </a:solidFill>
                <a:effectLst/>
                <a:latin typeface="Consolas" panose="020B0609020204030204" pitchFamily="49" charset="0"/>
              </a:rPr>
              <a:t># on crée et lance le conteneur en montant le système de fichiers racine de l'hôte </a:t>
            </a:r>
            <a:endParaRPr lang="fr-FR" sz="1600" b="0" dirty="0">
              <a:solidFill>
                <a:srgbClr val="D4D4D4"/>
              </a:solidFill>
              <a:effectLst/>
              <a:latin typeface="Consolas" panose="020B0609020204030204" pitchFamily="49" charset="0"/>
            </a:endParaRPr>
          </a:p>
          <a:p>
            <a:r>
              <a:rPr lang="fr-FR" sz="1600" b="0" dirty="0">
                <a:solidFill>
                  <a:srgbClr val="6A9955"/>
                </a:solidFill>
                <a:effectLst/>
                <a:latin typeface="Consolas" panose="020B0609020204030204" pitchFamily="49" charset="0"/>
              </a:rPr>
              <a:t># (le système d'exploitation sur lequel Docker est exécuté) </a:t>
            </a:r>
            <a:endParaRPr lang="fr-FR" sz="1600" b="0" dirty="0">
              <a:solidFill>
                <a:srgbClr val="D4D4D4"/>
              </a:solidFill>
              <a:effectLst/>
              <a:latin typeface="Consolas" panose="020B0609020204030204" pitchFamily="49" charset="0"/>
            </a:endParaRPr>
          </a:p>
          <a:p>
            <a:r>
              <a:rPr lang="fr-FR" sz="1600" b="0" dirty="0">
                <a:solidFill>
                  <a:srgbClr val="6A9955"/>
                </a:solidFill>
                <a:effectLst/>
                <a:latin typeface="Consolas" panose="020B0609020204030204" pitchFamily="49" charset="0"/>
              </a:rPr>
              <a:t># dans le conteneur sous le point de montage "/</a:t>
            </a:r>
            <a:r>
              <a:rPr lang="fr-FR" sz="1600" b="0" dirty="0" err="1">
                <a:solidFill>
                  <a:srgbClr val="6A9955"/>
                </a:solidFill>
                <a:effectLst/>
                <a:latin typeface="Consolas" panose="020B0609020204030204" pitchFamily="49" charset="0"/>
              </a:rPr>
              <a:t>hostOS</a:t>
            </a:r>
            <a:r>
              <a:rPr lang="fr-FR" sz="1600" b="0" dirty="0">
                <a:solidFill>
                  <a:srgbClr val="6A9955"/>
                </a:solidFill>
                <a:effectLst/>
                <a:latin typeface="Consolas" panose="020B0609020204030204" pitchFamily="49" charset="0"/>
              </a:rPr>
              <a:t>"</a:t>
            </a:r>
            <a:endParaRPr lang="fr-FR" sz="1600" b="0" dirty="0">
              <a:solidFill>
                <a:srgbClr val="D4D4D4"/>
              </a:solidFill>
              <a:effectLst/>
              <a:latin typeface="Consolas" panose="020B0609020204030204" pitchFamily="49" charset="0"/>
            </a:endParaRPr>
          </a:p>
          <a:p>
            <a:r>
              <a:rPr lang="fr-FR" sz="1600" b="0" dirty="0">
                <a:solidFill>
                  <a:srgbClr val="D4D4D4"/>
                </a:solidFill>
                <a:effectLst/>
                <a:latin typeface="Consolas" panose="020B0609020204030204" pitchFamily="49" charset="0"/>
              </a:rPr>
              <a:t>docker run -v /:/</a:t>
            </a:r>
            <a:r>
              <a:rPr lang="fr-FR" sz="1600" b="0" dirty="0" err="1">
                <a:solidFill>
                  <a:srgbClr val="D4D4D4"/>
                </a:solidFill>
                <a:effectLst/>
                <a:latin typeface="Consolas" panose="020B0609020204030204" pitchFamily="49" charset="0"/>
              </a:rPr>
              <a:t>hostOS</a:t>
            </a:r>
            <a:r>
              <a:rPr lang="fr-FR" sz="1600" b="0" dirty="0">
                <a:solidFill>
                  <a:srgbClr val="D4D4D4"/>
                </a:solidFill>
                <a:effectLst/>
                <a:latin typeface="Consolas" panose="020B0609020204030204" pitchFamily="49" charset="0"/>
              </a:rPr>
              <a:t> -</a:t>
            </a:r>
            <a:r>
              <a:rPr lang="fr-FR" sz="1600" b="0" dirty="0" err="1">
                <a:solidFill>
                  <a:srgbClr val="D4D4D4"/>
                </a:solidFill>
                <a:effectLst/>
                <a:latin typeface="Consolas" panose="020B0609020204030204" pitchFamily="49" charset="0"/>
              </a:rPr>
              <a:t>it</a:t>
            </a:r>
            <a:r>
              <a:rPr lang="fr-FR" sz="1600" b="0" dirty="0">
                <a:solidFill>
                  <a:srgbClr val="D4D4D4"/>
                </a:solidFill>
                <a:effectLst/>
                <a:latin typeface="Consolas" panose="020B0609020204030204" pitchFamily="49" charset="0"/>
              </a:rPr>
              <a:t> --</a:t>
            </a:r>
            <a:r>
              <a:rPr lang="fr-FR" sz="1600" b="0" dirty="0" err="1">
                <a:solidFill>
                  <a:srgbClr val="D4D4D4"/>
                </a:solidFill>
                <a:effectLst/>
                <a:latin typeface="Consolas" panose="020B0609020204030204" pitchFamily="49" charset="0"/>
              </a:rPr>
              <a:t>rm</a:t>
            </a:r>
            <a:r>
              <a:rPr lang="fr-FR" sz="1600" b="0" dirty="0">
                <a:solidFill>
                  <a:srgbClr val="D4D4D4"/>
                </a:solidFill>
                <a:effectLst/>
                <a:latin typeface="Consolas" panose="020B0609020204030204" pitchFamily="49" charset="0"/>
              </a:rPr>
              <a:t> </a:t>
            </a:r>
            <a:r>
              <a:rPr lang="fr-FR" sz="1600" b="0" dirty="0" err="1">
                <a:solidFill>
                  <a:srgbClr val="D4D4D4"/>
                </a:solidFill>
                <a:effectLst/>
                <a:latin typeface="Consolas" panose="020B0609020204030204" pitchFamily="49" charset="0"/>
              </a:rPr>
              <a:t>rootplease</a:t>
            </a:r>
            <a:endParaRPr lang="fr-FR" sz="1600" b="0" dirty="0">
              <a:solidFill>
                <a:srgbClr val="D4D4D4"/>
              </a:solidFill>
              <a:effectLst/>
              <a:latin typeface="Consolas" panose="020B0609020204030204" pitchFamily="49" charset="0"/>
            </a:endParaRPr>
          </a:p>
          <a:p>
            <a:br>
              <a:rPr lang="fr-FR" sz="1600" b="0" dirty="0">
                <a:solidFill>
                  <a:srgbClr val="D4D4D4"/>
                </a:solidFill>
                <a:effectLst/>
                <a:latin typeface="Consolas" panose="020B0609020204030204" pitchFamily="49" charset="0"/>
              </a:rPr>
            </a:br>
            <a:r>
              <a:rPr lang="fr-FR" sz="1600" b="0" dirty="0">
                <a:solidFill>
                  <a:srgbClr val="6A9955"/>
                </a:solidFill>
                <a:effectLst/>
                <a:latin typeface="Consolas" panose="020B0609020204030204" pitchFamily="49" charset="0"/>
              </a:rPr>
              <a:t># Vous avez maintenant un </a:t>
            </a:r>
            <a:r>
              <a:rPr lang="fr-FR" sz="1600" b="0" dirty="0" err="1">
                <a:solidFill>
                  <a:srgbClr val="6A9955"/>
                </a:solidFill>
                <a:effectLst/>
                <a:latin typeface="Consolas" panose="020B0609020204030204" pitchFamily="49" charset="0"/>
              </a:rPr>
              <a:t>shell</a:t>
            </a:r>
            <a:r>
              <a:rPr lang="fr-FR" sz="1600" b="0" dirty="0">
                <a:solidFill>
                  <a:srgbClr val="6A9955"/>
                </a:solidFill>
                <a:effectLst/>
                <a:latin typeface="Consolas" panose="020B0609020204030204" pitchFamily="49" charset="0"/>
              </a:rPr>
              <a:t> root sur l'OS DE L'HOST</a:t>
            </a:r>
            <a:endParaRPr lang="fr-FR" sz="1600" b="0" dirty="0">
              <a:solidFill>
                <a:srgbClr val="D4D4D4"/>
              </a:solidFill>
              <a:effectLst/>
              <a:latin typeface="Consolas" panose="020B0609020204030204" pitchFamily="49" charset="0"/>
            </a:endParaRPr>
          </a:p>
          <a:p>
            <a:r>
              <a:rPr lang="fr-FR" sz="1600" b="0" dirty="0">
                <a:solidFill>
                  <a:srgbClr val="6A9955"/>
                </a:solidFill>
                <a:effectLst/>
                <a:latin typeface="Consolas" panose="020B0609020204030204" pitchFamily="49" charset="0"/>
              </a:rPr>
              <a:t># (Ctrl-D pour sortir de l'instance docker / </a:t>
            </a:r>
            <a:r>
              <a:rPr lang="fr-FR" sz="1600" b="0" dirty="0" err="1">
                <a:solidFill>
                  <a:srgbClr val="6A9955"/>
                </a:solidFill>
                <a:effectLst/>
                <a:latin typeface="Consolas" panose="020B0609020204030204" pitchFamily="49" charset="0"/>
              </a:rPr>
              <a:t>shell</a:t>
            </a:r>
            <a:r>
              <a:rPr lang="fr-FR" sz="1600" b="0" dirty="0">
                <a:solidFill>
                  <a:srgbClr val="6A9955"/>
                </a:solidFill>
                <a:effectLst/>
                <a:latin typeface="Consolas" panose="020B0609020204030204" pitchFamily="49" charset="0"/>
              </a:rPr>
              <a:t>)</a:t>
            </a:r>
            <a:endParaRPr lang="fr-FR" sz="1600" b="0" dirty="0">
              <a:solidFill>
                <a:srgbClr val="D4D4D4"/>
              </a:solidFill>
              <a:effectLst/>
              <a:latin typeface="Consolas" panose="020B0609020204030204" pitchFamily="49" charset="0"/>
            </a:endParaRPr>
          </a:p>
          <a:p>
            <a:r>
              <a:rPr lang="fr-FR" sz="1600" b="0" dirty="0">
                <a:solidFill>
                  <a:srgbClr val="D4D4D4"/>
                </a:solidFill>
                <a:effectLst/>
                <a:latin typeface="Consolas" panose="020B0609020204030204" pitchFamily="49" charset="0"/>
              </a:rPr>
              <a:t>$ </a:t>
            </a:r>
            <a:r>
              <a:rPr lang="fr-FR" sz="1600" b="0" dirty="0" err="1">
                <a:solidFill>
                  <a:srgbClr val="D4D4D4"/>
                </a:solidFill>
                <a:effectLst/>
                <a:latin typeface="Consolas" panose="020B0609020204030204" pitchFamily="49" charset="0"/>
              </a:rPr>
              <a:t>whoami</a:t>
            </a:r>
            <a:endParaRPr lang="fr-FR" sz="1600" b="0" dirty="0">
              <a:solidFill>
                <a:srgbClr val="D4D4D4"/>
              </a:solidFill>
              <a:effectLst/>
              <a:latin typeface="Consolas" panose="020B0609020204030204" pitchFamily="49" charset="0"/>
            </a:endParaRPr>
          </a:p>
          <a:p>
            <a:r>
              <a:rPr lang="fr-FR" sz="1600" b="0" dirty="0">
                <a:solidFill>
                  <a:srgbClr val="D4D4D4"/>
                </a:solidFill>
                <a:effectLst/>
                <a:latin typeface="Consolas" panose="020B0609020204030204" pitchFamily="49" charset="0"/>
              </a:rPr>
              <a:t>root</a:t>
            </a:r>
          </a:p>
        </p:txBody>
      </p:sp>
      <p:sp>
        <p:nvSpPr>
          <p:cNvPr id="25" name="Oval 24">
            <a:extLst>
              <a:ext uri="{FF2B5EF4-FFF2-40B4-BE49-F238E27FC236}">
                <a16:creationId xmlns:a16="http://schemas.microsoft.com/office/drawing/2014/main" id="{A5D923FF-0A99-0BB0-1317-2CB9430A2EAF}"/>
              </a:ext>
            </a:extLst>
          </p:cNvPr>
          <p:cNvSpPr/>
          <p:nvPr/>
        </p:nvSpPr>
        <p:spPr>
          <a:xfrm>
            <a:off x="1798572" y="5493958"/>
            <a:ext cx="1299808" cy="66293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6" name="ZoneTexte 23">
            <a:extLst>
              <a:ext uri="{FF2B5EF4-FFF2-40B4-BE49-F238E27FC236}">
                <a16:creationId xmlns:a16="http://schemas.microsoft.com/office/drawing/2014/main" id="{BB6162DE-E8E6-786C-2E95-BE295EE8C33D}"/>
              </a:ext>
            </a:extLst>
          </p:cNvPr>
          <p:cNvSpPr txBox="1"/>
          <p:nvPr/>
        </p:nvSpPr>
        <p:spPr>
          <a:xfrm>
            <a:off x="913032" y="4764772"/>
            <a:ext cx="885540" cy="1754326"/>
          </a:xfrm>
          <a:prstGeom prst="rect">
            <a:avLst/>
          </a:prstGeom>
          <a:noFill/>
        </p:spPr>
        <p:txBody>
          <a:bodyPr wrap="square" rtlCol="0">
            <a:spAutoFit/>
          </a:bodyPr>
          <a:lstStyle/>
          <a:p>
            <a:r>
              <a:rPr lang="fr-FR" sz="3600" dirty="0">
                <a:solidFill>
                  <a:schemeClr val="bg1"/>
                </a:solidFill>
                <a:latin typeface="Open Sans" panose="020B0606030504020204" pitchFamily="34" charset="0"/>
                <a:ea typeface="Open Sans" panose="020B0606030504020204" pitchFamily="34" charset="0"/>
                <a:cs typeface="Open Sans" panose="020B0606030504020204" pitchFamily="34" charset="0"/>
              </a:rPr>
              <a:t>😱 😱 😱</a:t>
            </a:r>
          </a:p>
        </p:txBody>
      </p:sp>
      <p:grpSp>
        <p:nvGrpSpPr>
          <p:cNvPr id="34" name="Group 33">
            <a:extLst>
              <a:ext uri="{FF2B5EF4-FFF2-40B4-BE49-F238E27FC236}">
                <a16:creationId xmlns:a16="http://schemas.microsoft.com/office/drawing/2014/main" id="{71C0B4EE-2757-77A5-0DE9-C0E9B5CE3AF5}"/>
              </a:ext>
            </a:extLst>
          </p:cNvPr>
          <p:cNvGrpSpPr/>
          <p:nvPr/>
        </p:nvGrpSpPr>
        <p:grpSpPr>
          <a:xfrm>
            <a:off x="3848291" y="4988328"/>
            <a:ext cx="6386867" cy="1011259"/>
            <a:chOff x="4163921" y="5530323"/>
            <a:chExt cx="6386867" cy="1011259"/>
          </a:xfrm>
        </p:grpSpPr>
        <p:sp>
          <p:nvSpPr>
            <p:cNvPr id="31" name="Rectangle: Rounded Corners 30">
              <a:extLst>
                <a:ext uri="{FF2B5EF4-FFF2-40B4-BE49-F238E27FC236}">
                  <a16:creationId xmlns:a16="http://schemas.microsoft.com/office/drawing/2014/main" id="{5D382E8F-1E67-4C1A-87E5-BD0408D8977B}"/>
                </a:ext>
              </a:extLst>
            </p:cNvPr>
            <p:cNvSpPr/>
            <p:nvPr/>
          </p:nvSpPr>
          <p:spPr>
            <a:xfrm>
              <a:off x="4163921" y="5530323"/>
              <a:ext cx="6290144" cy="1011259"/>
            </a:xfrm>
            <a:prstGeom prst="roundRect">
              <a:avLst/>
            </a:prstGeom>
            <a:solidFill>
              <a:srgbClr val="262626"/>
            </a:solidFill>
            <a:ln w="63500">
              <a:solidFill>
                <a:srgbClr val="0DD5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2" name="ZoneTexte 23">
              <a:extLst>
                <a:ext uri="{FF2B5EF4-FFF2-40B4-BE49-F238E27FC236}">
                  <a16:creationId xmlns:a16="http://schemas.microsoft.com/office/drawing/2014/main" id="{ADFB7032-1996-6411-9B33-E6EEB494E0AC}"/>
                </a:ext>
              </a:extLst>
            </p:cNvPr>
            <p:cNvSpPr txBox="1"/>
            <p:nvPr/>
          </p:nvSpPr>
          <p:spPr>
            <a:xfrm>
              <a:off x="5017865" y="5620452"/>
              <a:ext cx="5532923" cy="830997"/>
            </a:xfrm>
            <a:prstGeom prst="rect">
              <a:avLst/>
            </a:prstGeom>
            <a:noFill/>
          </p:spPr>
          <p:txBody>
            <a:bodyPr wrap="square" rtlCol="0">
              <a:spAutoFit/>
            </a:bodyPr>
            <a:lstStyle/>
            <a:p>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Détails complet de l’exploit dans l’article de Chris Foster paru le 2015/04/22 : </a:t>
              </a:r>
            </a:p>
            <a:p>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hlinkClick r:id="rId3"/>
                </a:rPr>
                <a:t>https://fosterelli.co/privilege-escalation-via-docker</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p>
          </p:txBody>
        </p:sp>
        <p:pic>
          <p:nvPicPr>
            <p:cNvPr id="33" name="Picture 2" descr="Information on Microsoft Windows 11 22H2">
              <a:extLst>
                <a:ext uri="{FF2B5EF4-FFF2-40B4-BE49-F238E27FC236}">
                  <a16:creationId xmlns:a16="http://schemas.microsoft.com/office/drawing/2014/main" id="{2D71FF32-FD28-9B09-569E-D6694991710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27832" y="5690933"/>
              <a:ext cx="690033" cy="690033"/>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73843908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ZoneTexte 16">
            <a:extLst>
              <a:ext uri="{FF2B5EF4-FFF2-40B4-BE49-F238E27FC236}">
                <a16:creationId xmlns:a16="http://schemas.microsoft.com/office/drawing/2014/main" id="{AF140616-267E-C9BE-E1FB-9E088EC2B08E}"/>
              </a:ext>
            </a:extLst>
          </p:cNvPr>
          <p:cNvSpPr txBox="1"/>
          <p:nvPr/>
        </p:nvSpPr>
        <p:spPr>
          <a:xfrm>
            <a:off x="2010635" y="310244"/>
            <a:ext cx="9774113" cy="477054"/>
          </a:xfrm>
          <a:prstGeom prst="rect">
            <a:avLst/>
          </a:prstGeom>
          <a:noFill/>
        </p:spPr>
        <p:txBody>
          <a:bodyPr wrap="square" rtlCol="0">
            <a:spAutoFit/>
          </a:bodyPr>
          <a:lstStyle/>
          <a:p>
            <a:r>
              <a:rPr lang="fr-FR" sz="2500" b="1" dirty="0">
                <a:solidFill>
                  <a:srgbClr val="0DD5E0"/>
                </a:solidFill>
                <a:latin typeface="Open Sans" panose="020B0606030504020204" pitchFamily="34" charset="0"/>
                <a:ea typeface="Open Sans" panose="020B0606030504020204" pitchFamily="34" charset="0"/>
                <a:cs typeface="Open Sans" panose="020B0606030504020204" pitchFamily="34" charset="0"/>
              </a:rPr>
              <a:t>Et on va en remettre une petite couche…</a:t>
            </a:r>
          </a:p>
        </p:txBody>
      </p:sp>
      <p:pic>
        <p:nvPicPr>
          <p:cNvPr id="6" name="Picture 5" descr="A picture containing diagram&#10;&#10;Description automatically generated">
            <a:extLst>
              <a:ext uri="{FF2B5EF4-FFF2-40B4-BE49-F238E27FC236}">
                <a16:creationId xmlns:a16="http://schemas.microsoft.com/office/drawing/2014/main" id="{A8DA91C8-6E8B-768D-093E-1BED503416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13812" y="1290238"/>
            <a:ext cx="9380220" cy="4130040"/>
          </a:xfrm>
          <a:prstGeom prst="rect">
            <a:avLst/>
          </a:prstGeom>
        </p:spPr>
      </p:pic>
      <p:grpSp>
        <p:nvGrpSpPr>
          <p:cNvPr id="18" name="Group 17">
            <a:extLst>
              <a:ext uri="{FF2B5EF4-FFF2-40B4-BE49-F238E27FC236}">
                <a16:creationId xmlns:a16="http://schemas.microsoft.com/office/drawing/2014/main" id="{AA5DCFAC-8434-3679-D0A0-64687A497673}"/>
              </a:ext>
            </a:extLst>
          </p:cNvPr>
          <p:cNvGrpSpPr/>
          <p:nvPr/>
        </p:nvGrpSpPr>
        <p:grpSpPr>
          <a:xfrm>
            <a:off x="6927919" y="1399937"/>
            <a:ext cx="4439265" cy="455380"/>
            <a:chOff x="5928402" y="-1302416"/>
            <a:chExt cx="4439265" cy="455380"/>
          </a:xfrm>
        </p:grpSpPr>
        <p:sp>
          <p:nvSpPr>
            <p:cNvPr id="8" name="Rectangle: Rounded Corners 7">
              <a:extLst>
                <a:ext uri="{FF2B5EF4-FFF2-40B4-BE49-F238E27FC236}">
                  <a16:creationId xmlns:a16="http://schemas.microsoft.com/office/drawing/2014/main" id="{26070874-1DAB-DF75-B799-C8BF576E2FF7}"/>
                </a:ext>
              </a:extLst>
            </p:cNvPr>
            <p:cNvSpPr/>
            <p:nvPr/>
          </p:nvSpPr>
          <p:spPr>
            <a:xfrm>
              <a:off x="5928402" y="-1302416"/>
              <a:ext cx="4439265" cy="455380"/>
            </a:xfrm>
            <a:prstGeom prst="roundRect">
              <a:avLst/>
            </a:prstGeom>
            <a:solidFill>
              <a:srgbClr val="262626"/>
            </a:solidFill>
            <a:ln w="38100">
              <a:solidFill>
                <a:srgbClr val="0DD5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16" name="Picture 2" descr="Information on Microsoft Windows 11 22H2">
              <a:extLst>
                <a:ext uri="{FF2B5EF4-FFF2-40B4-BE49-F238E27FC236}">
                  <a16:creationId xmlns:a16="http://schemas.microsoft.com/office/drawing/2014/main" id="{3059E3F0-BD48-6379-DFB7-85EFA2AC29A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48981" y="-1205197"/>
              <a:ext cx="260942" cy="260942"/>
            </a:xfrm>
            <a:prstGeom prst="rect">
              <a:avLst/>
            </a:prstGeom>
            <a:noFill/>
            <a:extLst>
              <a:ext uri="{909E8E84-426E-40DD-AFC4-6F175D3DCCD1}">
                <a14:hiddenFill xmlns:a14="http://schemas.microsoft.com/office/drawing/2010/main">
                  <a:solidFill>
                    <a:srgbClr val="FFFFFF"/>
                  </a:solidFill>
                </a14:hiddenFill>
              </a:ext>
            </a:extLst>
          </p:spPr>
        </p:pic>
        <p:sp>
          <p:nvSpPr>
            <p:cNvPr id="11" name="ZoneTexte 23">
              <a:extLst>
                <a:ext uri="{FF2B5EF4-FFF2-40B4-BE49-F238E27FC236}">
                  <a16:creationId xmlns:a16="http://schemas.microsoft.com/office/drawing/2014/main" id="{06F3C320-C423-70DE-70E8-8242D4C0C11E}"/>
                </a:ext>
              </a:extLst>
            </p:cNvPr>
            <p:cNvSpPr txBox="1"/>
            <p:nvPr/>
          </p:nvSpPr>
          <p:spPr>
            <a:xfrm>
              <a:off x="6313798" y="-1274781"/>
              <a:ext cx="4053869" cy="400110"/>
            </a:xfrm>
            <a:prstGeom prst="rect">
              <a:avLst/>
            </a:prstGeom>
            <a:noFill/>
          </p:spPr>
          <p:txBody>
            <a:bodyPr wrap="square" rtlCol="0">
              <a:spAutoFit/>
            </a:bodyPr>
            <a:lstStyle/>
            <a:p>
              <a:r>
                <a:rPr lang="en-US" sz="10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Sysdig</a:t>
              </a:r>
              <a:r>
                <a:rPr lang="en-US" sz="1000" dirty="0">
                  <a:solidFill>
                    <a:schemeClr val="bg1"/>
                  </a:solidFill>
                  <a:latin typeface="Open Sans" panose="020B0606030504020204" pitchFamily="34" charset="0"/>
                  <a:ea typeface="Open Sans" panose="020B0606030504020204" pitchFamily="34" charset="0"/>
                  <a:cs typeface="Open Sans" panose="020B0606030504020204" pitchFamily="34" charset="0"/>
                </a:rPr>
                <a:t> 2022 Cloud-Native Security and Usage Report :</a:t>
              </a:r>
            </a:p>
            <a:p>
              <a:r>
                <a:rPr lang="fr-FR" sz="1000" dirty="0">
                  <a:solidFill>
                    <a:schemeClr val="bg1"/>
                  </a:solidFill>
                  <a:latin typeface="Open Sans" panose="020B0606030504020204" pitchFamily="34" charset="0"/>
                  <a:ea typeface="Open Sans" panose="020B0606030504020204" pitchFamily="34" charset="0"/>
                  <a:cs typeface="Open Sans" panose="020B0606030504020204" pitchFamily="34" charset="0"/>
                  <a:hlinkClick r:id="rId5"/>
                </a:rPr>
                <a:t>https://sysdig.com/blog/2022-cloud-native-security-usage-report/</a:t>
              </a:r>
              <a:r>
                <a:rPr lang="en-US" sz="10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endParaRPr lang="fr-FR" sz="10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grpSp>
    </p:spTree>
    <p:extLst>
      <p:ext uri="{BB962C8B-B14F-4D97-AF65-F5344CB8AC3E}">
        <p14:creationId xmlns:p14="http://schemas.microsoft.com/office/powerpoint/2010/main" val="255273695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ZoneTexte 16">
            <a:extLst>
              <a:ext uri="{FF2B5EF4-FFF2-40B4-BE49-F238E27FC236}">
                <a16:creationId xmlns:a16="http://schemas.microsoft.com/office/drawing/2014/main" id="{AF140616-267E-C9BE-E1FB-9E088EC2B08E}"/>
              </a:ext>
            </a:extLst>
          </p:cNvPr>
          <p:cNvSpPr txBox="1"/>
          <p:nvPr/>
        </p:nvSpPr>
        <p:spPr>
          <a:xfrm>
            <a:off x="2010635" y="310244"/>
            <a:ext cx="9774113" cy="477054"/>
          </a:xfrm>
          <a:prstGeom prst="rect">
            <a:avLst/>
          </a:prstGeom>
          <a:noFill/>
        </p:spPr>
        <p:txBody>
          <a:bodyPr wrap="square" rtlCol="0">
            <a:spAutoFit/>
          </a:bodyPr>
          <a:lstStyle/>
          <a:p>
            <a:r>
              <a:rPr lang="fr-FR" sz="2500" b="1" dirty="0">
                <a:solidFill>
                  <a:srgbClr val="0DD5E0"/>
                </a:solidFill>
                <a:latin typeface="Open Sans" panose="020B0606030504020204" pitchFamily="34" charset="0"/>
                <a:ea typeface="Open Sans" panose="020B0606030504020204" pitchFamily="34" charset="0"/>
                <a:cs typeface="Open Sans" panose="020B0606030504020204" pitchFamily="34" charset="0"/>
              </a:rPr>
              <a:t>On reprend ?</a:t>
            </a:r>
          </a:p>
        </p:txBody>
      </p:sp>
      <p:pic>
        <p:nvPicPr>
          <p:cNvPr id="3" name="Picture 2" descr="Diagram&#10;&#10;Description automatically generated">
            <a:extLst>
              <a:ext uri="{FF2B5EF4-FFF2-40B4-BE49-F238E27FC236}">
                <a16:creationId xmlns:a16="http://schemas.microsoft.com/office/drawing/2014/main" id="{BA59BB0D-982A-1654-0B06-87263DC0C3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82709" y="960698"/>
            <a:ext cx="7107860" cy="5152784"/>
          </a:xfrm>
          <a:prstGeom prst="rect">
            <a:avLst/>
          </a:prstGeom>
        </p:spPr>
      </p:pic>
      <p:sp>
        <p:nvSpPr>
          <p:cNvPr id="10" name="ZoneTexte 23">
            <a:extLst>
              <a:ext uri="{FF2B5EF4-FFF2-40B4-BE49-F238E27FC236}">
                <a16:creationId xmlns:a16="http://schemas.microsoft.com/office/drawing/2014/main" id="{1C72436D-696E-AE00-2056-3E2003134109}"/>
              </a:ext>
            </a:extLst>
          </p:cNvPr>
          <p:cNvSpPr txBox="1"/>
          <p:nvPr/>
        </p:nvSpPr>
        <p:spPr>
          <a:xfrm>
            <a:off x="5926990" y="1071059"/>
            <a:ext cx="3511881" cy="584775"/>
          </a:xfrm>
          <a:prstGeom prst="rect">
            <a:avLst/>
          </a:prstGeom>
          <a:noFill/>
        </p:spPr>
        <p:txBody>
          <a:bodyPr wrap="square" rtlCol="0">
            <a:spAutoFit/>
          </a:bodyPr>
          <a:lstStyle/>
          <a:p>
            <a:pPr algn="ctr"/>
            <a:r>
              <a:rPr lang="fr-FR" sz="1600" b="1" dirty="0">
                <a:solidFill>
                  <a:srgbClr val="F88224"/>
                </a:solidFill>
                <a:latin typeface="Open Sans" panose="020B0606030504020204" pitchFamily="34" charset="0"/>
                <a:ea typeface="Open Sans" panose="020B0606030504020204" pitchFamily="34" charset="0"/>
                <a:cs typeface="Open Sans" panose="020B0606030504020204" pitchFamily="34" charset="0"/>
              </a:rPr>
              <a:t>Mais c’est génial !</a:t>
            </a:r>
          </a:p>
          <a:p>
            <a:pPr algn="ctr"/>
            <a:r>
              <a:rPr lang="fr-FR" sz="1600" b="1" dirty="0" err="1">
                <a:solidFill>
                  <a:srgbClr val="F88224"/>
                </a:solidFill>
                <a:latin typeface="Open Sans" panose="020B0606030504020204" pitchFamily="34" charset="0"/>
                <a:ea typeface="Open Sans" panose="020B0606030504020204" pitchFamily="34" charset="0"/>
                <a:cs typeface="Open Sans" panose="020B0606030504020204" pitchFamily="34" charset="0"/>
              </a:rPr>
              <a:t>Viteeee</a:t>
            </a:r>
            <a:r>
              <a:rPr lang="fr-FR" sz="1600" b="1" dirty="0">
                <a:solidFill>
                  <a:srgbClr val="F88224"/>
                </a:solidFill>
                <a:latin typeface="Open Sans" panose="020B0606030504020204" pitchFamily="34" charset="0"/>
                <a:ea typeface="Open Sans" panose="020B0606030504020204" pitchFamily="34" charset="0"/>
                <a:cs typeface="Open Sans" panose="020B0606030504020204" pitchFamily="34" charset="0"/>
              </a:rPr>
              <a:t> ! On passe ça en PROD ! </a:t>
            </a:r>
          </a:p>
        </p:txBody>
      </p:sp>
      <p:grpSp>
        <p:nvGrpSpPr>
          <p:cNvPr id="2" name="Group 1">
            <a:extLst>
              <a:ext uri="{FF2B5EF4-FFF2-40B4-BE49-F238E27FC236}">
                <a16:creationId xmlns:a16="http://schemas.microsoft.com/office/drawing/2014/main" id="{2F4DA424-E60B-676B-3E99-CDC5AFFCC94B}"/>
              </a:ext>
            </a:extLst>
          </p:cNvPr>
          <p:cNvGrpSpPr/>
          <p:nvPr/>
        </p:nvGrpSpPr>
        <p:grpSpPr>
          <a:xfrm>
            <a:off x="5834396" y="1712229"/>
            <a:ext cx="3121410" cy="1774643"/>
            <a:chOff x="5834396" y="1712229"/>
            <a:chExt cx="3121410" cy="1774643"/>
          </a:xfrm>
        </p:grpSpPr>
        <p:sp>
          <p:nvSpPr>
            <p:cNvPr id="4" name="ZoneTexte 23">
              <a:extLst>
                <a:ext uri="{FF2B5EF4-FFF2-40B4-BE49-F238E27FC236}">
                  <a16:creationId xmlns:a16="http://schemas.microsoft.com/office/drawing/2014/main" id="{00019285-0768-4A41-5185-02733B47E069}"/>
                </a:ext>
              </a:extLst>
            </p:cNvPr>
            <p:cNvSpPr txBox="1"/>
            <p:nvPr/>
          </p:nvSpPr>
          <p:spPr>
            <a:xfrm>
              <a:off x="6544591" y="2179939"/>
              <a:ext cx="2411215" cy="584775"/>
            </a:xfrm>
            <a:prstGeom prst="rect">
              <a:avLst/>
            </a:prstGeom>
            <a:noFill/>
          </p:spPr>
          <p:txBody>
            <a:bodyPr wrap="square" rtlCol="0">
              <a:spAutoFit/>
            </a:bodyPr>
            <a:lstStyle/>
            <a:p>
              <a:pPr algn="ctr"/>
              <a:r>
                <a:rPr lang="fr-FR" sz="1600" b="1" dirty="0">
                  <a:solidFill>
                    <a:srgbClr val="F88224"/>
                  </a:solidFill>
                  <a:latin typeface="Open Sans" panose="020B0606030504020204" pitchFamily="34" charset="0"/>
                  <a:ea typeface="Open Sans" panose="020B0606030504020204" pitchFamily="34" charset="0"/>
                  <a:cs typeface="Open Sans" panose="020B0606030504020204" pitchFamily="34" charset="0"/>
                </a:rPr>
                <a:t>Un OPS passe par là :</a:t>
              </a:r>
            </a:p>
            <a:p>
              <a:pPr algn="ctr"/>
              <a:r>
                <a:rPr lang="fr-FR" sz="1600" b="1" dirty="0">
                  <a:solidFill>
                    <a:srgbClr val="F88224"/>
                  </a:solidFill>
                  <a:latin typeface="Open Sans" panose="020B0606030504020204" pitchFamily="34" charset="0"/>
                  <a:ea typeface="Open Sans" panose="020B0606030504020204" pitchFamily="34" charset="0"/>
                  <a:cs typeface="Open Sans" panose="020B0606030504020204" pitchFamily="34" charset="0"/>
                </a:rPr>
                <a:t>« Sécurité » ???</a:t>
              </a:r>
            </a:p>
          </p:txBody>
        </p:sp>
        <p:sp>
          <p:nvSpPr>
            <p:cNvPr id="12" name="Arrow: Right 11">
              <a:extLst>
                <a:ext uri="{FF2B5EF4-FFF2-40B4-BE49-F238E27FC236}">
                  <a16:creationId xmlns:a16="http://schemas.microsoft.com/office/drawing/2014/main" id="{126E5788-7F4B-61D1-7C54-62A628522B22}"/>
                </a:ext>
              </a:extLst>
            </p:cNvPr>
            <p:cNvSpPr/>
            <p:nvPr/>
          </p:nvSpPr>
          <p:spPr>
            <a:xfrm rot="4037737">
              <a:off x="7293956" y="1763611"/>
              <a:ext cx="436341" cy="333577"/>
            </a:xfrm>
            <a:prstGeom prst="rightArrow">
              <a:avLst/>
            </a:prstGeom>
            <a:solidFill>
              <a:srgbClr val="0DD5E0"/>
            </a:solidFill>
            <a:ln w="28575">
              <a:solidFill>
                <a:srgbClr val="0DD5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14" name="Group 13">
              <a:extLst>
                <a:ext uri="{FF2B5EF4-FFF2-40B4-BE49-F238E27FC236}">
                  <a16:creationId xmlns:a16="http://schemas.microsoft.com/office/drawing/2014/main" id="{CD704C97-1734-0190-D6D9-38468C3E41D1}"/>
                </a:ext>
              </a:extLst>
            </p:cNvPr>
            <p:cNvGrpSpPr/>
            <p:nvPr/>
          </p:nvGrpSpPr>
          <p:grpSpPr>
            <a:xfrm>
              <a:off x="5834396" y="2582176"/>
              <a:ext cx="983988" cy="904696"/>
              <a:chOff x="5834396" y="2582176"/>
              <a:chExt cx="983988" cy="904696"/>
            </a:xfrm>
          </p:grpSpPr>
          <p:sp>
            <p:nvSpPr>
              <p:cNvPr id="9" name="Freeform: Shape 8">
                <a:extLst>
                  <a:ext uri="{FF2B5EF4-FFF2-40B4-BE49-F238E27FC236}">
                    <a16:creationId xmlns:a16="http://schemas.microsoft.com/office/drawing/2014/main" id="{309FEE88-700D-2A85-96BA-89AB57811B4F}"/>
                  </a:ext>
                </a:extLst>
              </p:cNvPr>
              <p:cNvSpPr/>
              <p:nvPr/>
            </p:nvSpPr>
            <p:spPr>
              <a:xfrm>
                <a:off x="5926990" y="2582176"/>
                <a:ext cx="891394" cy="846824"/>
              </a:xfrm>
              <a:custGeom>
                <a:avLst/>
                <a:gdLst>
                  <a:gd name="connsiteX0" fmla="*/ 1354238 w 1388962"/>
                  <a:gd name="connsiteY0" fmla="*/ 0 h 1319514"/>
                  <a:gd name="connsiteX1" fmla="*/ 1053296 w 1388962"/>
                  <a:gd name="connsiteY1" fmla="*/ 23150 h 1319514"/>
                  <a:gd name="connsiteX2" fmla="*/ 960699 w 1388962"/>
                  <a:gd name="connsiteY2" fmla="*/ 57874 h 1319514"/>
                  <a:gd name="connsiteX3" fmla="*/ 810228 w 1388962"/>
                  <a:gd name="connsiteY3" fmla="*/ 138897 h 1319514"/>
                  <a:gd name="connsiteX4" fmla="*/ 671332 w 1388962"/>
                  <a:gd name="connsiteY4" fmla="*/ 266218 h 1319514"/>
                  <a:gd name="connsiteX5" fmla="*/ 613458 w 1388962"/>
                  <a:gd name="connsiteY5" fmla="*/ 381965 h 1319514"/>
                  <a:gd name="connsiteX6" fmla="*/ 659757 w 1388962"/>
                  <a:gd name="connsiteY6" fmla="*/ 578735 h 1319514"/>
                  <a:gd name="connsiteX7" fmla="*/ 706056 w 1388962"/>
                  <a:gd name="connsiteY7" fmla="*/ 659757 h 1319514"/>
                  <a:gd name="connsiteX8" fmla="*/ 752354 w 1388962"/>
                  <a:gd name="connsiteY8" fmla="*/ 694481 h 1319514"/>
                  <a:gd name="connsiteX9" fmla="*/ 844952 w 1388962"/>
                  <a:gd name="connsiteY9" fmla="*/ 729206 h 1319514"/>
                  <a:gd name="connsiteX10" fmla="*/ 960699 w 1388962"/>
                  <a:gd name="connsiteY10" fmla="*/ 752355 h 1319514"/>
                  <a:gd name="connsiteX11" fmla="*/ 1226916 w 1388962"/>
                  <a:gd name="connsiteY11" fmla="*/ 740780 h 1319514"/>
                  <a:gd name="connsiteX12" fmla="*/ 1296365 w 1388962"/>
                  <a:gd name="connsiteY12" fmla="*/ 717631 h 1319514"/>
                  <a:gd name="connsiteX13" fmla="*/ 1365813 w 1388962"/>
                  <a:gd name="connsiteY13" fmla="*/ 659757 h 1319514"/>
                  <a:gd name="connsiteX14" fmla="*/ 1388962 w 1388962"/>
                  <a:gd name="connsiteY14" fmla="*/ 578735 h 1319514"/>
                  <a:gd name="connsiteX15" fmla="*/ 1377387 w 1388962"/>
                  <a:gd name="connsiteY15" fmla="*/ 486137 h 1319514"/>
                  <a:gd name="connsiteX16" fmla="*/ 1319514 w 1388962"/>
                  <a:gd name="connsiteY16" fmla="*/ 428264 h 1319514"/>
                  <a:gd name="connsiteX17" fmla="*/ 1273215 w 1388962"/>
                  <a:gd name="connsiteY17" fmla="*/ 405114 h 1319514"/>
                  <a:gd name="connsiteX18" fmla="*/ 1203767 w 1388962"/>
                  <a:gd name="connsiteY18" fmla="*/ 381965 h 1319514"/>
                  <a:gd name="connsiteX19" fmla="*/ 1145894 w 1388962"/>
                  <a:gd name="connsiteY19" fmla="*/ 358816 h 1319514"/>
                  <a:gd name="connsiteX20" fmla="*/ 1041722 w 1388962"/>
                  <a:gd name="connsiteY20" fmla="*/ 347241 h 1319514"/>
                  <a:gd name="connsiteX21" fmla="*/ 983848 w 1388962"/>
                  <a:gd name="connsiteY21" fmla="*/ 335666 h 1319514"/>
                  <a:gd name="connsiteX22" fmla="*/ 763929 w 1388962"/>
                  <a:gd name="connsiteY22" fmla="*/ 347241 h 1319514"/>
                  <a:gd name="connsiteX23" fmla="*/ 706056 w 1388962"/>
                  <a:gd name="connsiteY23" fmla="*/ 370390 h 1319514"/>
                  <a:gd name="connsiteX24" fmla="*/ 648182 w 1388962"/>
                  <a:gd name="connsiteY24" fmla="*/ 381965 h 1319514"/>
                  <a:gd name="connsiteX25" fmla="*/ 532435 w 1388962"/>
                  <a:gd name="connsiteY25" fmla="*/ 428264 h 1319514"/>
                  <a:gd name="connsiteX26" fmla="*/ 405114 w 1388962"/>
                  <a:gd name="connsiteY26" fmla="*/ 486137 h 1319514"/>
                  <a:gd name="connsiteX27" fmla="*/ 381965 w 1388962"/>
                  <a:gd name="connsiteY27" fmla="*/ 520861 h 1319514"/>
                  <a:gd name="connsiteX28" fmla="*/ 393539 w 1388962"/>
                  <a:gd name="connsiteY28" fmla="*/ 717631 h 1319514"/>
                  <a:gd name="connsiteX29" fmla="*/ 451413 w 1388962"/>
                  <a:gd name="connsiteY29" fmla="*/ 810228 h 1319514"/>
                  <a:gd name="connsiteX30" fmla="*/ 532435 w 1388962"/>
                  <a:gd name="connsiteY30" fmla="*/ 856527 h 1319514"/>
                  <a:gd name="connsiteX31" fmla="*/ 682906 w 1388962"/>
                  <a:gd name="connsiteY31" fmla="*/ 960699 h 1319514"/>
                  <a:gd name="connsiteX32" fmla="*/ 763929 w 1388962"/>
                  <a:gd name="connsiteY32" fmla="*/ 1006998 h 1319514"/>
                  <a:gd name="connsiteX33" fmla="*/ 787079 w 1388962"/>
                  <a:gd name="connsiteY33" fmla="*/ 1064871 h 1319514"/>
                  <a:gd name="connsiteX34" fmla="*/ 775504 w 1388962"/>
                  <a:gd name="connsiteY34" fmla="*/ 1226917 h 1319514"/>
                  <a:gd name="connsiteX35" fmla="*/ 567160 w 1388962"/>
                  <a:gd name="connsiteY35" fmla="*/ 1273216 h 1319514"/>
                  <a:gd name="connsiteX36" fmla="*/ 115747 w 1388962"/>
                  <a:gd name="connsiteY36" fmla="*/ 1296365 h 1319514"/>
                  <a:gd name="connsiteX37" fmla="*/ 0 w 1388962"/>
                  <a:gd name="connsiteY37" fmla="*/ 1319514 h 1319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388962" h="1319514">
                    <a:moveTo>
                      <a:pt x="1354238" y="0"/>
                    </a:moveTo>
                    <a:cubicBezTo>
                      <a:pt x="1347150" y="394"/>
                      <a:pt x="1111017" y="8720"/>
                      <a:pt x="1053296" y="23150"/>
                    </a:cubicBezTo>
                    <a:cubicBezTo>
                      <a:pt x="1021316" y="31145"/>
                      <a:pt x="991306" y="45631"/>
                      <a:pt x="960699" y="57874"/>
                    </a:cubicBezTo>
                    <a:cubicBezTo>
                      <a:pt x="889896" y="86195"/>
                      <a:pt x="870234" y="92739"/>
                      <a:pt x="810228" y="138897"/>
                    </a:cubicBezTo>
                    <a:cubicBezTo>
                      <a:pt x="794797" y="150767"/>
                      <a:pt x="688164" y="240970"/>
                      <a:pt x="671332" y="266218"/>
                    </a:cubicBezTo>
                    <a:cubicBezTo>
                      <a:pt x="647404" y="302110"/>
                      <a:pt x="613458" y="381965"/>
                      <a:pt x="613458" y="381965"/>
                    </a:cubicBezTo>
                    <a:cubicBezTo>
                      <a:pt x="628891" y="447555"/>
                      <a:pt x="638449" y="514812"/>
                      <a:pt x="659757" y="578735"/>
                    </a:cubicBezTo>
                    <a:cubicBezTo>
                      <a:pt x="669594" y="608245"/>
                      <a:pt x="686624" y="635467"/>
                      <a:pt x="706056" y="659757"/>
                    </a:cubicBezTo>
                    <a:cubicBezTo>
                      <a:pt x="718107" y="674821"/>
                      <a:pt x="735995" y="684257"/>
                      <a:pt x="752354" y="694481"/>
                    </a:cubicBezTo>
                    <a:cubicBezTo>
                      <a:pt x="788514" y="717081"/>
                      <a:pt x="804379" y="720512"/>
                      <a:pt x="844952" y="729206"/>
                    </a:cubicBezTo>
                    <a:cubicBezTo>
                      <a:pt x="883425" y="737450"/>
                      <a:pt x="922117" y="744639"/>
                      <a:pt x="960699" y="752355"/>
                    </a:cubicBezTo>
                    <a:cubicBezTo>
                      <a:pt x="1049438" y="748497"/>
                      <a:pt x="1138565" y="749920"/>
                      <a:pt x="1226916" y="740780"/>
                    </a:cubicBezTo>
                    <a:cubicBezTo>
                      <a:pt x="1251188" y="738269"/>
                      <a:pt x="1276061" y="731167"/>
                      <a:pt x="1296365" y="717631"/>
                    </a:cubicBezTo>
                    <a:cubicBezTo>
                      <a:pt x="1422504" y="633539"/>
                      <a:pt x="1259602" y="695162"/>
                      <a:pt x="1365813" y="659757"/>
                    </a:cubicBezTo>
                    <a:cubicBezTo>
                      <a:pt x="1371270" y="643385"/>
                      <a:pt x="1388962" y="593264"/>
                      <a:pt x="1388962" y="578735"/>
                    </a:cubicBezTo>
                    <a:cubicBezTo>
                      <a:pt x="1388962" y="547629"/>
                      <a:pt x="1385572" y="516147"/>
                      <a:pt x="1377387" y="486137"/>
                    </a:cubicBezTo>
                    <a:cubicBezTo>
                      <a:pt x="1369552" y="457407"/>
                      <a:pt x="1342783" y="441560"/>
                      <a:pt x="1319514" y="428264"/>
                    </a:cubicBezTo>
                    <a:cubicBezTo>
                      <a:pt x="1304533" y="419703"/>
                      <a:pt x="1289236" y="411522"/>
                      <a:pt x="1273215" y="405114"/>
                    </a:cubicBezTo>
                    <a:cubicBezTo>
                      <a:pt x="1250559" y="396051"/>
                      <a:pt x="1226699" y="390304"/>
                      <a:pt x="1203767" y="381965"/>
                    </a:cubicBezTo>
                    <a:cubicBezTo>
                      <a:pt x="1184241" y="374865"/>
                      <a:pt x="1166210" y="363169"/>
                      <a:pt x="1145894" y="358816"/>
                    </a:cubicBezTo>
                    <a:cubicBezTo>
                      <a:pt x="1111732" y="351496"/>
                      <a:pt x="1076309" y="352182"/>
                      <a:pt x="1041722" y="347241"/>
                    </a:cubicBezTo>
                    <a:cubicBezTo>
                      <a:pt x="1022246" y="344459"/>
                      <a:pt x="1003139" y="339524"/>
                      <a:pt x="983848" y="335666"/>
                    </a:cubicBezTo>
                    <a:cubicBezTo>
                      <a:pt x="910542" y="339524"/>
                      <a:pt x="836770" y="338136"/>
                      <a:pt x="763929" y="347241"/>
                    </a:cubicBezTo>
                    <a:cubicBezTo>
                      <a:pt x="743312" y="349818"/>
                      <a:pt x="725957" y="364420"/>
                      <a:pt x="706056" y="370390"/>
                    </a:cubicBezTo>
                    <a:cubicBezTo>
                      <a:pt x="687212" y="376043"/>
                      <a:pt x="666846" y="375744"/>
                      <a:pt x="648182" y="381965"/>
                    </a:cubicBezTo>
                    <a:cubicBezTo>
                      <a:pt x="608760" y="395106"/>
                      <a:pt x="571857" y="415123"/>
                      <a:pt x="532435" y="428264"/>
                    </a:cubicBezTo>
                    <a:cubicBezTo>
                      <a:pt x="441644" y="458527"/>
                      <a:pt x="483911" y="438858"/>
                      <a:pt x="405114" y="486137"/>
                    </a:cubicBezTo>
                    <a:cubicBezTo>
                      <a:pt x="397398" y="497712"/>
                      <a:pt x="386849" y="507836"/>
                      <a:pt x="381965" y="520861"/>
                    </a:cubicBezTo>
                    <a:cubicBezTo>
                      <a:pt x="358699" y="582904"/>
                      <a:pt x="373086" y="659193"/>
                      <a:pt x="393539" y="717631"/>
                    </a:cubicBezTo>
                    <a:cubicBezTo>
                      <a:pt x="405563" y="751986"/>
                      <a:pt x="425675" y="784490"/>
                      <a:pt x="451413" y="810228"/>
                    </a:cubicBezTo>
                    <a:cubicBezTo>
                      <a:pt x="473408" y="832223"/>
                      <a:pt x="506355" y="839575"/>
                      <a:pt x="532435" y="856527"/>
                    </a:cubicBezTo>
                    <a:cubicBezTo>
                      <a:pt x="583583" y="889774"/>
                      <a:pt x="628343" y="933417"/>
                      <a:pt x="682906" y="960699"/>
                    </a:cubicBezTo>
                    <a:cubicBezTo>
                      <a:pt x="741647" y="990070"/>
                      <a:pt x="714848" y="974278"/>
                      <a:pt x="763929" y="1006998"/>
                    </a:cubicBezTo>
                    <a:cubicBezTo>
                      <a:pt x="771646" y="1026289"/>
                      <a:pt x="777787" y="1046287"/>
                      <a:pt x="787079" y="1064871"/>
                    </a:cubicBezTo>
                    <a:cubicBezTo>
                      <a:pt x="817539" y="1125791"/>
                      <a:pt x="867932" y="1119083"/>
                      <a:pt x="775504" y="1226917"/>
                    </a:cubicBezTo>
                    <a:cubicBezTo>
                      <a:pt x="748306" y="1258649"/>
                      <a:pt x="602600" y="1271001"/>
                      <a:pt x="567160" y="1273216"/>
                    </a:cubicBezTo>
                    <a:cubicBezTo>
                      <a:pt x="416785" y="1282614"/>
                      <a:pt x="266218" y="1288649"/>
                      <a:pt x="115747" y="1296365"/>
                    </a:cubicBezTo>
                    <a:cubicBezTo>
                      <a:pt x="6152" y="1308543"/>
                      <a:pt x="36281" y="1283236"/>
                      <a:pt x="0" y="1319514"/>
                    </a:cubicBezTo>
                  </a:path>
                </a:pathLst>
              </a:custGeom>
              <a:noFill/>
              <a:ln w="25400">
                <a:solidFill>
                  <a:srgbClr val="F882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Isosceles Triangle 12">
                <a:extLst>
                  <a:ext uri="{FF2B5EF4-FFF2-40B4-BE49-F238E27FC236}">
                    <a16:creationId xmlns:a16="http://schemas.microsoft.com/office/drawing/2014/main" id="{BE5268FB-8071-1BE8-34E0-A836CEB1F646}"/>
                  </a:ext>
                </a:extLst>
              </p:cNvPr>
              <p:cNvSpPr/>
              <p:nvPr/>
            </p:nvSpPr>
            <p:spPr>
              <a:xfrm rot="16200000">
                <a:off x="5822821" y="3336402"/>
                <a:ext cx="162045" cy="138896"/>
              </a:xfrm>
              <a:prstGeom prst="triangle">
                <a:avLst/>
              </a:prstGeom>
              <a:solidFill>
                <a:srgbClr val="F88224"/>
              </a:solidFill>
              <a:ln>
                <a:solidFill>
                  <a:srgbClr val="F882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spTree>
    <p:extLst>
      <p:ext uri="{BB962C8B-B14F-4D97-AF65-F5344CB8AC3E}">
        <p14:creationId xmlns:p14="http://schemas.microsoft.com/office/powerpoint/2010/main" val="425919552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3" name="TextBox 24">
            <a:extLst>
              <a:ext uri="{FF2B5EF4-FFF2-40B4-BE49-F238E27FC236}">
                <a16:creationId xmlns:a16="http://schemas.microsoft.com/office/drawing/2014/main" id="{1EAE9709-70AF-2217-8979-D89CD6C294BA}"/>
              </a:ext>
            </a:extLst>
          </p:cNvPr>
          <p:cNvSpPr txBox="1"/>
          <p:nvPr/>
        </p:nvSpPr>
        <p:spPr>
          <a:xfrm rot="16931249">
            <a:off x="-784348" y="1240700"/>
            <a:ext cx="3880206" cy="923330"/>
          </a:xfrm>
          <a:prstGeom prst="rect">
            <a:avLst/>
          </a:prstGeom>
          <a:noFill/>
        </p:spPr>
        <p:txBody>
          <a:bodyPr wrap="square" rtlCol="0">
            <a:spAutoFit/>
          </a:bodyPr>
          <a:lstStyle/>
          <a:p>
            <a:r>
              <a:rPr lang="en-US" sz="5400" b="1" dirty="0">
                <a:solidFill>
                  <a:schemeClr val="bg1"/>
                </a:solidFill>
                <a:latin typeface="Open Sans" panose="020B0606030504020204" pitchFamily="34" charset="0"/>
                <a:ea typeface="Open Sans" panose="020B0606030504020204" pitchFamily="34" charset="0"/>
                <a:cs typeface="Open Sans" panose="020B0606030504020204" pitchFamily="34" charset="0"/>
              </a:rPr>
              <a:t>Plan</a:t>
            </a:r>
          </a:p>
        </p:txBody>
      </p:sp>
      <p:sp>
        <p:nvSpPr>
          <p:cNvPr id="45" name="ZoneTexte 23">
            <a:extLst>
              <a:ext uri="{FF2B5EF4-FFF2-40B4-BE49-F238E27FC236}">
                <a16:creationId xmlns:a16="http://schemas.microsoft.com/office/drawing/2014/main" id="{3952A7EA-E164-CE88-5C1C-DCFBCF6E8282}"/>
              </a:ext>
            </a:extLst>
          </p:cNvPr>
          <p:cNvSpPr txBox="1"/>
          <p:nvPr/>
        </p:nvSpPr>
        <p:spPr>
          <a:xfrm>
            <a:off x="10485040" y="3196415"/>
            <a:ext cx="1517282" cy="584775"/>
          </a:xfrm>
          <a:prstGeom prst="rect">
            <a:avLst/>
          </a:prstGeom>
          <a:noFill/>
        </p:spPr>
        <p:txBody>
          <a:bodyPr wrap="square" rtlCol="0">
            <a:spAutoFit/>
          </a:bodyPr>
          <a:lstStyle/>
          <a:p>
            <a:pPr algn="ctr"/>
            <a:r>
              <a:rPr lang="fr-FR" sz="1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Aujourd’hui ou pas loin…</a:t>
            </a:r>
          </a:p>
        </p:txBody>
      </p:sp>
      <p:sp>
        <p:nvSpPr>
          <p:cNvPr id="46" name="ZoneTexte 23">
            <a:extLst>
              <a:ext uri="{FF2B5EF4-FFF2-40B4-BE49-F238E27FC236}">
                <a16:creationId xmlns:a16="http://schemas.microsoft.com/office/drawing/2014/main" id="{93450228-D8CC-1C71-AE25-B20C27AB1B40}"/>
              </a:ext>
            </a:extLst>
          </p:cNvPr>
          <p:cNvSpPr txBox="1"/>
          <p:nvPr/>
        </p:nvSpPr>
        <p:spPr>
          <a:xfrm>
            <a:off x="1155755" y="2609470"/>
            <a:ext cx="1053066" cy="338554"/>
          </a:xfrm>
          <a:prstGeom prst="rect">
            <a:avLst/>
          </a:prstGeom>
          <a:noFill/>
        </p:spPr>
        <p:txBody>
          <a:bodyPr wrap="square" rtlCol="0">
            <a:spAutoFit/>
          </a:bodyPr>
          <a:lstStyle/>
          <a:p>
            <a:pPr algn="ctr"/>
            <a:r>
              <a:rPr lang="fr-FR" sz="1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1970s</a:t>
            </a:r>
          </a:p>
        </p:txBody>
      </p:sp>
      <p:sp>
        <p:nvSpPr>
          <p:cNvPr id="5" name="ZoneTexte 2">
            <a:extLst>
              <a:ext uri="{FF2B5EF4-FFF2-40B4-BE49-F238E27FC236}">
                <a16:creationId xmlns:a16="http://schemas.microsoft.com/office/drawing/2014/main" id="{BF301DD8-2F84-BDFE-D21F-519E379BC795}"/>
              </a:ext>
            </a:extLst>
          </p:cNvPr>
          <p:cNvSpPr txBox="1"/>
          <p:nvPr/>
        </p:nvSpPr>
        <p:spPr>
          <a:xfrm>
            <a:off x="1954879" y="753253"/>
            <a:ext cx="9959547" cy="477054"/>
          </a:xfrm>
          <a:prstGeom prst="rect">
            <a:avLst/>
          </a:prstGeom>
          <a:noFill/>
        </p:spPr>
        <p:txBody>
          <a:bodyPr wrap="square" rtlCol="0">
            <a:spAutoFit/>
          </a:bodyPr>
          <a:lstStyle/>
          <a:p>
            <a:pPr algn="ctr"/>
            <a:r>
              <a:rPr lang="fr-FR" sz="2500" dirty="0">
                <a:solidFill>
                  <a:schemeClr val="bg1"/>
                </a:solidFill>
                <a:latin typeface="Open Sans" panose="020B0606030504020204" pitchFamily="34" charset="0"/>
                <a:ea typeface="Open Sans" panose="020B0606030504020204" pitchFamily="34" charset="0"/>
                <a:cs typeface="Open Sans" panose="020B0606030504020204" pitchFamily="34" charset="0"/>
              </a:rPr>
              <a:t>Dans ce talk, il sera question de </a:t>
            </a:r>
            <a:r>
              <a:rPr lang="fr-FR" sz="2500" dirty="0">
                <a:solidFill>
                  <a:srgbClr val="0DD5E0"/>
                </a:solidFill>
                <a:latin typeface="Open Sans" panose="020B0606030504020204" pitchFamily="34" charset="0"/>
                <a:ea typeface="Open Sans" panose="020B0606030504020204" pitchFamily="34" charset="0"/>
                <a:cs typeface="Open Sans" panose="020B0606030504020204" pitchFamily="34" charset="0"/>
              </a:rPr>
              <a:t>dates</a:t>
            </a:r>
          </a:p>
        </p:txBody>
      </p:sp>
      <p:sp>
        <p:nvSpPr>
          <p:cNvPr id="6" name="ZoneTexte 2">
            <a:extLst>
              <a:ext uri="{FF2B5EF4-FFF2-40B4-BE49-F238E27FC236}">
                <a16:creationId xmlns:a16="http://schemas.microsoft.com/office/drawing/2014/main" id="{9BCAF6DB-6B49-2357-6F03-C90683227449}"/>
              </a:ext>
            </a:extLst>
          </p:cNvPr>
          <p:cNvSpPr txBox="1"/>
          <p:nvPr/>
        </p:nvSpPr>
        <p:spPr>
          <a:xfrm>
            <a:off x="4511069" y="4936226"/>
            <a:ext cx="4929341" cy="477054"/>
          </a:xfrm>
          <a:prstGeom prst="rect">
            <a:avLst/>
          </a:prstGeom>
          <a:noFill/>
        </p:spPr>
        <p:txBody>
          <a:bodyPr wrap="square" rtlCol="0">
            <a:spAutoFit/>
          </a:bodyPr>
          <a:lstStyle/>
          <a:p>
            <a:pPr algn="ctr"/>
            <a:r>
              <a:rPr lang="fr-FR" sz="2500" dirty="0">
                <a:solidFill>
                  <a:schemeClr val="bg1"/>
                </a:solidFill>
                <a:latin typeface="Open Sans" panose="020B0606030504020204" pitchFamily="34" charset="0"/>
                <a:ea typeface="Open Sans" panose="020B0606030504020204" pitchFamily="34" charset="0"/>
                <a:cs typeface="Open Sans" panose="020B0606030504020204" pitchFamily="34" charset="0"/>
              </a:rPr>
              <a:t>De beaucoup de </a:t>
            </a:r>
            <a:r>
              <a:rPr lang="fr-FR" sz="2500" dirty="0">
                <a:solidFill>
                  <a:srgbClr val="E00D86"/>
                </a:solidFill>
                <a:latin typeface="Open Sans" panose="020B0606030504020204" pitchFamily="34" charset="0"/>
                <a:ea typeface="Open Sans" panose="020B0606030504020204" pitchFamily="34" charset="0"/>
                <a:cs typeface="Open Sans" panose="020B0606030504020204" pitchFamily="34" charset="0"/>
              </a:rPr>
              <a:t>dates</a:t>
            </a:r>
            <a:r>
              <a:rPr lang="fr-FR" sz="2500" dirty="0">
                <a:solidFill>
                  <a:schemeClr val="bg1"/>
                </a:solidFill>
                <a:latin typeface="Open Sans" panose="020B0606030504020204" pitchFamily="34" charset="0"/>
                <a:ea typeface="Open Sans" panose="020B0606030504020204" pitchFamily="34" charset="0"/>
                <a:cs typeface="Open Sans" panose="020B0606030504020204" pitchFamily="34" charset="0"/>
              </a:rPr>
              <a:t>…</a:t>
            </a:r>
          </a:p>
        </p:txBody>
      </p:sp>
      <p:sp>
        <p:nvSpPr>
          <p:cNvPr id="16" name="ZoneTexte 2">
            <a:extLst>
              <a:ext uri="{FF2B5EF4-FFF2-40B4-BE49-F238E27FC236}">
                <a16:creationId xmlns:a16="http://schemas.microsoft.com/office/drawing/2014/main" id="{EB4FDA40-5615-642F-930D-6B3716CF1F6D}"/>
              </a:ext>
            </a:extLst>
          </p:cNvPr>
          <p:cNvSpPr txBox="1"/>
          <p:nvPr/>
        </p:nvSpPr>
        <p:spPr>
          <a:xfrm rot="20177540">
            <a:off x="4463863" y="4934671"/>
            <a:ext cx="4929341" cy="477054"/>
          </a:xfrm>
          <a:prstGeom prst="rect">
            <a:avLst/>
          </a:prstGeom>
          <a:solidFill>
            <a:srgbClr val="262626"/>
          </a:solidFill>
        </p:spPr>
        <p:txBody>
          <a:bodyPr wrap="square" rtlCol="0">
            <a:spAutoFit/>
          </a:bodyPr>
          <a:lstStyle/>
          <a:p>
            <a:pPr algn="ctr"/>
            <a:r>
              <a:rPr lang="fr-FR" sz="2500" dirty="0">
                <a:solidFill>
                  <a:schemeClr val="bg1"/>
                </a:solidFill>
                <a:latin typeface="Open Sans" panose="020B0606030504020204" pitchFamily="34" charset="0"/>
                <a:ea typeface="Open Sans" panose="020B0606030504020204" pitchFamily="34" charset="0"/>
                <a:cs typeface="Open Sans" panose="020B0606030504020204" pitchFamily="34" charset="0"/>
              </a:rPr>
              <a:t>D’un paquet de </a:t>
            </a:r>
            <a:r>
              <a:rPr lang="fr-FR" sz="2500" dirty="0">
                <a:solidFill>
                  <a:srgbClr val="F88224"/>
                </a:solidFill>
                <a:latin typeface="Open Sans" panose="020B0606030504020204" pitchFamily="34" charset="0"/>
                <a:ea typeface="Open Sans" panose="020B0606030504020204" pitchFamily="34" charset="0"/>
                <a:cs typeface="Open Sans" panose="020B0606030504020204" pitchFamily="34" charset="0"/>
              </a:rPr>
              <a:t>dates</a:t>
            </a:r>
            <a:r>
              <a:rPr lang="fr-FR" sz="2500" dirty="0">
                <a:solidFill>
                  <a:schemeClr val="bg1"/>
                </a:solidFill>
                <a:latin typeface="Open Sans" panose="020B0606030504020204" pitchFamily="34" charset="0"/>
                <a:ea typeface="Open Sans" panose="020B0606030504020204" pitchFamily="34" charset="0"/>
                <a:cs typeface="Open Sans" panose="020B0606030504020204" pitchFamily="34" charset="0"/>
              </a:rPr>
              <a:t>…</a:t>
            </a:r>
          </a:p>
        </p:txBody>
      </p:sp>
      <p:sp>
        <p:nvSpPr>
          <p:cNvPr id="17" name="ZoneTexte 2">
            <a:extLst>
              <a:ext uri="{FF2B5EF4-FFF2-40B4-BE49-F238E27FC236}">
                <a16:creationId xmlns:a16="http://schemas.microsoft.com/office/drawing/2014/main" id="{6F137F61-C34F-3E5D-778F-E4D0108C2851}"/>
              </a:ext>
            </a:extLst>
          </p:cNvPr>
          <p:cNvSpPr txBox="1"/>
          <p:nvPr/>
        </p:nvSpPr>
        <p:spPr>
          <a:xfrm>
            <a:off x="2478126" y="4781161"/>
            <a:ext cx="8874195" cy="861774"/>
          </a:xfrm>
          <a:prstGeom prst="rect">
            <a:avLst/>
          </a:prstGeom>
          <a:solidFill>
            <a:srgbClr val="262626"/>
          </a:solidFill>
        </p:spPr>
        <p:txBody>
          <a:bodyPr wrap="square" rtlCol="0">
            <a:spAutoFit/>
          </a:bodyPr>
          <a:lstStyle/>
          <a:p>
            <a:pPr algn="ctr"/>
            <a:r>
              <a:rPr lang="fr-FR" sz="2500" dirty="0">
                <a:solidFill>
                  <a:schemeClr val="bg1"/>
                </a:solidFill>
                <a:latin typeface="Open Sans" panose="020B0606030504020204" pitchFamily="34" charset="0"/>
                <a:ea typeface="Open Sans" panose="020B0606030504020204" pitchFamily="34" charset="0"/>
                <a:cs typeface="Open Sans" panose="020B0606030504020204" pitchFamily="34" charset="0"/>
              </a:rPr>
              <a:t>En fait, il y en a trop… (et c’est déjà une sélection)🤯</a:t>
            </a:r>
            <a:br>
              <a:rPr lang="fr-FR" sz="2500" dirty="0">
                <a:solidFill>
                  <a:schemeClr val="bg1"/>
                </a:solidFill>
                <a:latin typeface="Open Sans" panose="020B0606030504020204" pitchFamily="34" charset="0"/>
                <a:ea typeface="Open Sans" panose="020B0606030504020204" pitchFamily="34" charset="0"/>
                <a:cs typeface="Open Sans" panose="020B0606030504020204" pitchFamily="34" charset="0"/>
              </a:rPr>
            </a:br>
            <a:r>
              <a:rPr lang="fr-FR" sz="2500" dirty="0">
                <a:solidFill>
                  <a:schemeClr val="bg1"/>
                </a:solidFill>
                <a:latin typeface="Open Sans" panose="020B0606030504020204" pitchFamily="34" charset="0"/>
                <a:ea typeface="Open Sans" panose="020B0606030504020204" pitchFamily="34" charset="0"/>
                <a:cs typeface="Open Sans" panose="020B0606030504020204" pitchFamily="34" charset="0"/>
              </a:rPr>
              <a:t>Donc on insistera sur certaines…</a:t>
            </a:r>
          </a:p>
        </p:txBody>
      </p:sp>
      <p:sp>
        <p:nvSpPr>
          <p:cNvPr id="69" name="Freeform: Shape 68">
            <a:extLst>
              <a:ext uri="{FF2B5EF4-FFF2-40B4-BE49-F238E27FC236}">
                <a16:creationId xmlns:a16="http://schemas.microsoft.com/office/drawing/2014/main" id="{585A68CC-11EC-2BCE-D5C5-C096C407E8F5}"/>
              </a:ext>
            </a:extLst>
          </p:cNvPr>
          <p:cNvSpPr/>
          <p:nvPr/>
        </p:nvSpPr>
        <p:spPr>
          <a:xfrm>
            <a:off x="1657379" y="2500592"/>
            <a:ext cx="9549727" cy="999179"/>
          </a:xfrm>
          <a:custGeom>
            <a:avLst/>
            <a:gdLst>
              <a:gd name="connsiteX0" fmla="*/ 0 w 9549727"/>
              <a:gd name="connsiteY0" fmla="*/ 460228 h 999179"/>
              <a:gd name="connsiteX1" fmla="*/ 490506 w 9549727"/>
              <a:gd name="connsiteY1" fmla="*/ 974956 h 999179"/>
              <a:gd name="connsiteX2" fmla="*/ 1386739 w 9549727"/>
              <a:gd name="connsiteY2" fmla="*/ 0 h 999179"/>
              <a:gd name="connsiteX3" fmla="*/ 2361696 w 9549727"/>
              <a:gd name="connsiteY3" fmla="*/ 981012 h 999179"/>
              <a:gd name="connsiteX4" fmla="*/ 3324541 w 9549727"/>
              <a:gd name="connsiteY4" fmla="*/ 18167 h 999179"/>
              <a:gd name="connsiteX5" fmla="*/ 4275274 w 9549727"/>
              <a:gd name="connsiteY5" fmla="*/ 999179 h 999179"/>
              <a:gd name="connsiteX6" fmla="*/ 5226008 w 9549727"/>
              <a:gd name="connsiteY6" fmla="*/ 18167 h 999179"/>
              <a:gd name="connsiteX7" fmla="*/ 6152519 w 9549727"/>
              <a:gd name="connsiteY7" fmla="*/ 981012 h 999179"/>
              <a:gd name="connsiteX8" fmla="*/ 7133531 w 9549727"/>
              <a:gd name="connsiteY8" fmla="*/ 12111 h 999179"/>
              <a:gd name="connsiteX9" fmla="*/ 8041876 w 9549727"/>
              <a:gd name="connsiteY9" fmla="*/ 993123 h 999179"/>
              <a:gd name="connsiteX10" fmla="*/ 9059221 w 9549727"/>
              <a:gd name="connsiteY10" fmla="*/ 12111 h 999179"/>
              <a:gd name="connsiteX11" fmla="*/ 9549727 w 9549727"/>
              <a:gd name="connsiteY11" fmla="*/ 508673 h 999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549727" h="999179">
                <a:moveTo>
                  <a:pt x="0" y="460228"/>
                </a:moveTo>
                <a:cubicBezTo>
                  <a:pt x="129691" y="755944"/>
                  <a:pt x="259383" y="1051661"/>
                  <a:pt x="490506" y="974956"/>
                </a:cubicBezTo>
                <a:cubicBezTo>
                  <a:pt x="721629" y="898251"/>
                  <a:pt x="1074874" y="-1009"/>
                  <a:pt x="1386739" y="0"/>
                </a:cubicBezTo>
                <a:cubicBezTo>
                  <a:pt x="1698604" y="1009"/>
                  <a:pt x="2038729" y="977984"/>
                  <a:pt x="2361696" y="981012"/>
                </a:cubicBezTo>
                <a:cubicBezTo>
                  <a:pt x="2684663" y="984040"/>
                  <a:pt x="3005611" y="15139"/>
                  <a:pt x="3324541" y="18167"/>
                </a:cubicBezTo>
                <a:cubicBezTo>
                  <a:pt x="3643471" y="21195"/>
                  <a:pt x="3958363" y="999179"/>
                  <a:pt x="4275274" y="999179"/>
                </a:cubicBezTo>
                <a:cubicBezTo>
                  <a:pt x="4592185" y="999179"/>
                  <a:pt x="4913134" y="21195"/>
                  <a:pt x="5226008" y="18167"/>
                </a:cubicBezTo>
                <a:cubicBezTo>
                  <a:pt x="5538882" y="15139"/>
                  <a:pt x="5834599" y="982021"/>
                  <a:pt x="6152519" y="981012"/>
                </a:cubicBezTo>
                <a:cubicBezTo>
                  <a:pt x="6470439" y="980003"/>
                  <a:pt x="6818638" y="10092"/>
                  <a:pt x="7133531" y="12111"/>
                </a:cubicBezTo>
                <a:cubicBezTo>
                  <a:pt x="7448424" y="14129"/>
                  <a:pt x="7720928" y="993123"/>
                  <a:pt x="8041876" y="993123"/>
                </a:cubicBezTo>
                <a:cubicBezTo>
                  <a:pt x="8362824" y="993123"/>
                  <a:pt x="8807913" y="92853"/>
                  <a:pt x="9059221" y="12111"/>
                </a:cubicBezTo>
                <a:cubicBezTo>
                  <a:pt x="9310530" y="-68631"/>
                  <a:pt x="9509356" y="411783"/>
                  <a:pt x="9549727" y="508673"/>
                </a:cubicBezTo>
              </a:path>
            </a:pathLst>
          </a:custGeom>
          <a:noFill/>
          <a:ln w="60325">
            <a:solidFill>
              <a:srgbClr val="0DD5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0" name="Isosceles Triangle 69">
            <a:extLst>
              <a:ext uri="{FF2B5EF4-FFF2-40B4-BE49-F238E27FC236}">
                <a16:creationId xmlns:a16="http://schemas.microsoft.com/office/drawing/2014/main" id="{17AA4235-D585-B0C0-E07A-4305D934302A}"/>
              </a:ext>
            </a:extLst>
          </p:cNvPr>
          <p:cNvSpPr/>
          <p:nvPr/>
        </p:nvSpPr>
        <p:spPr>
          <a:xfrm rot="9297157">
            <a:off x="11102891" y="2923037"/>
            <a:ext cx="208430" cy="194987"/>
          </a:xfrm>
          <a:prstGeom prst="triangle">
            <a:avLst/>
          </a:prstGeom>
          <a:solidFill>
            <a:srgbClr val="0DD5E0"/>
          </a:solidFill>
          <a:ln>
            <a:solidFill>
              <a:srgbClr val="0DD5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109" name="Group 108">
            <a:extLst>
              <a:ext uri="{FF2B5EF4-FFF2-40B4-BE49-F238E27FC236}">
                <a16:creationId xmlns:a16="http://schemas.microsoft.com/office/drawing/2014/main" id="{C52CE399-364A-EE4C-DA0D-78A2CF9E3C9B}"/>
              </a:ext>
            </a:extLst>
          </p:cNvPr>
          <p:cNvGrpSpPr/>
          <p:nvPr/>
        </p:nvGrpSpPr>
        <p:grpSpPr>
          <a:xfrm>
            <a:off x="849913" y="1876829"/>
            <a:ext cx="10028848" cy="2123392"/>
            <a:chOff x="849913" y="1876829"/>
            <a:chExt cx="10028848" cy="2123392"/>
          </a:xfrm>
        </p:grpSpPr>
        <p:grpSp>
          <p:nvGrpSpPr>
            <p:cNvPr id="73" name="Group 72">
              <a:extLst>
                <a:ext uri="{FF2B5EF4-FFF2-40B4-BE49-F238E27FC236}">
                  <a16:creationId xmlns:a16="http://schemas.microsoft.com/office/drawing/2014/main" id="{ABFD6BDA-ACFB-849F-E0F9-813EC8B0E9B5}"/>
                </a:ext>
              </a:extLst>
            </p:cNvPr>
            <p:cNvGrpSpPr/>
            <p:nvPr/>
          </p:nvGrpSpPr>
          <p:grpSpPr>
            <a:xfrm>
              <a:off x="849913" y="1876829"/>
              <a:ext cx="10028848" cy="2123392"/>
              <a:chOff x="849913" y="1876829"/>
              <a:chExt cx="10028848" cy="2123392"/>
            </a:xfrm>
          </p:grpSpPr>
          <p:sp>
            <p:nvSpPr>
              <p:cNvPr id="7" name="ZoneTexte 23">
                <a:extLst>
                  <a:ext uri="{FF2B5EF4-FFF2-40B4-BE49-F238E27FC236}">
                    <a16:creationId xmlns:a16="http://schemas.microsoft.com/office/drawing/2014/main" id="{61EA20C4-0E18-CD12-8E16-8AECA1195667}"/>
                  </a:ext>
                </a:extLst>
              </p:cNvPr>
              <p:cNvSpPr txBox="1"/>
              <p:nvPr/>
            </p:nvSpPr>
            <p:spPr>
              <a:xfrm>
                <a:off x="849913" y="3198529"/>
                <a:ext cx="1053066" cy="261610"/>
              </a:xfrm>
              <a:prstGeom prst="rect">
                <a:avLst/>
              </a:prstGeom>
              <a:noFill/>
            </p:spPr>
            <p:txBody>
              <a:bodyPr wrap="square" rtlCol="0">
                <a:spAutoFit/>
              </a:bodyPr>
              <a:lstStyle/>
              <a:p>
                <a:pPr algn="ctr"/>
                <a:r>
                  <a:rPr lang="fr-FR" sz="1100" dirty="0">
                    <a:solidFill>
                      <a:srgbClr val="0DD5E0"/>
                    </a:solidFill>
                    <a:latin typeface="Open Sans" panose="020B0606030504020204" pitchFamily="34" charset="0"/>
                    <a:ea typeface="Open Sans" panose="020B0606030504020204" pitchFamily="34" charset="0"/>
                    <a:cs typeface="Open Sans" panose="020B0606030504020204" pitchFamily="34" charset="0"/>
                  </a:rPr>
                  <a:t>1979</a:t>
                </a:r>
              </a:p>
            </p:txBody>
          </p:sp>
          <p:sp>
            <p:nvSpPr>
              <p:cNvPr id="22" name="ZoneTexte 23">
                <a:extLst>
                  <a:ext uri="{FF2B5EF4-FFF2-40B4-BE49-F238E27FC236}">
                    <a16:creationId xmlns:a16="http://schemas.microsoft.com/office/drawing/2014/main" id="{EE8F3C43-3DAA-9820-3D77-D8BDB75FEAEF}"/>
                  </a:ext>
                </a:extLst>
              </p:cNvPr>
              <p:cNvSpPr txBox="1"/>
              <p:nvPr/>
            </p:nvSpPr>
            <p:spPr>
              <a:xfrm>
                <a:off x="3777133" y="2010147"/>
                <a:ext cx="1409494" cy="261610"/>
              </a:xfrm>
              <a:prstGeom prst="rect">
                <a:avLst/>
              </a:prstGeom>
              <a:noFill/>
            </p:spPr>
            <p:txBody>
              <a:bodyPr wrap="square" rtlCol="0">
                <a:spAutoFit/>
              </a:bodyPr>
              <a:lstStyle/>
              <a:p>
                <a:pPr algn="ctr"/>
                <a:r>
                  <a:rPr lang="fr-FR" sz="1100" dirty="0">
                    <a:solidFill>
                      <a:srgbClr val="0DD5E0"/>
                    </a:solidFill>
                    <a:latin typeface="Open Sans" panose="020B0606030504020204" pitchFamily="34" charset="0"/>
                    <a:ea typeface="Open Sans" panose="020B0606030504020204" pitchFamily="34" charset="0"/>
                    <a:cs typeface="Open Sans" panose="020B0606030504020204" pitchFamily="34" charset="0"/>
                  </a:rPr>
                  <a:t>2013/03/20</a:t>
                </a:r>
              </a:p>
            </p:txBody>
          </p:sp>
          <p:sp>
            <p:nvSpPr>
              <p:cNvPr id="31" name="ZoneTexte 23">
                <a:extLst>
                  <a:ext uri="{FF2B5EF4-FFF2-40B4-BE49-F238E27FC236}">
                    <a16:creationId xmlns:a16="http://schemas.microsoft.com/office/drawing/2014/main" id="{3140B75E-BA45-8827-7F98-064C4C9A99BD}"/>
                  </a:ext>
                </a:extLst>
              </p:cNvPr>
              <p:cNvSpPr txBox="1"/>
              <p:nvPr/>
            </p:nvSpPr>
            <p:spPr>
              <a:xfrm>
                <a:off x="5358600" y="3738611"/>
                <a:ext cx="1409494" cy="261610"/>
              </a:xfrm>
              <a:prstGeom prst="rect">
                <a:avLst/>
              </a:prstGeom>
              <a:noFill/>
            </p:spPr>
            <p:txBody>
              <a:bodyPr wrap="square" rtlCol="0">
                <a:spAutoFit/>
              </a:bodyPr>
              <a:lstStyle/>
              <a:p>
                <a:pPr algn="ctr"/>
                <a:r>
                  <a:rPr lang="fr-FR" sz="1100" dirty="0">
                    <a:solidFill>
                      <a:srgbClr val="0DD5E0"/>
                    </a:solidFill>
                    <a:latin typeface="Open Sans" panose="020B0606030504020204" pitchFamily="34" charset="0"/>
                    <a:ea typeface="Open Sans" panose="020B0606030504020204" pitchFamily="34" charset="0"/>
                    <a:cs typeface="Open Sans" panose="020B0606030504020204" pitchFamily="34" charset="0"/>
                  </a:rPr>
                  <a:t>2015/07/21</a:t>
                </a:r>
              </a:p>
            </p:txBody>
          </p:sp>
          <p:sp>
            <p:nvSpPr>
              <p:cNvPr id="34" name="ZoneTexte 23">
                <a:extLst>
                  <a:ext uri="{FF2B5EF4-FFF2-40B4-BE49-F238E27FC236}">
                    <a16:creationId xmlns:a16="http://schemas.microsoft.com/office/drawing/2014/main" id="{63351D0C-2E1F-84AC-C468-871F051F74A6}"/>
                  </a:ext>
                </a:extLst>
              </p:cNvPr>
              <p:cNvSpPr txBox="1"/>
              <p:nvPr/>
            </p:nvSpPr>
            <p:spPr>
              <a:xfrm>
                <a:off x="6363347" y="1876829"/>
                <a:ext cx="1409494" cy="261610"/>
              </a:xfrm>
              <a:prstGeom prst="rect">
                <a:avLst/>
              </a:prstGeom>
              <a:noFill/>
            </p:spPr>
            <p:txBody>
              <a:bodyPr wrap="square" rtlCol="0">
                <a:spAutoFit/>
              </a:bodyPr>
              <a:lstStyle/>
              <a:p>
                <a:pPr algn="ctr"/>
                <a:r>
                  <a:rPr lang="fr-FR" sz="1100" dirty="0">
                    <a:solidFill>
                      <a:srgbClr val="0DD5E0"/>
                    </a:solidFill>
                    <a:latin typeface="Open Sans" panose="020B0606030504020204" pitchFamily="34" charset="0"/>
                    <a:ea typeface="Open Sans" panose="020B0606030504020204" pitchFamily="34" charset="0"/>
                    <a:cs typeface="Open Sans" panose="020B0606030504020204" pitchFamily="34" charset="0"/>
                  </a:rPr>
                  <a:t>2016/04/13</a:t>
                </a:r>
              </a:p>
            </p:txBody>
          </p:sp>
          <p:sp>
            <p:nvSpPr>
              <p:cNvPr id="42" name="ZoneTexte 23">
                <a:extLst>
                  <a:ext uri="{FF2B5EF4-FFF2-40B4-BE49-F238E27FC236}">
                    <a16:creationId xmlns:a16="http://schemas.microsoft.com/office/drawing/2014/main" id="{9222A23B-D191-1FFC-E40E-D3314E76A9F7}"/>
                  </a:ext>
                </a:extLst>
              </p:cNvPr>
              <p:cNvSpPr txBox="1"/>
              <p:nvPr/>
            </p:nvSpPr>
            <p:spPr>
              <a:xfrm>
                <a:off x="7958933" y="2109906"/>
                <a:ext cx="1409494" cy="261610"/>
              </a:xfrm>
              <a:prstGeom prst="rect">
                <a:avLst/>
              </a:prstGeom>
              <a:noFill/>
            </p:spPr>
            <p:txBody>
              <a:bodyPr wrap="square" rtlCol="0">
                <a:spAutoFit/>
              </a:bodyPr>
              <a:lstStyle/>
              <a:p>
                <a:pPr algn="ctr"/>
                <a:r>
                  <a:rPr lang="fr-FR" sz="1100" dirty="0">
                    <a:solidFill>
                      <a:srgbClr val="0DD5E0"/>
                    </a:solidFill>
                    <a:latin typeface="Open Sans" panose="020B0606030504020204" pitchFamily="34" charset="0"/>
                    <a:ea typeface="Open Sans" panose="020B0606030504020204" pitchFamily="34" charset="0"/>
                    <a:cs typeface="Open Sans" panose="020B0606030504020204" pitchFamily="34" charset="0"/>
                  </a:rPr>
                  <a:t>2018</a:t>
                </a:r>
              </a:p>
            </p:txBody>
          </p:sp>
          <p:sp>
            <p:nvSpPr>
              <p:cNvPr id="50" name="ZoneTexte 23">
                <a:extLst>
                  <a:ext uri="{FF2B5EF4-FFF2-40B4-BE49-F238E27FC236}">
                    <a16:creationId xmlns:a16="http://schemas.microsoft.com/office/drawing/2014/main" id="{42EBA38F-7CB1-8B7E-11AF-F2A66120EE02}"/>
                  </a:ext>
                </a:extLst>
              </p:cNvPr>
              <p:cNvSpPr txBox="1"/>
              <p:nvPr/>
            </p:nvSpPr>
            <p:spPr>
              <a:xfrm>
                <a:off x="9469267" y="3591687"/>
                <a:ext cx="1409494" cy="261610"/>
              </a:xfrm>
              <a:prstGeom prst="rect">
                <a:avLst/>
              </a:prstGeom>
              <a:noFill/>
            </p:spPr>
            <p:txBody>
              <a:bodyPr wrap="square" rtlCol="0">
                <a:spAutoFit/>
              </a:bodyPr>
              <a:lstStyle/>
              <a:p>
                <a:pPr algn="ctr"/>
                <a:r>
                  <a:rPr lang="fr-FR" sz="1100" dirty="0">
                    <a:solidFill>
                      <a:srgbClr val="0DD5E0"/>
                    </a:solidFill>
                    <a:latin typeface="Open Sans" panose="020B0606030504020204" pitchFamily="34" charset="0"/>
                    <a:ea typeface="Open Sans" panose="020B0606030504020204" pitchFamily="34" charset="0"/>
                    <a:cs typeface="Open Sans" panose="020B0606030504020204" pitchFamily="34" charset="0"/>
                  </a:rPr>
                  <a:t>2019/03/27</a:t>
                </a:r>
              </a:p>
            </p:txBody>
          </p:sp>
        </p:grpSp>
        <p:cxnSp>
          <p:nvCxnSpPr>
            <p:cNvPr id="75" name="Straight Connector 74">
              <a:extLst>
                <a:ext uri="{FF2B5EF4-FFF2-40B4-BE49-F238E27FC236}">
                  <a16:creationId xmlns:a16="http://schemas.microsoft.com/office/drawing/2014/main" id="{9A436A15-852D-8115-B2DA-CD5A34B07E27}"/>
                </a:ext>
              </a:extLst>
            </p:cNvPr>
            <p:cNvCxnSpPr>
              <a:cxnSpLocks/>
              <a:stCxn id="7" idx="0"/>
            </p:cNvCxnSpPr>
            <p:nvPr/>
          </p:nvCxnSpPr>
          <p:spPr>
            <a:xfrm flipV="1">
              <a:off x="1376446" y="3056902"/>
              <a:ext cx="337717" cy="141627"/>
            </a:xfrm>
            <a:prstGeom prst="line">
              <a:avLst/>
            </a:prstGeom>
            <a:ln w="12700">
              <a:solidFill>
                <a:srgbClr val="0DD5E0"/>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C52BAB82-4F2C-73D9-CE9F-BA36AB7B1C74}"/>
                </a:ext>
              </a:extLst>
            </p:cNvPr>
            <p:cNvCxnSpPr>
              <a:cxnSpLocks/>
              <a:stCxn id="22" idx="2"/>
            </p:cNvCxnSpPr>
            <p:nvPr/>
          </p:nvCxnSpPr>
          <p:spPr>
            <a:xfrm>
              <a:off x="4481880" y="2271757"/>
              <a:ext cx="163960" cy="459370"/>
            </a:xfrm>
            <a:prstGeom prst="line">
              <a:avLst/>
            </a:prstGeom>
            <a:ln w="12700">
              <a:solidFill>
                <a:srgbClr val="0DD5E0"/>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85DCE818-6781-2783-7A96-9BF2AADDF4D9}"/>
                </a:ext>
              </a:extLst>
            </p:cNvPr>
            <p:cNvCxnSpPr>
              <a:cxnSpLocks/>
              <a:stCxn id="31" idx="0"/>
              <a:endCxn id="69" idx="5"/>
            </p:cNvCxnSpPr>
            <p:nvPr/>
          </p:nvCxnSpPr>
          <p:spPr>
            <a:xfrm flipH="1" flipV="1">
              <a:off x="5932653" y="3499771"/>
              <a:ext cx="130694" cy="238840"/>
            </a:xfrm>
            <a:prstGeom prst="line">
              <a:avLst/>
            </a:prstGeom>
            <a:ln w="12700">
              <a:solidFill>
                <a:srgbClr val="0DD5E0"/>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1BD84509-6EB0-B414-8DAC-152D88983443}"/>
                </a:ext>
              </a:extLst>
            </p:cNvPr>
            <p:cNvCxnSpPr>
              <a:cxnSpLocks/>
              <a:stCxn id="69" idx="6"/>
              <a:endCxn id="34" idx="2"/>
            </p:cNvCxnSpPr>
            <p:nvPr/>
          </p:nvCxnSpPr>
          <p:spPr>
            <a:xfrm flipV="1">
              <a:off x="6883387" y="2138439"/>
              <a:ext cx="184707" cy="380320"/>
            </a:xfrm>
            <a:prstGeom prst="line">
              <a:avLst/>
            </a:prstGeom>
            <a:ln w="12700">
              <a:solidFill>
                <a:srgbClr val="0DD5E0"/>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8DC5770C-7A14-3D16-AED8-79958E715AFD}"/>
                </a:ext>
              </a:extLst>
            </p:cNvPr>
            <p:cNvCxnSpPr>
              <a:cxnSpLocks/>
              <a:stCxn id="69" idx="8"/>
              <a:endCxn id="42" idx="2"/>
            </p:cNvCxnSpPr>
            <p:nvPr/>
          </p:nvCxnSpPr>
          <p:spPr>
            <a:xfrm flipH="1" flipV="1">
              <a:off x="8663680" y="2371516"/>
              <a:ext cx="127230" cy="141187"/>
            </a:xfrm>
            <a:prstGeom prst="line">
              <a:avLst/>
            </a:prstGeom>
            <a:ln w="12700">
              <a:solidFill>
                <a:srgbClr val="0DD5E0"/>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7BF12BE2-7AFA-A38B-E61A-B0144A65BD0E}"/>
                </a:ext>
              </a:extLst>
            </p:cNvPr>
            <p:cNvCxnSpPr>
              <a:cxnSpLocks/>
              <a:stCxn id="50" idx="0"/>
            </p:cNvCxnSpPr>
            <p:nvPr/>
          </p:nvCxnSpPr>
          <p:spPr>
            <a:xfrm flipH="1" flipV="1">
              <a:off x="9930519" y="3388228"/>
              <a:ext cx="243495" cy="203459"/>
            </a:xfrm>
            <a:prstGeom prst="line">
              <a:avLst/>
            </a:prstGeom>
            <a:ln w="12700">
              <a:solidFill>
                <a:srgbClr val="0DD5E0"/>
              </a:solidFill>
            </a:ln>
          </p:spPr>
          <p:style>
            <a:lnRef idx="1">
              <a:schemeClr val="accent1"/>
            </a:lnRef>
            <a:fillRef idx="0">
              <a:schemeClr val="accent1"/>
            </a:fillRef>
            <a:effectRef idx="0">
              <a:schemeClr val="accent1"/>
            </a:effectRef>
            <a:fontRef idx="minor">
              <a:schemeClr val="tx1"/>
            </a:fontRef>
          </p:style>
        </p:cxnSp>
      </p:grpSp>
      <p:grpSp>
        <p:nvGrpSpPr>
          <p:cNvPr id="142" name="Group 141">
            <a:extLst>
              <a:ext uri="{FF2B5EF4-FFF2-40B4-BE49-F238E27FC236}">
                <a16:creationId xmlns:a16="http://schemas.microsoft.com/office/drawing/2014/main" id="{7C016C33-0814-9EC1-5F92-321E64596235}"/>
              </a:ext>
            </a:extLst>
          </p:cNvPr>
          <p:cNvGrpSpPr/>
          <p:nvPr/>
        </p:nvGrpSpPr>
        <p:grpSpPr>
          <a:xfrm>
            <a:off x="2852522" y="2114433"/>
            <a:ext cx="8127265" cy="1778068"/>
            <a:chOff x="2852522" y="2114433"/>
            <a:chExt cx="8127265" cy="1778068"/>
          </a:xfrm>
        </p:grpSpPr>
        <p:grpSp>
          <p:nvGrpSpPr>
            <p:cNvPr id="110" name="Group 109">
              <a:extLst>
                <a:ext uri="{FF2B5EF4-FFF2-40B4-BE49-F238E27FC236}">
                  <a16:creationId xmlns:a16="http://schemas.microsoft.com/office/drawing/2014/main" id="{80BE3221-933D-B081-F555-40F2725C157D}"/>
                </a:ext>
              </a:extLst>
            </p:cNvPr>
            <p:cNvGrpSpPr/>
            <p:nvPr/>
          </p:nvGrpSpPr>
          <p:grpSpPr>
            <a:xfrm>
              <a:off x="2852522" y="2114433"/>
              <a:ext cx="8127265" cy="1778068"/>
              <a:chOff x="2852522" y="2114433"/>
              <a:chExt cx="8127265" cy="1778068"/>
            </a:xfrm>
          </p:grpSpPr>
          <p:sp>
            <p:nvSpPr>
              <p:cNvPr id="18" name="ZoneTexte 23">
                <a:extLst>
                  <a:ext uri="{FF2B5EF4-FFF2-40B4-BE49-F238E27FC236}">
                    <a16:creationId xmlns:a16="http://schemas.microsoft.com/office/drawing/2014/main" id="{A5078C8B-6E43-7086-DE40-D37E65D978C3}"/>
                  </a:ext>
                </a:extLst>
              </p:cNvPr>
              <p:cNvSpPr txBox="1"/>
              <p:nvPr/>
            </p:nvSpPr>
            <p:spPr>
              <a:xfrm>
                <a:off x="2852522" y="3424956"/>
                <a:ext cx="1053066" cy="261610"/>
              </a:xfrm>
              <a:prstGeom prst="rect">
                <a:avLst/>
              </a:prstGeom>
              <a:noFill/>
            </p:spPr>
            <p:txBody>
              <a:bodyPr wrap="square" rtlCol="0">
                <a:spAutoFit/>
              </a:bodyPr>
              <a:lstStyle/>
              <a:p>
                <a:pPr algn="ctr"/>
                <a:r>
                  <a:rPr lang="fr-FR" sz="1100" dirty="0">
                    <a:solidFill>
                      <a:srgbClr val="E00D86"/>
                    </a:solidFill>
                    <a:latin typeface="Open Sans" panose="020B0606030504020204" pitchFamily="34" charset="0"/>
                    <a:ea typeface="Open Sans" panose="020B0606030504020204" pitchFamily="34" charset="0"/>
                    <a:cs typeface="Open Sans" panose="020B0606030504020204" pitchFamily="34" charset="0"/>
                  </a:rPr>
                  <a:t>2008/01</a:t>
                </a:r>
              </a:p>
            </p:txBody>
          </p:sp>
          <p:sp>
            <p:nvSpPr>
              <p:cNvPr id="19" name="ZoneTexte 23">
                <a:extLst>
                  <a:ext uri="{FF2B5EF4-FFF2-40B4-BE49-F238E27FC236}">
                    <a16:creationId xmlns:a16="http://schemas.microsoft.com/office/drawing/2014/main" id="{4ACF520A-1C55-7204-90A7-F33C31C90D63}"/>
                  </a:ext>
                </a:extLst>
              </p:cNvPr>
              <p:cNvSpPr txBox="1"/>
              <p:nvPr/>
            </p:nvSpPr>
            <p:spPr>
              <a:xfrm>
                <a:off x="3259600" y="3625835"/>
                <a:ext cx="1053066" cy="261610"/>
              </a:xfrm>
              <a:prstGeom prst="rect">
                <a:avLst/>
              </a:prstGeom>
              <a:noFill/>
            </p:spPr>
            <p:txBody>
              <a:bodyPr wrap="square" rtlCol="0">
                <a:spAutoFit/>
              </a:bodyPr>
              <a:lstStyle/>
              <a:p>
                <a:pPr algn="ctr"/>
                <a:r>
                  <a:rPr lang="fr-FR" sz="1100" dirty="0">
                    <a:solidFill>
                      <a:srgbClr val="E00D86"/>
                    </a:solidFill>
                    <a:latin typeface="Open Sans" panose="020B0606030504020204" pitchFamily="34" charset="0"/>
                    <a:ea typeface="Open Sans" panose="020B0606030504020204" pitchFamily="34" charset="0"/>
                    <a:cs typeface="Open Sans" panose="020B0606030504020204" pitchFamily="34" charset="0"/>
                  </a:rPr>
                  <a:t>2008/08</a:t>
                </a:r>
              </a:p>
            </p:txBody>
          </p:sp>
          <p:sp>
            <p:nvSpPr>
              <p:cNvPr id="21" name="ZoneTexte 23">
                <a:extLst>
                  <a:ext uri="{FF2B5EF4-FFF2-40B4-BE49-F238E27FC236}">
                    <a16:creationId xmlns:a16="http://schemas.microsoft.com/office/drawing/2014/main" id="{8690BBD7-5AE9-889C-74F0-68D9B00B0DDC}"/>
                  </a:ext>
                </a:extLst>
              </p:cNvPr>
              <p:cNvSpPr txBox="1"/>
              <p:nvPr/>
            </p:nvSpPr>
            <p:spPr>
              <a:xfrm>
                <a:off x="3753683" y="2469517"/>
                <a:ext cx="1053066" cy="261610"/>
              </a:xfrm>
              <a:prstGeom prst="rect">
                <a:avLst/>
              </a:prstGeom>
              <a:noFill/>
            </p:spPr>
            <p:txBody>
              <a:bodyPr wrap="square" rtlCol="0">
                <a:spAutoFit/>
              </a:bodyPr>
              <a:lstStyle/>
              <a:p>
                <a:pPr algn="ctr"/>
                <a:r>
                  <a:rPr lang="fr-FR" sz="1100" dirty="0">
                    <a:solidFill>
                      <a:srgbClr val="E00D86"/>
                    </a:solidFill>
                    <a:latin typeface="Open Sans" panose="020B0606030504020204" pitchFamily="34" charset="0"/>
                    <a:ea typeface="Open Sans" panose="020B0606030504020204" pitchFamily="34" charset="0"/>
                    <a:cs typeface="Open Sans" panose="020B0606030504020204" pitchFamily="34" charset="0"/>
                  </a:rPr>
                  <a:t>2013/02</a:t>
                </a:r>
              </a:p>
            </p:txBody>
          </p:sp>
          <p:sp>
            <p:nvSpPr>
              <p:cNvPr id="26" name="ZoneTexte 23">
                <a:extLst>
                  <a:ext uri="{FF2B5EF4-FFF2-40B4-BE49-F238E27FC236}">
                    <a16:creationId xmlns:a16="http://schemas.microsoft.com/office/drawing/2014/main" id="{8D487116-33AD-98EC-F35C-125410240F53}"/>
                  </a:ext>
                </a:extLst>
              </p:cNvPr>
              <p:cNvSpPr txBox="1"/>
              <p:nvPr/>
            </p:nvSpPr>
            <p:spPr>
              <a:xfrm>
                <a:off x="4920913" y="2176852"/>
                <a:ext cx="1409494" cy="261610"/>
              </a:xfrm>
              <a:prstGeom prst="rect">
                <a:avLst/>
              </a:prstGeom>
              <a:noFill/>
            </p:spPr>
            <p:txBody>
              <a:bodyPr wrap="square" rtlCol="0">
                <a:spAutoFit/>
              </a:bodyPr>
              <a:lstStyle/>
              <a:p>
                <a:pPr algn="ctr"/>
                <a:r>
                  <a:rPr lang="fr-FR" sz="1100" dirty="0">
                    <a:solidFill>
                      <a:srgbClr val="E00D86"/>
                    </a:solidFill>
                    <a:latin typeface="Open Sans" panose="020B0606030504020204" pitchFamily="34" charset="0"/>
                    <a:ea typeface="Open Sans" panose="020B0606030504020204" pitchFamily="34" charset="0"/>
                    <a:cs typeface="Open Sans" panose="020B0606030504020204" pitchFamily="34" charset="0"/>
                  </a:rPr>
                  <a:t>2014/06/07</a:t>
                </a:r>
              </a:p>
            </p:txBody>
          </p:sp>
          <p:sp>
            <p:nvSpPr>
              <p:cNvPr id="28" name="ZoneTexte 23">
                <a:extLst>
                  <a:ext uri="{FF2B5EF4-FFF2-40B4-BE49-F238E27FC236}">
                    <a16:creationId xmlns:a16="http://schemas.microsoft.com/office/drawing/2014/main" id="{3EA88DE3-E8AA-9EB7-09E1-15BEFF230FB0}"/>
                  </a:ext>
                </a:extLst>
              </p:cNvPr>
              <p:cNvSpPr txBox="1"/>
              <p:nvPr/>
            </p:nvSpPr>
            <p:spPr>
              <a:xfrm>
                <a:off x="4463863" y="3100411"/>
                <a:ext cx="1409494" cy="261610"/>
              </a:xfrm>
              <a:prstGeom prst="rect">
                <a:avLst/>
              </a:prstGeom>
              <a:noFill/>
            </p:spPr>
            <p:txBody>
              <a:bodyPr wrap="square" rtlCol="0">
                <a:spAutoFit/>
              </a:bodyPr>
              <a:lstStyle/>
              <a:p>
                <a:pPr algn="ctr"/>
                <a:r>
                  <a:rPr lang="fr-FR" sz="1100" dirty="0">
                    <a:solidFill>
                      <a:srgbClr val="E00D86"/>
                    </a:solidFill>
                    <a:latin typeface="Open Sans" panose="020B0606030504020204" pitchFamily="34" charset="0"/>
                    <a:ea typeface="Open Sans" panose="020B0606030504020204" pitchFamily="34" charset="0"/>
                    <a:cs typeface="Open Sans" panose="020B0606030504020204" pitchFamily="34" charset="0"/>
                  </a:rPr>
                  <a:t>2015/06</a:t>
                </a:r>
              </a:p>
            </p:txBody>
          </p:sp>
          <p:sp>
            <p:nvSpPr>
              <p:cNvPr id="30" name="ZoneTexte 23">
                <a:extLst>
                  <a:ext uri="{FF2B5EF4-FFF2-40B4-BE49-F238E27FC236}">
                    <a16:creationId xmlns:a16="http://schemas.microsoft.com/office/drawing/2014/main" id="{0B41CF92-3CF2-5815-5158-564071EEB40B}"/>
                  </a:ext>
                </a:extLst>
              </p:cNvPr>
              <p:cNvSpPr txBox="1"/>
              <p:nvPr/>
            </p:nvSpPr>
            <p:spPr>
              <a:xfrm>
                <a:off x="4718529" y="3424956"/>
                <a:ext cx="1409494" cy="261610"/>
              </a:xfrm>
              <a:prstGeom prst="rect">
                <a:avLst/>
              </a:prstGeom>
              <a:noFill/>
            </p:spPr>
            <p:txBody>
              <a:bodyPr wrap="square" rtlCol="0">
                <a:spAutoFit/>
              </a:bodyPr>
              <a:lstStyle/>
              <a:p>
                <a:pPr algn="ctr"/>
                <a:r>
                  <a:rPr lang="fr-FR" sz="1100" dirty="0">
                    <a:solidFill>
                      <a:srgbClr val="E00D86"/>
                    </a:solidFill>
                    <a:latin typeface="Open Sans" panose="020B0606030504020204" pitchFamily="34" charset="0"/>
                    <a:ea typeface="Open Sans" panose="020B0606030504020204" pitchFamily="34" charset="0"/>
                    <a:cs typeface="Open Sans" panose="020B0606030504020204" pitchFamily="34" charset="0"/>
                  </a:rPr>
                  <a:t>2015/07</a:t>
                </a:r>
              </a:p>
            </p:txBody>
          </p:sp>
          <p:sp>
            <p:nvSpPr>
              <p:cNvPr id="32" name="ZoneTexte 23">
                <a:extLst>
                  <a:ext uri="{FF2B5EF4-FFF2-40B4-BE49-F238E27FC236}">
                    <a16:creationId xmlns:a16="http://schemas.microsoft.com/office/drawing/2014/main" id="{978271B2-DCA3-7E7D-2F8C-05B06830586D}"/>
                  </a:ext>
                </a:extLst>
              </p:cNvPr>
              <p:cNvSpPr txBox="1"/>
              <p:nvPr/>
            </p:nvSpPr>
            <p:spPr>
              <a:xfrm>
                <a:off x="5886322" y="3352452"/>
                <a:ext cx="1409494" cy="261610"/>
              </a:xfrm>
              <a:prstGeom prst="rect">
                <a:avLst/>
              </a:prstGeom>
              <a:noFill/>
            </p:spPr>
            <p:txBody>
              <a:bodyPr wrap="square" rtlCol="0">
                <a:spAutoFit/>
              </a:bodyPr>
              <a:lstStyle/>
              <a:p>
                <a:pPr algn="ctr"/>
                <a:r>
                  <a:rPr lang="fr-FR" sz="1100" dirty="0">
                    <a:solidFill>
                      <a:srgbClr val="E00D86"/>
                    </a:solidFill>
                    <a:latin typeface="Open Sans" panose="020B0606030504020204" pitchFamily="34" charset="0"/>
                    <a:ea typeface="Open Sans" panose="020B0606030504020204" pitchFamily="34" charset="0"/>
                    <a:cs typeface="Open Sans" panose="020B0606030504020204" pitchFamily="34" charset="0"/>
                  </a:rPr>
                  <a:t>2015/12</a:t>
                </a:r>
              </a:p>
            </p:txBody>
          </p:sp>
          <p:sp>
            <p:nvSpPr>
              <p:cNvPr id="35" name="ZoneTexte 23">
                <a:extLst>
                  <a:ext uri="{FF2B5EF4-FFF2-40B4-BE49-F238E27FC236}">
                    <a16:creationId xmlns:a16="http://schemas.microsoft.com/office/drawing/2014/main" id="{EBC41C24-35A7-CE74-7C30-E292CF13B9D0}"/>
                  </a:ext>
                </a:extLst>
              </p:cNvPr>
              <p:cNvSpPr txBox="1"/>
              <p:nvPr/>
            </p:nvSpPr>
            <p:spPr>
              <a:xfrm>
                <a:off x="6830542" y="2114433"/>
                <a:ext cx="1409494" cy="261610"/>
              </a:xfrm>
              <a:prstGeom prst="rect">
                <a:avLst/>
              </a:prstGeom>
              <a:noFill/>
            </p:spPr>
            <p:txBody>
              <a:bodyPr wrap="square" rtlCol="0">
                <a:spAutoFit/>
              </a:bodyPr>
              <a:lstStyle/>
              <a:p>
                <a:pPr algn="ctr"/>
                <a:r>
                  <a:rPr lang="fr-FR" sz="1100" dirty="0">
                    <a:solidFill>
                      <a:srgbClr val="E00D86"/>
                    </a:solidFill>
                    <a:latin typeface="Open Sans" panose="020B0606030504020204" pitchFamily="34" charset="0"/>
                    <a:ea typeface="Open Sans" panose="020B0606030504020204" pitchFamily="34" charset="0"/>
                    <a:cs typeface="Open Sans" panose="020B0606030504020204" pitchFamily="34" charset="0"/>
                  </a:rPr>
                  <a:t>2017/03/06</a:t>
                </a:r>
              </a:p>
            </p:txBody>
          </p:sp>
          <p:sp>
            <p:nvSpPr>
              <p:cNvPr id="36" name="ZoneTexte 23">
                <a:extLst>
                  <a:ext uri="{FF2B5EF4-FFF2-40B4-BE49-F238E27FC236}">
                    <a16:creationId xmlns:a16="http://schemas.microsoft.com/office/drawing/2014/main" id="{CE011DDA-CA00-42CE-1517-9C30CCC76DF0}"/>
                  </a:ext>
                </a:extLst>
              </p:cNvPr>
              <p:cNvSpPr txBox="1"/>
              <p:nvPr/>
            </p:nvSpPr>
            <p:spPr>
              <a:xfrm>
                <a:off x="7022614" y="2499265"/>
                <a:ext cx="1409494" cy="261610"/>
              </a:xfrm>
              <a:prstGeom prst="rect">
                <a:avLst/>
              </a:prstGeom>
              <a:noFill/>
            </p:spPr>
            <p:txBody>
              <a:bodyPr wrap="square" rtlCol="0">
                <a:spAutoFit/>
              </a:bodyPr>
              <a:lstStyle/>
              <a:p>
                <a:pPr algn="ctr"/>
                <a:r>
                  <a:rPr lang="fr-FR" sz="1100" dirty="0">
                    <a:solidFill>
                      <a:srgbClr val="E00D86"/>
                    </a:solidFill>
                    <a:latin typeface="Open Sans" panose="020B0606030504020204" pitchFamily="34" charset="0"/>
                    <a:ea typeface="Open Sans" panose="020B0606030504020204" pitchFamily="34" charset="0"/>
                    <a:cs typeface="Open Sans" panose="020B0606030504020204" pitchFamily="34" charset="0"/>
                  </a:rPr>
                  <a:t>2017/03/15</a:t>
                </a:r>
              </a:p>
            </p:txBody>
          </p:sp>
          <p:sp>
            <p:nvSpPr>
              <p:cNvPr id="49" name="ZoneTexte 23">
                <a:extLst>
                  <a:ext uri="{FF2B5EF4-FFF2-40B4-BE49-F238E27FC236}">
                    <a16:creationId xmlns:a16="http://schemas.microsoft.com/office/drawing/2014/main" id="{9162C4FC-B281-6726-BECF-A6E08F308F64}"/>
                  </a:ext>
                </a:extLst>
              </p:cNvPr>
              <p:cNvSpPr txBox="1"/>
              <p:nvPr/>
            </p:nvSpPr>
            <p:spPr>
              <a:xfrm>
                <a:off x="8781657" y="3630891"/>
                <a:ext cx="1409494" cy="261610"/>
              </a:xfrm>
              <a:prstGeom prst="rect">
                <a:avLst/>
              </a:prstGeom>
              <a:noFill/>
            </p:spPr>
            <p:txBody>
              <a:bodyPr wrap="square" rtlCol="0">
                <a:spAutoFit/>
              </a:bodyPr>
              <a:lstStyle/>
              <a:p>
                <a:pPr algn="ctr"/>
                <a:r>
                  <a:rPr lang="fr-FR" sz="1100" dirty="0">
                    <a:solidFill>
                      <a:srgbClr val="E00D86"/>
                    </a:solidFill>
                    <a:latin typeface="Open Sans" panose="020B0606030504020204" pitchFamily="34" charset="0"/>
                    <a:ea typeface="Open Sans" panose="020B0606030504020204" pitchFamily="34" charset="0"/>
                    <a:cs typeface="Open Sans" panose="020B0606030504020204" pitchFamily="34" charset="0"/>
                  </a:rPr>
                  <a:t>2019</a:t>
                </a:r>
              </a:p>
            </p:txBody>
          </p:sp>
          <p:sp>
            <p:nvSpPr>
              <p:cNvPr id="62" name="ZoneTexte 23">
                <a:extLst>
                  <a:ext uri="{FF2B5EF4-FFF2-40B4-BE49-F238E27FC236}">
                    <a16:creationId xmlns:a16="http://schemas.microsoft.com/office/drawing/2014/main" id="{40363DFC-72A8-77E6-1187-7B8C0D872796}"/>
                  </a:ext>
                </a:extLst>
              </p:cNvPr>
              <p:cNvSpPr txBox="1"/>
              <p:nvPr/>
            </p:nvSpPr>
            <p:spPr>
              <a:xfrm>
                <a:off x="9570293" y="2165768"/>
                <a:ext cx="1409494" cy="261610"/>
              </a:xfrm>
              <a:prstGeom prst="rect">
                <a:avLst/>
              </a:prstGeom>
              <a:noFill/>
            </p:spPr>
            <p:txBody>
              <a:bodyPr wrap="square" rtlCol="0">
                <a:spAutoFit/>
              </a:bodyPr>
              <a:lstStyle/>
              <a:p>
                <a:pPr algn="ctr"/>
                <a:r>
                  <a:rPr lang="fr-FR" sz="1100" dirty="0">
                    <a:solidFill>
                      <a:srgbClr val="E00D86"/>
                    </a:solidFill>
                    <a:latin typeface="Open Sans" panose="020B0606030504020204" pitchFamily="34" charset="0"/>
                    <a:ea typeface="Open Sans" panose="020B0606030504020204" pitchFamily="34" charset="0"/>
                    <a:cs typeface="Open Sans" panose="020B0606030504020204" pitchFamily="34" charset="0"/>
                  </a:rPr>
                  <a:t>2019/11/12</a:t>
                </a:r>
              </a:p>
            </p:txBody>
          </p:sp>
        </p:grpSp>
        <p:cxnSp>
          <p:nvCxnSpPr>
            <p:cNvPr id="106" name="Straight Connector 105">
              <a:extLst>
                <a:ext uri="{FF2B5EF4-FFF2-40B4-BE49-F238E27FC236}">
                  <a16:creationId xmlns:a16="http://schemas.microsoft.com/office/drawing/2014/main" id="{D3B2B4EC-1359-488B-B00B-709156C535DD}"/>
                </a:ext>
              </a:extLst>
            </p:cNvPr>
            <p:cNvCxnSpPr>
              <a:cxnSpLocks/>
              <a:stCxn id="18" idx="0"/>
            </p:cNvCxnSpPr>
            <p:nvPr/>
          </p:nvCxnSpPr>
          <p:spPr>
            <a:xfrm flipV="1">
              <a:off x="3379055" y="3146180"/>
              <a:ext cx="251469" cy="278776"/>
            </a:xfrm>
            <a:prstGeom prst="line">
              <a:avLst/>
            </a:prstGeom>
            <a:ln w="12700">
              <a:solidFill>
                <a:srgbClr val="E00D86"/>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4E696DAC-C01F-C2E8-9091-BE3C721CE880}"/>
                </a:ext>
              </a:extLst>
            </p:cNvPr>
            <p:cNvCxnSpPr>
              <a:cxnSpLocks/>
              <a:stCxn id="19" idx="0"/>
            </p:cNvCxnSpPr>
            <p:nvPr/>
          </p:nvCxnSpPr>
          <p:spPr>
            <a:xfrm flipV="1">
              <a:off x="3786133" y="3340072"/>
              <a:ext cx="9908" cy="285763"/>
            </a:xfrm>
            <a:prstGeom prst="line">
              <a:avLst/>
            </a:prstGeom>
            <a:ln w="12700">
              <a:solidFill>
                <a:srgbClr val="E00D86"/>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11842F9B-2AD5-ECB5-4C72-E7F5E3AD8617}"/>
                </a:ext>
              </a:extLst>
            </p:cNvPr>
            <p:cNvCxnSpPr>
              <a:cxnSpLocks/>
              <a:stCxn id="28" idx="0"/>
            </p:cNvCxnSpPr>
            <p:nvPr/>
          </p:nvCxnSpPr>
          <p:spPr>
            <a:xfrm flipV="1">
              <a:off x="5168610" y="2877987"/>
              <a:ext cx="187823" cy="222424"/>
            </a:xfrm>
            <a:prstGeom prst="line">
              <a:avLst/>
            </a:prstGeom>
            <a:ln w="12700">
              <a:solidFill>
                <a:srgbClr val="E00D86"/>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C0E56DD4-6779-EE53-A709-14EDEFB106A3}"/>
                </a:ext>
              </a:extLst>
            </p:cNvPr>
            <p:cNvCxnSpPr>
              <a:cxnSpLocks/>
              <a:stCxn id="30" idx="0"/>
            </p:cNvCxnSpPr>
            <p:nvPr/>
          </p:nvCxnSpPr>
          <p:spPr>
            <a:xfrm flipV="1">
              <a:off x="5423276" y="3231216"/>
              <a:ext cx="167957" cy="193740"/>
            </a:xfrm>
            <a:prstGeom prst="line">
              <a:avLst/>
            </a:prstGeom>
            <a:ln w="12700">
              <a:solidFill>
                <a:srgbClr val="E00D86"/>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62EA2D6A-BBD1-C37D-621A-5D209F1E4D8F}"/>
                </a:ext>
              </a:extLst>
            </p:cNvPr>
            <p:cNvCxnSpPr>
              <a:cxnSpLocks/>
              <a:endCxn id="26" idx="2"/>
            </p:cNvCxnSpPr>
            <p:nvPr/>
          </p:nvCxnSpPr>
          <p:spPr>
            <a:xfrm flipV="1">
              <a:off x="5241149" y="2438462"/>
              <a:ext cx="384511" cy="228835"/>
            </a:xfrm>
            <a:prstGeom prst="line">
              <a:avLst/>
            </a:prstGeom>
            <a:ln w="12700">
              <a:solidFill>
                <a:srgbClr val="E00D86"/>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6959B763-3580-D3B0-4A8F-1B63D2E18353}"/>
                </a:ext>
              </a:extLst>
            </p:cNvPr>
            <p:cNvCxnSpPr>
              <a:cxnSpLocks/>
              <a:endCxn id="21" idx="2"/>
            </p:cNvCxnSpPr>
            <p:nvPr/>
          </p:nvCxnSpPr>
          <p:spPr>
            <a:xfrm flipH="1" flipV="1">
              <a:off x="4280216" y="2731127"/>
              <a:ext cx="117316" cy="374407"/>
            </a:xfrm>
            <a:prstGeom prst="line">
              <a:avLst/>
            </a:prstGeom>
            <a:ln w="12700">
              <a:solidFill>
                <a:srgbClr val="E00D86"/>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EA881799-92BB-1C97-8C9C-29BC1760BEC8}"/>
                </a:ext>
              </a:extLst>
            </p:cNvPr>
            <p:cNvCxnSpPr>
              <a:cxnSpLocks/>
              <a:endCxn id="32" idx="0"/>
            </p:cNvCxnSpPr>
            <p:nvPr/>
          </p:nvCxnSpPr>
          <p:spPr>
            <a:xfrm>
              <a:off x="6318645" y="3174834"/>
              <a:ext cx="272424" cy="177618"/>
            </a:xfrm>
            <a:prstGeom prst="line">
              <a:avLst/>
            </a:prstGeom>
            <a:ln w="12700">
              <a:solidFill>
                <a:srgbClr val="E00D86"/>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EFCC44A0-A74A-7006-FA81-82EFDA48BD4C}"/>
                </a:ext>
              </a:extLst>
            </p:cNvPr>
            <p:cNvCxnSpPr>
              <a:cxnSpLocks/>
            </p:cNvCxnSpPr>
            <p:nvPr/>
          </p:nvCxnSpPr>
          <p:spPr>
            <a:xfrm flipV="1">
              <a:off x="7074944" y="2388467"/>
              <a:ext cx="130607" cy="218557"/>
            </a:xfrm>
            <a:prstGeom prst="line">
              <a:avLst/>
            </a:prstGeom>
            <a:ln w="12700">
              <a:solidFill>
                <a:srgbClr val="E00D86"/>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07D59A0A-B895-9F65-21F0-A1E5DD219250}"/>
                </a:ext>
              </a:extLst>
            </p:cNvPr>
            <p:cNvCxnSpPr>
              <a:cxnSpLocks/>
            </p:cNvCxnSpPr>
            <p:nvPr/>
          </p:nvCxnSpPr>
          <p:spPr>
            <a:xfrm flipV="1">
              <a:off x="7188324" y="2662778"/>
              <a:ext cx="116792" cy="68349"/>
            </a:xfrm>
            <a:prstGeom prst="line">
              <a:avLst/>
            </a:prstGeom>
            <a:ln w="12700">
              <a:solidFill>
                <a:srgbClr val="E00D86"/>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B19714A9-B643-21FD-029B-B83D795B2503}"/>
                </a:ext>
              </a:extLst>
            </p:cNvPr>
            <p:cNvCxnSpPr>
              <a:cxnSpLocks/>
              <a:stCxn id="69" idx="9"/>
              <a:endCxn id="49" idx="0"/>
            </p:cNvCxnSpPr>
            <p:nvPr/>
          </p:nvCxnSpPr>
          <p:spPr>
            <a:xfrm flipH="1">
              <a:off x="9486404" y="3493715"/>
              <a:ext cx="212851" cy="137176"/>
            </a:xfrm>
            <a:prstGeom prst="line">
              <a:avLst/>
            </a:prstGeom>
            <a:ln w="12700">
              <a:solidFill>
                <a:srgbClr val="E00D86"/>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8026CA3D-83BC-2B78-2DE9-509C81308F29}"/>
                </a:ext>
              </a:extLst>
            </p:cNvPr>
            <p:cNvCxnSpPr>
              <a:cxnSpLocks/>
              <a:stCxn id="62" idx="2"/>
            </p:cNvCxnSpPr>
            <p:nvPr/>
          </p:nvCxnSpPr>
          <p:spPr>
            <a:xfrm>
              <a:off x="10275040" y="2427378"/>
              <a:ext cx="18228" cy="527354"/>
            </a:xfrm>
            <a:prstGeom prst="line">
              <a:avLst/>
            </a:prstGeom>
            <a:ln w="12700">
              <a:solidFill>
                <a:srgbClr val="E00D86"/>
              </a:solidFill>
            </a:ln>
          </p:spPr>
          <p:style>
            <a:lnRef idx="1">
              <a:schemeClr val="accent1"/>
            </a:lnRef>
            <a:fillRef idx="0">
              <a:schemeClr val="accent1"/>
            </a:fillRef>
            <a:effectRef idx="0">
              <a:schemeClr val="accent1"/>
            </a:effectRef>
            <a:fontRef idx="minor">
              <a:schemeClr val="tx1"/>
            </a:fontRef>
          </p:style>
        </p:cxnSp>
      </p:grpSp>
      <p:grpSp>
        <p:nvGrpSpPr>
          <p:cNvPr id="264" name="Group 263">
            <a:extLst>
              <a:ext uri="{FF2B5EF4-FFF2-40B4-BE49-F238E27FC236}">
                <a16:creationId xmlns:a16="http://schemas.microsoft.com/office/drawing/2014/main" id="{27DECAD0-26C0-E9DA-282B-6962BBBE6936}"/>
              </a:ext>
            </a:extLst>
          </p:cNvPr>
          <p:cNvGrpSpPr/>
          <p:nvPr/>
        </p:nvGrpSpPr>
        <p:grpSpPr>
          <a:xfrm>
            <a:off x="1289404" y="1721261"/>
            <a:ext cx="11217758" cy="2113145"/>
            <a:chOff x="1289404" y="1721261"/>
            <a:chExt cx="11217758" cy="2113145"/>
          </a:xfrm>
        </p:grpSpPr>
        <p:grpSp>
          <p:nvGrpSpPr>
            <p:cNvPr id="263" name="Group 262">
              <a:extLst>
                <a:ext uri="{FF2B5EF4-FFF2-40B4-BE49-F238E27FC236}">
                  <a16:creationId xmlns:a16="http://schemas.microsoft.com/office/drawing/2014/main" id="{41DECCD6-34CF-8F45-995D-E9F980AA64EF}"/>
                </a:ext>
              </a:extLst>
            </p:cNvPr>
            <p:cNvGrpSpPr/>
            <p:nvPr/>
          </p:nvGrpSpPr>
          <p:grpSpPr>
            <a:xfrm>
              <a:off x="1289404" y="1721261"/>
              <a:ext cx="11217758" cy="2113145"/>
              <a:chOff x="1289404" y="1721261"/>
              <a:chExt cx="11217758" cy="2113145"/>
            </a:xfrm>
          </p:grpSpPr>
          <p:sp>
            <p:nvSpPr>
              <p:cNvPr id="8" name="ZoneTexte 23">
                <a:extLst>
                  <a:ext uri="{FF2B5EF4-FFF2-40B4-BE49-F238E27FC236}">
                    <a16:creationId xmlns:a16="http://schemas.microsoft.com/office/drawing/2014/main" id="{98561723-8F8A-1639-3BC9-0150D7004EA6}"/>
                  </a:ext>
                </a:extLst>
              </p:cNvPr>
              <p:cNvSpPr txBox="1"/>
              <p:nvPr/>
            </p:nvSpPr>
            <p:spPr>
              <a:xfrm>
                <a:off x="1582421" y="2877875"/>
                <a:ext cx="1053066" cy="261610"/>
              </a:xfrm>
              <a:prstGeom prst="rect">
                <a:avLst/>
              </a:prstGeom>
              <a:noFill/>
            </p:spPr>
            <p:txBody>
              <a:bodyPr wrap="square" rtlCol="0">
                <a:spAutoFit/>
              </a:bodyPr>
              <a:lstStyle/>
              <a:p>
                <a:pPr algn="ctr"/>
                <a:r>
                  <a:rPr lang="fr-FR" sz="1100" dirty="0">
                    <a:solidFill>
                      <a:srgbClr val="F88224"/>
                    </a:solidFill>
                    <a:latin typeface="Open Sans" panose="020B0606030504020204" pitchFamily="34" charset="0"/>
                    <a:ea typeface="Open Sans" panose="020B0606030504020204" pitchFamily="34" charset="0"/>
                    <a:cs typeface="Open Sans" panose="020B0606030504020204" pitchFamily="34" charset="0"/>
                  </a:rPr>
                  <a:t>2000/03</a:t>
                </a:r>
              </a:p>
            </p:txBody>
          </p:sp>
          <p:sp>
            <p:nvSpPr>
              <p:cNvPr id="9" name="ZoneTexte 23">
                <a:extLst>
                  <a:ext uri="{FF2B5EF4-FFF2-40B4-BE49-F238E27FC236}">
                    <a16:creationId xmlns:a16="http://schemas.microsoft.com/office/drawing/2014/main" id="{EA1A0AF9-68E7-539F-F90D-BD27237BADAC}"/>
                  </a:ext>
                </a:extLst>
              </p:cNvPr>
              <p:cNvSpPr txBox="1"/>
              <p:nvPr/>
            </p:nvSpPr>
            <p:spPr>
              <a:xfrm>
                <a:off x="1289404" y="3481604"/>
                <a:ext cx="1053066" cy="261610"/>
              </a:xfrm>
              <a:prstGeom prst="rect">
                <a:avLst/>
              </a:prstGeom>
              <a:noFill/>
            </p:spPr>
            <p:txBody>
              <a:bodyPr wrap="square" rtlCol="0">
                <a:spAutoFit/>
              </a:bodyPr>
              <a:lstStyle/>
              <a:p>
                <a:pPr algn="ctr"/>
                <a:r>
                  <a:rPr lang="fr-FR" sz="1100" dirty="0">
                    <a:solidFill>
                      <a:srgbClr val="F88224"/>
                    </a:solidFill>
                    <a:latin typeface="Open Sans" panose="020B0606030504020204" pitchFamily="34" charset="0"/>
                    <a:ea typeface="Open Sans" panose="020B0606030504020204" pitchFamily="34" charset="0"/>
                    <a:cs typeface="Open Sans" panose="020B0606030504020204" pitchFamily="34" charset="0"/>
                  </a:rPr>
                  <a:t>2001</a:t>
                </a:r>
              </a:p>
            </p:txBody>
          </p:sp>
          <p:sp>
            <p:nvSpPr>
              <p:cNvPr id="10" name="ZoneTexte 23">
                <a:extLst>
                  <a:ext uri="{FF2B5EF4-FFF2-40B4-BE49-F238E27FC236}">
                    <a16:creationId xmlns:a16="http://schemas.microsoft.com/office/drawing/2014/main" id="{C0096608-4967-C144-180D-5B361F40B264}"/>
                  </a:ext>
                </a:extLst>
              </p:cNvPr>
              <p:cNvSpPr txBox="1"/>
              <p:nvPr/>
            </p:nvSpPr>
            <p:spPr>
              <a:xfrm>
                <a:off x="2244815" y="3039280"/>
                <a:ext cx="1053066" cy="261610"/>
              </a:xfrm>
              <a:prstGeom prst="rect">
                <a:avLst/>
              </a:prstGeom>
              <a:noFill/>
            </p:spPr>
            <p:txBody>
              <a:bodyPr wrap="square" rtlCol="0">
                <a:spAutoFit/>
              </a:bodyPr>
              <a:lstStyle/>
              <a:p>
                <a:pPr algn="ctr"/>
                <a:r>
                  <a:rPr lang="fr-FR" sz="1100" dirty="0">
                    <a:solidFill>
                      <a:srgbClr val="F88224"/>
                    </a:solidFill>
                    <a:latin typeface="Open Sans" panose="020B0606030504020204" pitchFamily="34" charset="0"/>
                    <a:ea typeface="Open Sans" panose="020B0606030504020204" pitchFamily="34" charset="0"/>
                    <a:cs typeface="Open Sans" panose="020B0606030504020204" pitchFamily="34" charset="0"/>
                  </a:rPr>
                  <a:t>2003</a:t>
                </a:r>
              </a:p>
            </p:txBody>
          </p:sp>
          <p:sp>
            <p:nvSpPr>
              <p:cNvPr id="11" name="ZoneTexte 23">
                <a:extLst>
                  <a:ext uri="{FF2B5EF4-FFF2-40B4-BE49-F238E27FC236}">
                    <a16:creationId xmlns:a16="http://schemas.microsoft.com/office/drawing/2014/main" id="{11A4193E-A1B0-7F73-1F70-CDFDCB8860FD}"/>
                  </a:ext>
                </a:extLst>
              </p:cNvPr>
              <p:cNvSpPr txBox="1"/>
              <p:nvPr/>
            </p:nvSpPr>
            <p:spPr>
              <a:xfrm>
                <a:off x="1800672" y="3561963"/>
                <a:ext cx="1053066" cy="261610"/>
              </a:xfrm>
              <a:prstGeom prst="rect">
                <a:avLst/>
              </a:prstGeom>
              <a:noFill/>
            </p:spPr>
            <p:txBody>
              <a:bodyPr wrap="square" rtlCol="0">
                <a:spAutoFit/>
              </a:bodyPr>
              <a:lstStyle/>
              <a:p>
                <a:pPr algn="ctr"/>
                <a:r>
                  <a:rPr lang="fr-FR" sz="1100" dirty="0">
                    <a:solidFill>
                      <a:srgbClr val="F88224"/>
                    </a:solidFill>
                    <a:latin typeface="Open Sans" panose="020B0606030504020204" pitchFamily="34" charset="0"/>
                    <a:ea typeface="Open Sans" panose="020B0606030504020204" pitchFamily="34" charset="0"/>
                    <a:cs typeface="Open Sans" panose="020B0606030504020204" pitchFamily="34" charset="0"/>
                  </a:rPr>
                  <a:t>2002/08</a:t>
                </a:r>
              </a:p>
            </p:txBody>
          </p:sp>
          <p:sp>
            <p:nvSpPr>
              <p:cNvPr id="12" name="ZoneTexte 23">
                <a:extLst>
                  <a:ext uri="{FF2B5EF4-FFF2-40B4-BE49-F238E27FC236}">
                    <a16:creationId xmlns:a16="http://schemas.microsoft.com/office/drawing/2014/main" id="{90200D27-ACA1-713E-FF62-DDCDB8CEEECD}"/>
                  </a:ext>
                </a:extLst>
              </p:cNvPr>
              <p:cNvSpPr txBox="1"/>
              <p:nvPr/>
            </p:nvSpPr>
            <p:spPr>
              <a:xfrm>
                <a:off x="2428457" y="2737740"/>
                <a:ext cx="1053066" cy="261610"/>
              </a:xfrm>
              <a:prstGeom prst="rect">
                <a:avLst/>
              </a:prstGeom>
              <a:noFill/>
            </p:spPr>
            <p:txBody>
              <a:bodyPr wrap="square" rtlCol="0">
                <a:spAutoFit/>
              </a:bodyPr>
              <a:lstStyle/>
              <a:p>
                <a:pPr algn="ctr"/>
                <a:r>
                  <a:rPr lang="fr-FR" sz="1100" dirty="0">
                    <a:solidFill>
                      <a:srgbClr val="F88224"/>
                    </a:solidFill>
                    <a:latin typeface="Open Sans" panose="020B0606030504020204" pitchFamily="34" charset="0"/>
                    <a:ea typeface="Open Sans" panose="020B0606030504020204" pitchFamily="34" charset="0"/>
                    <a:cs typeface="Open Sans" panose="020B0606030504020204" pitchFamily="34" charset="0"/>
                  </a:rPr>
                  <a:t>2004</a:t>
                </a:r>
              </a:p>
            </p:txBody>
          </p:sp>
          <p:sp>
            <p:nvSpPr>
              <p:cNvPr id="13" name="ZoneTexte 23">
                <a:extLst>
                  <a:ext uri="{FF2B5EF4-FFF2-40B4-BE49-F238E27FC236}">
                    <a16:creationId xmlns:a16="http://schemas.microsoft.com/office/drawing/2014/main" id="{9AACBEF5-CB7A-0963-32B4-78B1DF832267}"/>
                  </a:ext>
                </a:extLst>
              </p:cNvPr>
              <p:cNvSpPr txBox="1"/>
              <p:nvPr/>
            </p:nvSpPr>
            <p:spPr>
              <a:xfrm>
                <a:off x="2537987" y="2196733"/>
                <a:ext cx="1053066" cy="261610"/>
              </a:xfrm>
              <a:prstGeom prst="rect">
                <a:avLst/>
              </a:prstGeom>
              <a:noFill/>
            </p:spPr>
            <p:txBody>
              <a:bodyPr wrap="square" rtlCol="0">
                <a:spAutoFit/>
              </a:bodyPr>
              <a:lstStyle/>
              <a:p>
                <a:pPr algn="ctr"/>
                <a:r>
                  <a:rPr lang="fr-FR" sz="1100" dirty="0">
                    <a:solidFill>
                      <a:srgbClr val="F88224"/>
                    </a:solidFill>
                    <a:latin typeface="Open Sans" panose="020B0606030504020204" pitchFamily="34" charset="0"/>
                    <a:ea typeface="Open Sans" panose="020B0606030504020204" pitchFamily="34" charset="0"/>
                    <a:cs typeface="Open Sans" panose="020B0606030504020204" pitchFamily="34" charset="0"/>
                  </a:rPr>
                  <a:t>2005</a:t>
                </a:r>
              </a:p>
            </p:txBody>
          </p:sp>
          <p:sp>
            <p:nvSpPr>
              <p:cNvPr id="14" name="ZoneTexte 23">
                <a:extLst>
                  <a:ext uri="{FF2B5EF4-FFF2-40B4-BE49-F238E27FC236}">
                    <a16:creationId xmlns:a16="http://schemas.microsoft.com/office/drawing/2014/main" id="{16E03D30-7318-8CC1-6315-ABE500DE5F13}"/>
                  </a:ext>
                </a:extLst>
              </p:cNvPr>
              <p:cNvSpPr txBox="1"/>
              <p:nvPr/>
            </p:nvSpPr>
            <p:spPr>
              <a:xfrm>
                <a:off x="2994414" y="2404384"/>
                <a:ext cx="1053066" cy="261610"/>
              </a:xfrm>
              <a:prstGeom prst="rect">
                <a:avLst/>
              </a:prstGeom>
              <a:noFill/>
            </p:spPr>
            <p:txBody>
              <a:bodyPr wrap="square" rtlCol="0">
                <a:spAutoFit/>
              </a:bodyPr>
              <a:lstStyle/>
              <a:p>
                <a:pPr algn="ctr"/>
                <a:r>
                  <a:rPr lang="fr-FR" sz="1100" dirty="0">
                    <a:solidFill>
                      <a:srgbClr val="F88224"/>
                    </a:solidFill>
                    <a:latin typeface="Open Sans" panose="020B0606030504020204" pitchFamily="34" charset="0"/>
                    <a:ea typeface="Open Sans" panose="020B0606030504020204" pitchFamily="34" charset="0"/>
                    <a:cs typeface="Open Sans" panose="020B0606030504020204" pitchFamily="34" charset="0"/>
                  </a:rPr>
                  <a:t>2006</a:t>
                </a:r>
              </a:p>
            </p:txBody>
          </p:sp>
          <p:sp>
            <p:nvSpPr>
              <p:cNvPr id="15" name="ZoneTexte 23">
                <a:extLst>
                  <a:ext uri="{FF2B5EF4-FFF2-40B4-BE49-F238E27FC236}">
                    <a16:creationId xmlns:a16="http://schemas.microsoft.com/office/drawing/2014/main" id="{19A019DC-37D2-2FF7-6FDF-113E8788E433}"/>
                  </a:ext>
                </a:extLst>
              </p:cNvPr>
              <p:cNvSpPr txBox="1"/>
              <p:nvPr/>
            </p:nvSpPr>
            <p:spPr>
              <a:xfrm>
                <a:off x="3269508" y="2699361"/>
                <a:ext cx="1053066" cy="261610"/>
              </a:xfrm>
              <a:prstGeom prst="rect">
                <a:avLst/>
              </a:prstGeom>
              <a:noFill/>
            </p:spPr>
            <p:txBody>
              <a:bodyPr wrap="square" rtlCol="0">
                <a:spAutoFit/>
              </a:bodyPr>
              <a:lstStyle/>
              <a:p>
                <a:pPr algn="ctr"/>
                <a:r>
                  <a:rPr lang="fr-FR" sz="1100" dirty="0">
                    <a:solidFill>
                      <a:srgbClr val="F88224"/>
                    </a:solidFill>
                    <a:latin typeface="Open Sans" panose="020B0606030504020204" pitchFamily="34" charset="0"/>
                    <a:ea typeface="Open Sans" panose="020B0606030504020204" pitchFamily="34" charset="0"/>
                    <a:cs typeface="Open Sans" panose="020B0606030504020204" pitchFamily="34" charset="0"/>
                  </a:rPr>
                  <a:t>2007/10</a:t>
                </a:r>
              </a:p>
            </p:txBody>
          </p:sp>
          <p:sp>
            <p:nvSpPr>
              <p:cNvPr id="20" name="ZoneTexte 23">
                <a:extLst>
                  <a:ext uri="{FF2B5EF4-FFF2-40B4-BE49-F238E27FC236}">
                    <a16:creationId xmlns:a16="http://schemas.microsoft.com/office/drawing/2014/main" id="{495FD776-9071-2A2C-5C9F-CC2217E86D89}"/>
                  </a:ext>
                </a:extLst>
              </p:cNvPr>
              <p:cNvSpPr txBox="1"/>
              <p:nvPr/>
            </p:nvSpPr>
            <p:spPr>
              <a:xfrm>
                <a:off x="3745992" y="3526017"/>
                <a:ext cx="1053066" cy="261610"/>
              </a:xfrm>
              <a:prstGeom prst="rect">
                <a:avLst/>
              </a:prstGeom>
              <a:noFill/>
            </p:spPr>
            <p:txBody>
              <a:bodyPr wrap="square" rtlCol="0">
                <a:spAutoFit/>
              </a:bodyPr>
              <a:lstStyle/>
              <a:p>
                <a:pPr algn="ctr"/>
                <a:r>
                  <a:rPr lang="fr-FR" sz="1100" dirty="0">
                    <a:solidFill>
                      <a:srgbClr val="F88224"/>
                    </a:solidFill>
                    <a:latin typeface="Open Sans" panose="020B0606030504020204" pitchFamily="34" charset="0"/>
                    <a:ea typeface="Open Sans" panose="020B0606030504020204" pitchFamily="34" charset="0"/>
                    <a:cs typeface="Open Sans" panose="020B0606030504020204" pitchFamily="34" charset="0"/>
                  </a:rPr>
                  <a:t>2011</a:t>
                </a:r>
              </a:p>
            </p:txBody>
          </p:sp>
          <p:sp>
            <p:nvSpPr>
              <p:cNvPr id="23" name="ZoneTexte 23">
                <a:extLst>
                  <a:ext uri="{FF2B5EF4-FFF2-40B4-BE49-F238E27FC236}">
                    <a16:creationId xmlns:a16="http://schemas.microsoft.com/office/drawing/2014/main" id="{B816E21D-A8F2-3017-55C8-5AEB51A8A56F}"/>
                  </a:ext>
                </a:extLst>
              </p:cNvPr>
              <p:cNvSpPr txBox="1"/>
              <p:nvPr/>
            </p:nvSpPr>
            <p:spPr>
              <a:xfrm>
                <a:off x="4338874" y="1721261"/>
                <a:ext cx="1409494" cy="261610"/>
              </a:xfrm>
              <a:prstGeom prst="rect">
                <a:avLst/>
              </a:prstGeom>
              <a:noFill/>
            </p:spPr>
            <p:txBody>
              <a:bodyPr wrap="square" rtlCol="0">
                <a:spAutoFit/>
              </a:bodyPr>
              <a:lstStyle/>
              <a:p>
                <a:pPr algn="ctr"/>
                <a:r>
                  <a:rPr lang="fr-FR" sz="1100" dirty="0">
                    <a:solidFill>
                      <a:srgbClr val="F88224"/>
                    </a:solidFill>
                    <a:latin typeface="Open Sans" panose="020B0606030504020204" pitchFamily="34" charset="0"/>
                    <a:ea typeface="Open Sans" panose="020B0606030504020204" pitchFamily="34" charset="0"/>
                    <a:cs typeface="Open Sans" panose="020B0606030504020204" pitchFamily="34" charset="0"/>
                  </a:rPr>
                  <a:t>2013/10</a:t>
                </a:r>
              </a:p>
            </p:txBody>
          </p:sp>
          <p:sp>
            <p:nvSpPr>
              <p:cNvPr id="25" name="ZoneTexte 23">
                <a:extLst>
                  <a:ext uri="{FF2B5EF4-FFF2-40B4-BE49-F238E27FC236}">
                    <a16:creationId xmlns:a16="http://schemas.microsoft.com/office/drawing/2014/main" id="{381C49BA-020F-F10F-629B-832F329235D1}"/>
                  </a:ext>
                </a:extLst>
              </p:cNvPr>
              <p:cNvSpPr txBox="1"/>
              <p:nvPr/>
            </p:nvSpPr>
            <p:spPr>
              <a:xfrm>
                <a:off x="4770687" y="1971232"/>
                <a:ext cx="1409494" cy="261610"/>
              </a:xfrm>
              <a:prstGeom prst="rect">
                <a:avLst/>
              </a:prstGeom>
              <a:noFill/>
            </p:spPr>
            <p:txBody>
              <a:bodyPr wrap="square" rtlCol="0">
                <a:spAutoFit/>
              </a:bodyPr>
              <a:lstStyle/>
              <a:p>
                <a:pPr algn="ctr"/>
                <a:r>
                  <a:rPr lang="fr-FR" sz="1100" dirty="0">
                    <a:solidFill>
                      <a:srgbClr val="F88224"/>
                    </a:solidFill>
                    <a:latin typeface="Open Sans" panose="020B0606030504020204" pitchFamily="34" charset="0"/>
                    <a:ea typeface="Open Sans" panose="020B0606030504020204" pitchFamily="34" charset="0"/>
                    <a:cs typeface="Open Sans" panose="020B0606030504020204" pitchFamily="34" charset="0"/>
                  </a:rPr>
                  <a:t>2014/02/20</a:t>
                </a:r>
              </a:p>
            </p:txBody>
          </p:sp>
          <p:sp>
            <p:nvSpPr>
              <p:cNvPr id="27" name="ZoneTexte 23">
                <a:extLst>
                  <a:ext uri="{FF2B5EF4-FFF2-40B4-BE49-F238E27FC236}">
                    <a16:creationId xmlns:a16="http://schemas.microsoft.com/office/drawing/2014/main" id="{A9D04276-D030-717F-E8FA-CDEAEE02FA4A}"/>
                  </a:ext>
                </a:extLst>
              </p:cNvPr>
              <p:cNvSpPr txBox="1"/>
              <p:nvPr/>
            </p:nvSpPr>
            <p:spPr>
              <a:xfrm>
                <a:off x="5098257" y="2506305"/>
                <a:ext cx="1409494" cy="261610"/>
              </a:xfrm>
              <a:prstGeom prst="rect">
                <a:avLst/>
              </a:prstGeom>
              <a:noFill/>
            </p:spPr>
            <p:txBody>
              <a:bodyPr wrap="square" rtlCol="0">
                <a:spAutoFit/>
              </a:bodyPr>
              <a:lstStyle/>
              <a:p>
                <a:pPr algn="ctr"/>
                <a:r>
                  <a:rPr lang="fr-FR" sz="1100" dirty="0">
                    <a:solidFill>
                      <a:srgbClr val="F88224"/>
                    </a:solidFill>
                    <a:latin typeface="Open Sans" panose="020B0606030504020204" pitchFamily="34" charset="0"/>
                    <a:ea typeface="Open Sans" panose="020B0606030504020204" pitchFamily="34" charset="0"/>
                    <a:cs typeface="Open Sans" panose="020B0606030504020204" pitchFamily="34" charset="0"/>
                  </a:rPr>
                  <a:t>2014/11</a:t>
                </a:r>
              </a:p>
            </p:txBody>
          </p:sp>
          <p:sp>
            <p:nvSpPr>
              <p:cNvPr id="33" name="ZoneTexte 23">
                <a:extLst>
                  <a:ext uri="{FF2B5EF4-FFF2-40B4-BE49-F238E27FC236}">
                    <a16:creationId xmlns:a16="http://schemas.microsoft.com/office/drawing/2014/main" id="{8F5C255F-43A1-C188-9F4F-7137F52BB68E}"/>
                  </a:ext>
                </a:extLst>
              </p:cNvPr>
              <p:cNvSpPr txBox="1"/>
              <p:nvPr/>
            </p:nvSpPr>
            <p:spPr>
              <a:xfrm>
                <a:off x="5753820" y="2217406"/>
                <a:ext cx="1409494" cy="261610"/>
              </a:xfrm>
              <a:prstGeom prst="rect">
                <a:avLst/>
              </a:prstGeom>
              <a:noFill/>
            </p:spPr>
            <p:txBody>
              <a:bodyPr wrap="square" rtlCol="0">
                <a:spAutoFit/>
              </a:bodyPr>
              <a:lstStyle/>
              <a:p>
                <a:pPr algn="ctr"/>
                <a:r>
                  <a:rPr lang="fr-FR" sz="1100" dirty="0">
                    <a:solidFill>
                      <a:srgbClr val="F88224"/>
                    </a:solidFill>
                    <a:latin typeface="Open Sans" panose="020B0606030504020204" pitchFamily="34" charset="0"/>
                    <a:ea typeface="Open Sans" panose="020B0606030504020204" pitchFamily="34" charset="0"/>
                    <a:cs typeface="Open Sans" panose="020B0606030504020204" pitchFamily="34" charset="0"/>
                  </a:rPr>
                  <a:t>2016/03/14</a:t>
                </a:r>
              </a:p>
            </p:txBody>
          </p:sp>
          <p:sp>
            <p:nvSpPr>
              <p:cNvPr id="37" name="ZoneTexte 23">
                <a:extLst>
                  <a:ext uri="{FF2B5EF4-FFF2-40B4-BE49-F238E27FC236}">
                    <a16:creationId xmlns:a16="http://schemas.microsoft.com/office/drawing/2014/main" id="{EB5AF5A2-CA86-0928-2D31-E652E1E2C145}"/>
                  </a:ext>
                </a:extLst>
              </p:cNvPr>
              <p:cNvSpPr txBox="1"/>
              <p:nvPr/>
            </p:nvSpPr>
            <p:spPr>
              <a:xfrm>
                <a:off x="6291814" y="3046321"/>
                <a:ext cx="1409494" cy="261610"/>
              </a:xfrm>
              <a:prstGeom prst="rect">
                <a:avLst/>
              </a:prstGeom>
              <a:noFill/>
            </p:spPr>
            <p:txBody>
              <a:bodyPr wrap="square" rtlCol="0">
                <a:spAutoFit/>
              </a:bodyPr>
              <a:lstStyle/>
              <a:p>
                <a:pPr algn="ctr"/>
                <a:r>
                  <a:rPr lang="fr-FR" sz="1100" dirty="0">
                    <a:solidFill>
                      <a:srgbClr val="F88224"/>
                    </a:solidFill>
                    <a:latin typeface="Open Sans" panose="020B0606030504020204" pitchFamily="34" charset="0"/>
                    <a:ea typeface="Open Sans" panose="020B0606030504020204" pitchFamily="34" charset="0"/>
                    <a:cs typeface="Open Sans" panose="020B0606030504020204" pitchFamily="34" charset="0"/>
                  </a:rPr>
                  <a:t>2017/04</a:t>
                </a:r>
              </a:p>
            </p:txBody>
          </p:sp>
          <p:sp>
            <p:nvSpPr>
              <p:cNvPr id="39" name="ZoneTexte 23">
                <a:extLst>
                  <a:ext uri="{FF2B5EF4-FFF2-40B4-BE49-F238E27FC236}">
                    <a16:creationId xmlns:a16="http://schemas.microsoft.com/office/drawing/2014/main" id="{6DF04E2E-AECC-1363-C1D6-5D63CCDBD41B}"/>
                  </a:ext>
                </a:extLst>
              </p:cNvPr>
              <p:cNvSpPr txBox="1"/>
              <p:nvPr/>
            </p:nvSpPr>
            <p:spPr>
              <a:xfrm>
                <a:off x="6904362" y="3572796"/>
                <a:ext cx="1409494" cy="261610"/>
              </a:xfrm>
              <a:prstGeom prst="rect">
                <a:avLst/>
              </a:prstGeom>
              <a:noFill/>
            </p:spPr>
            <p:txBody>
              <a:bodyPr wrap="square" rtlCol="0">
                <a:spAutoFit/>
              </a:bodyPr>
              <a:lstStyle/>
              <a:p>
                <a:pPr algn="ctr"/>
                <a:r>
                  <a:rPr lang="fr-FR" sz="1100" dirty="0">
                    <a:solidFill>
                      <a:srgbClr val="F88224"/>
                    </a:solidFill>
                    <a:latin typeface="Open Sans" panose="020B0606030504020204" pitchFamily="34" charset="0"/>
                    <a:ea typeface="Open Sans" panose="020B0606030504020204" pitchFamily="34" charset="0"/>
                    <a:cs typeface="Open Sans" panose="020B0606030504020204" pitchFamily="34" charset="0"/>
                  </a:rPr>
                  <a:t>2017/04/12</a:t>
                </a:r>
              </a:p>
            </p:txBody>
          </p:sp>
          <p:sp>
            <p:nvSpPr>
              <p:cNvPr id="40" name="ZoneTexte 23">
                <a:extLst>
                  <a:ext uri="{FF2B5EF4-FFF2-40B4-BE49-F238E27FC236}">
                    <a16:creationId xmlns:a16="http://schemas.microsoft.com/office/drawing/2014/main" id="{CD5B3EF2-7C30-D326-C09F-F81E47D56F06}"/>
                  </a:ext>
                </a:extLst>
              </p:cNvPr>
              <p:cNvSpPr txBox="1"/>
              <p:nvPr/>
            </p:nvSpPr>
            <p:spPr>
              <a:xfrm>
                <a:off x="7815109" y="3342400"/>
                <a:ext cx="1409494" cy="261610"/>
              </a:xfrm>
              <a:prstGeom prst="rect">
                <a:avLst/>
              </a:prstGeom>
              <a:noFill/>
            </p:spPr>
            <p:txBody>
              <a:bodyPr wrap="square" rtlCol="0">
                <a:spAutoFit/>
              </a:bodyPr>
              <a:lstStyle/>
              <a:p>
                <a:pPr algn="ctr"/>
                <a:r>
                  <a:rPr lang="fr-FR" sz="1100" dirty="0">
                    <a:solidFill>
                      <a:srgbClr val="F88224"/>
                    </a:solidFill>
                    <a:latin typeface="Open Sans" panose="020B0606030504020204" pitchFamily="34" charset="0"/>
                    <a:ea typeface="Open Sans" panose="020B0606030504020204" pitchFamily="34" charset="0"/>
                    <a:cs typeface="Open Sans" panose="020B0606030504020204" pitchFamily="34" charset="0"/>
                  </a:rPr>
                  <a:t>2017/07/19</a:t>
                </a:r>
              </a:p>
            </p:txBody>
          </p:sp>
          <p:sp>
            <p:nvSpPr>
              <p:cNvPr id="41" name="ZoneTexte 23">
                <a:extLst>
                  <a:ext uri="{FF2B5EF4-FFF2-40B4-BE49-F238E27FC236}">
                    <a16:creationId xmlns:a16="http://schemas.microsoft.com/office/drawing/2014/main" id="{9898D0C0-753B-1F20-0CCE-65324F2F5488}"/>
                  </a:ext>
                </a:extLst>
              </p:cNvPr>
              <p:cNvSpPr txBox="1"/>
              <p:nvPr/>
            </p:nvSpPr>
            <p:spPr>
              <a:xfrm>
                <a:off x="7990281" y="3035225"/>
                <a:ext cx="1409494" cy="261610"/>
              </a:xfrm>
              <a:prstGeom prst="rect">
                <a:avLst/>
              </a:prstGeom>
              <a:noFill/>
            </p:spPr>
            <p:txBody>
              <a:bodyPr wrap="square" rtlCol="0">
                <a:spAutoFit/>
              </a:bodyPr>
              <a:lstStyle/>
              <a:p>
                <a:pPr algn="ctr"/>
                <a:r>
                  <a:rPr lang="fr-FR" sz="1100" dirty="0">
                    <a:solidFill>
                      <a:srgbClr val="F88224"/>
                    </a:solidFill>
                    <a:latin typeface="Open Sans" panose="020B0606030504020204" pitchFamily="34" charset="0"/>
                    <a:ea typeface="Open Sans" panose="020B0606030504020204" pitchFamily="34" charset="0"/>
                    <a:cs typeface="Open Sans" panose="020B0606030504020204" pitchFamily="34" charset="0"/>
                  </a:rPr>
                  <a:t>2017/10</a:t>
                </a:r>
              </a:p>
            </p:txBody>
          </p:sp>
          <p:sp>
            <p:nvSpPr>
              <p:cNvPr id="43" name="ZoneTexte 23">
                <a:extLst>
                  <a:ext uri="{FF2B5EF4-FFF2-40B4-BE49-F238E27FC236}">
                    <a16:creationId xmlns:a16="http://schemas.microsoft.com/office/drawing/2014/main" id="{A521775A-0ADD-B79D-A641-AC86CEBC2F37}"/>
                  </a:ext>
                </a:extLst>
              </p:cNvPr>
              <p:cNvSpPr txBox="1"/>
              <p:nvPr/>
            </p:nvSpPr>
            <p:spPr>
              <a:xfrm>
                <a:off x="8808816" y="2466582"/>
                <a:ext cx="1409494" cy="261610"/>
              </a:xfrm>
              <a:prstGeom prst="rect">
                <a:avLst/>
              </a:prstGeom>
              <a:noFill/>
            </p:spPr>
            <p:txBody>
              <a:bodyPr wrap="square" rtlCol="0">
                <a:spAutoFit/>
              </a:bodyPr>
              <a:lstStyle/>
              <a:p>
                <a:pPr algn="ctr"/>
                <a:r>
                  <a:rPr lang="fr-FR" sz="1100" dirty="0">
                    <a:solidFill>
                      <a:srgbClr val="F88224"/>
                    </a:solidFill>
                    <a:latin typeface="Open Sans" panose="020B0606030504020204" pitchFamily="34" charset="0"/>
                    <a:ea typeface="Open Sans" panose="020B0606030504020204" pitchFamily="34" charset="0"/>
                    <a:cs typeface="Open Sans" panose="020B0606030504020204" pitchFamily="34" charset="0"/>
                  </a:rPr>
                  <a:t>2018/05/02</a:t>
                </a:r>
              </a:p>
            </p:txBody>
          </p:sp>
          <p:sp>
            <p:nvSpPr>
              <p:cNvPr id="44" name="ZoneTexte 23">
                <a:extLst>
                  <a:ext uri="{FF2B5EF4-FFF2-40B4-BE49-F238E27FC236}">
                    <a16:creationId xmlns:a16="http://schemas.microsoft.com/office/drawing/2014/main" id="{1ACEB162-F7B0-2C3E-20B3-206B8BCD43ED}"/>
                  </a:ext>
                </a:extLst>
              </p:cNvPr>
              <p:cNvSpPr txBox="1"/>
              <p:nvPr/>
            </p:nvSpPr>
            <p:spPr>
              <a:xfrm>
                <a:off x="9006931" y="2707986"/>
                <a:ext cx="1409494" cy="261610"/>
              </a:xfrm>
              <a:prstGeom prst="rect">
                <a:avLst/>
              </a:prstGeom>
              <a:noFill/>
            </p:spPr>
            <p:txBody>
              <a:bodyPr wrap="square" rtlCol="0">
                <a:spAutoFit/>
              </a:bodyPr>
              <a:lstStyle/>
              <a:p>
                <a:pPr algn="ctr"/>
                <a:r>
                  <a:rPr lang="fr-FR" sz="1100" dirty="0">
                    <a:solidFill>
                      <a:srgbClr val="F88224"/>
                    </a:solidFill>
                    <a:latin typeface="Open Sans" panose="020B0606030504020204" pitchFamily="34" charset="0"/>
                    <a:ea typeface="Open Sans" panose="020B0606030504020204" pitchFamily="34" charset="0"/>
                    <a:cs typeface="Open Sans" panose="020B0606030504020204" pitchFamily="34" charset="0"/>
                  </a:rPr>
                  <a:t>2018/05/22</a:t>
                </a:r>
              </a:p>
            </p:txBody>
          </p:sp>
          <p:sp>
            <p:nvSpPr>
              <p:cNvPr id="47" name="ZoneTexte 23">
                <a:extLst>
                  <a:ext uri="{FF2B5EF4-FFF2-40B4-BE49-F238E27FC236}">
                    <a16:creationId xmlns:a16="http://schemas.microsoft.com/office/drawing/2014/main" id="{CFDC72C6-E0EC-AB87-488F-89BC96E153BE}"/>
                  </a:ext>
                </a:extLst>
              </p:cNvPr>
              <p:cNvSpPr txBox="1"/>
              <p:nvPr/>
            </p:nvSpPr>
            <p:spPr>
              <a:xfrm>
                <a:off x="8455424" y="2226314"/>
                <a:ext cx="1409494" cy="261610"/>
              </a:xfrm>
              <a:prstGeom prst="rect">
                <a:avLst/>
              </a:prstGeom>
              <a:noFill/>
            </p:spPr>
            <p:txBody>
              <a:bodyPr wrap="square" rtlCol="0">
                <a:spAutoFit/>
              </a:bodyPr>
              <a:lstStyle/>
              <a:p>
                <a:pPr algn="ctr"/>
                <a:r>
                  <a:rPr lang="fr-FR" sz="1100" dirty="0">
                    <a:solidFill>
                      <a:srgbClr val="F88224"/>
                    </a:solidFill>
                    <a:latin typeface="Open Sans" panose="020B0606030504020204" pitchFamily="34" charset="0"/>
                    <a:ea typeface="Open Sans" panose="020B0606030504020204" pitchFamily="34" charset="0"/>
                    <a:cs typeface="Open Sans" panose="020B0606030504020204" pitchFamily="34" charset="0"/>
                  </a:rPr>
                  <a:t>2018/04</a:t>
                </a:r>
              </a:p>
            </p:txBody>
          </p:sp>
          <p:sp>
            <p:nvSpPr>
              <p:cNvPr id="52" name="ZoneTexte 23">
                <a:extLst>
                  <a:ext uri="{FF2B5EF4-FFF2-40B4-BE49-F238E27FC236}">
                    <a16:creationId xmlns:a16="http://schemas.microsoft.com/office/drawing/2014/main" id="{C3C2F842-D6FF-07CC-2B08-A43C2262E3CD}"/>
                  </a:ext>
                </a:extLst>
              </p:cNvPr>
              <p:cNvSpPr txBox="1"/>
              <p:nvPr/>
            </p:nvSpPr>
            <p:spPr>
              <a:xfrm>
                <a:off x="9911923" y="3021932"/>
                <a:ext cx="1409494" cy="261610"/>
              </a:xfrm>
              <a:prstGeom prst="rect">
                <a:avLst/>
              </a:prstGeom>
              <a:noFill/>
            </p:spPr>
            <p:txBody>
              <a:bodyPr wrap="square" rtlCol="0">
                <a:spAutoFit/>
              </a:bodyPr>
              <a:lstStyle/>
              <a:p>
                <a:pPr algn="ctr"/>
                <a:r>
                  <a:rPr lang="fr-FR" sz="1100" dirty="0">
                    <a:solidFill>
                      <a:srgbClr val="F88224"/>
                    </a:solidFill>
                    <a:latin typeface="Open Sans" panose="020B0606030504020204" pitchFamily="34" charset="0"/>
                    <a:ea typeface="Open Sans" panose="020B0606030504020204" pitchFamily="34" charset="0"/>
                    <a:cs typeface="Open Sans" panose="020B0606030504020204" pitchFamily="34" charset="0"/>
                  </a:rPr>
                  <a:t>2019/04</a:t>
                </a:r>
              </a:p>
            </p:txBody>
          </p:sp>
          <p:sp>
            <p:nvSpPr>
              <p:cNvPr id="63" name="ZoneTexte 23">
                <a:extLst>
                  <a:ext uri="{FF2B5EF4-FFF2-40B4-BE49-F238E27FC236}">
                    <a16:creationId xmlns:a16="http://schemas.microsoft.com/office/drawing/2014/main" id="{28498F4B-59CE-9905-4C4C-FCF0F804C5B4}"/>
                  </a:ext>
                </a:extLst>
              </p:cNvPr>
              <p:cNvSpPr txBox="1"/>
              <p:nvPr/>
            </p:nvSpPr>
            <p:spPr>
              <a:xfrm>
                <a:off x="10218310" y="1904030"/>
                <a:ext cx="1409494" cy="261610"/>
              </a:xfrm>
              <a:prstGeom prst="rect">
                <a:avLst/>
              </a:prstGeom>
              <a:noFill/>
            </p:spPr>
            <p:txBody>
              <a:bodyPr wrap="square" rtlCol="0">
                <a:spAutoFit/>
              </a:bodyPr>
              <a:lstStyle/>
              <a:p>
                <a:pPr algn="ctr"/>
                <a:r>
                  <a:rPr lang="fr-FR" sz="1100" dirty="0">
                    <a:solidFill>
                      <a:srgbClr val="F88224"/>
                    </a:solidFill>
                    <a:latin typeface="Open Sans" panose="020B0606030504020204" pitchFamily="34" charset="0"/>
                    <a:ea typeface="Open Sans" panose="020B0606030504020204" pitchFamily="34" charset="0"/>
                    <a:cs typeface="Open Sans" panose="020B0606030504020204" pitchFamily="34" charset="0"/>
                  </a:rPr>
                  <a:t>2019/11/13</a:t>
                </a:r>
              </a:p>
            </p:txBody>
          </p:sp>
          <p:sp>
            <p:nvSpPr>
              <p:cNvPr id="64" name="ZoneTexte 23">
                <a:extLst>
                  <a:ext uri="{FF2B5EF4-FFF2-40B4-BE49-F238E27FC236}">
                    <a16:creationId xmlns:a16="http://schemas.microsoft.com/office/drawing/2014/main" id="{282D13FA-545F-97DC-919C-54A138359C5D}"/>
                  </a:ext>
                </a:extLst>
              </p:cNvPr>
              <p:cNvSpPr txBox="1"/>
              <p:nvPr/>
            </p:nvSpPr>
            <p:spPr>
              <a:xfrm>
                <a:off x="10434410" y="2095509"/>
                <a:ext cx="1409494" cy="261610"/>
              </a:xfrm>
              <a:prstGeom prst="rect">
                <a:avLst/>
              </a:prstGeom>
              <a:noFill/>
            </p:spPr>
            <p:txBody>
              <a:bodyPr wrap="square" rtlCol="0">
                <a:spAutoFit/>
              </a:bodyPr>
              <a:lstStyle/>
              <a:p>
                <a:pPr algn="ctr"/>
                <a:r>
                  <a:rPr lang="fr-FR" sz="1100" dirty="0">
                    <a:solidFill>
                      <a:srgbClr val="F88224"/>
                    </a:solidFill>
                    <a:latin typeface="Open Sans" panose="020B0606030504020204" pitchFamily="34" charset="0"/>
                    <a:ea typeface="Open Sans" panose="020B0606030504020204" pitchFamily="34" charset="0"/>
                    <a:cs typeface="Open Sans" panose="020B0606030504020204" pitchFamily="34" charset="0"/>
                  </a:rPr>
                  <a:t>2020/02</a:t>
                </a:r>
              </a:p>
            </p:txBody>
          </p:sp>
          <p:sp>
            <p:nvSpPr>
              <p:cNvPr id="65" name="ZoneTexte 23">
                <a:extLst>
                  <a:ext uri="{FF2B5EF4-FFF2-40B4-BE49-F238E27FC236}">
                    <a16:creationId xmlns:a16="http://schemas.microsoft.com/office/drawing/2014/main" id="{902FC198-0D3A-1076-F1E1-D1B1EF52EFFE}"/>
                  </a:ext>
                </a:extLst>
              </p:cNvPr>
              <p:cNvSpPr txBox="1"/>
              <p:nvPr/>
            </p:nvSpPr>
            <p:spPr>
              <a:xfrm>
                <a:off x="10810866" y="2293568"/>
                <a:ext cx="1409494" cy="261610"/>
              </a:xfrm>
              <a:prstGeom prst="rect">
                <a:avLst/>
              </a:prstGeom>
              <a:noFill/>
            </p:spPr>
            <p:txBody>
              <a:bodyPr wrap="square" rtlCol="0">
                <a:spAutoFit/>
              </a:bodyPr>
              <a:lstStyle/>
              <a:p>
                <a:pPr algn="ctr"/>
                <a:r>
                  <a:rPr lang="fr-FR" sz="1100" dirty="0">
                    <a:solidFill>
                      <a:srgbClr val="F88224"/>
                    </a:solidFill>
                    <a:latin typeface="Open Sans" panose="020B0606030504020204" pitchFamily="34" charset="0"/>
                    <a:ea typeface="Open Sans" panose="020B0606030504020204" pitchFamily="34" charset="0"/>
                    <a:cs typeface="Open Sans" panose="020B0606030504020204" pitchFamily="34" charset="0"/>
                  </a:rPr>
                  <a:t>2020/12</a:t>
                </a:r>
              </a:p>
            </p:txBody>
          </p:sp>
          <p:sp>
            <p:nvSpPr>
              <p:cNvPr id="66" name="ZoneTexte 23">
                <a:extLst>
                  <a:ext uri="{FF2B5EF4-FFF2-40B4-BE49-F238E27FC236}">
                    <a16:creationId xmlns:a16="http://schemas.microsoft.com/office/drawing/2014/main" id="{69DB366D-90A0-9BCF-5283-ECF3715B4167}"/>
                  </a:ext>
                </a:extLst>
              </p:cNvPr>
              <p:cNvSpPr txBox="1"/>
              <p:nvPr/>
            </p:nvSpPr>
            <p:spPr>
              <a:xfrm>
                <a:off x="10943405" y="2471268"/>
                <a:ext cx="1409494" cy="261610"/>
              </a:xfrm>
              <a:prstGeom prst="rect">
                <a:avLst/>
              </a:prstGeom>
              <a:noFill/>
            </p:spPr>
            <p:txBody>
              <a:bodyPr wrap="square" rtlCol="0">
                <a:spAutoFit/>
              </a:bodyPr>
              <a:lstStyle/>
              <a:p>
                <a:pPr algn="ctr"/>
                <a:r>
                  <a:rPr lang="fr-FR" sz="1100" dirty="0">
                    <a:solidFill>
                      <a:srgbClr val="F88224"/>
                    </a:solidFill>
                    <a:latin typeface="Open Sans" panose="020B0606030504020204" pitchFamily="34" charset="0"/>
                    <a:ea typeface="Open Sans" panose="020B0606030504020204" pitchFamily="34" charset="0"/>
                    <a:cs typeface="Open Sans" panose="020B0606030504020204" pitchFamily="34" charset="0"/>
                  </a:rPr>
                  <a:t>2021</a:t>
                </a:r>
              </a:p>
            </p:txBody>
          </p:sp>
          <p:sp>
            <p:nvSpPr>
              <p:cNvPr id="67" name="ZoneTexte 23">
                <a:extLst>
                  <a:ext uri="{FF2B5EF4-FFF2-40B4-BE49-F238E27FC236}">
                    <a16:creationId xmlns:a16="http://schemas.microsoft.com/office/drawing/2014/main" id="{0BD58CCE-C6EA-A1D3-4E31-748D85D08929}"/>
                  </a:ext>
                </a:extLst>
              </p:cNvPr>
              <p:cNvSpPr txBox="1"/>
              <p:nvPr/>
            </p:nvSpPr>
            <p:spPr>
              <a:xfrm>
                <a:off x="11097668" y="2665994"/>
                <a:ext cx="1409494" cy="261610"/>
              </a:xfrm>
              <a:prstGeom prst="rect">
                <a:avLst/>
              </a:prstGeom>
              <a:noFill/>
            </p:spPr>
            <p:txBody>
              <a:bodyPr wrap="square" rtlCol="0">
                <a:spAutoFit/>
              </a:bodyPr>
              <a:lstStyle/>
              <a:p>
                <a:pPr algn="ctr"/>
                <a:r>
                  <a:rPr lang="fr-FR" sz="1100" dirty="0">
                    <a:solidFill>
                      <a:srgbClr val="F88224"/>
                    </a:solidFill>
                    <a:latin typeface="Open Sans" panose="020B0606030504020204" pitchFamily="34" charset="0"/>
                    <a:ea typeface="Open Sans" panose="020B0606030504020204" pitchFamily="34" charset="0"/>
                    <a:cs typeface="Open Sans" panose="020B0606030504020204" pitchFamily="34" charset="0"/>
                  </a:rPr>
                  <a:t>2021/05/05</a:t>
                </a:r>
              </a:p>
            </p:txBody>
          </p:sp>
          <p:sp>
            <p:nvSpPr>
              <p:cNvPr id="68" name="ZoneTexte 23">
                <a:extLst>
                  <a:ext uri="{FF2B5EF4-FFF2-40B4-BE49-F238E27FC236}">
                    <a16:creationId xmlns:a16="http://schemas.microsoft.com/office/drawing/2014/main" id="{6B28847A-D22A-6A50-92DA-B92C13E10D23}"/>
                  </a:ext>
                </a:extLst>
              </p:cNvPr>
              <p:cNvSpPr txBox="1"/>
              <p:nvPr/>
            </p:nvSpPr>
            <p:spPr>
              <a:xfrm>
                <a:off x="11092795" y="2853960"/>
                <a:ext cx="1409494" cy="261610"/>
              </a:xfrm>
              <a:prstGeom prst="rect">
                <a:avLst/>
              </a:prstGeom>
              <a:noFill/>
            </p:spPr>
            <p:txBody>
              <a:bodyPr wrap="square" rtlCol="0">
                <a:spAutoFit/>
              </a:bodyPr>
              <a:lstStyle/>
              <a:p>
                <a:pPr algn="ctr"/>
                <a:r>
                  <a:rPr lang="fr-FR" sz="1100" dirty="0">
                    <a:solidFill>
                      <a:srgbClr val="F88224"/>
                    </a:solidFill>
                    <a:latin typeface="Open Sans" panose="020B0606030504020204" pitchFamily="34" charset="0"/>
                    <a:ea typeface="Open Sans" panose="020B0606030504020204" pitchFamily="34" charset="0"/>
                    <a:cs typeface="Open Sans" panose="020B0606030504020204" pitchFamily="34" charset="0"/>
                  </a:rPr>
                  <a:t>2022/10/24</a:t>
                </a:r>
              </a:p>
            </p:txBody>
          </p:sp>
        </p:grpSp>
        <p:cxnSp>
          <p:nvCxnSpPr>
            <p:cNvPr id="169" name="Straight Connector 168">
              <a:extLst>
                <a:ext uri="{FF2B5EF4-FFF2-40B4-BE49-F238E27FC236}">
                  <a16:creationId xmlns:a16="http://schemas.microsoft.com/office/drawing/2014/main" id="{E55B3900-C732-ED4B-024F-0B97BE78695C}"/>
                </a:ext>
              </a:extLst>
            </p:cNvPr>
            <p:cNvCxnSpPr>
              <a:cxnSpLocks/>
              <a:stCxn id="9" idx="0"/>
            </p:cNvCxnSpPr>
            <p:nvPr/>
          </p:nvCxnSpPr>
          <p:spPr>
            <a:xfrm flipV="1">
              <a:off x="1815937" y="3347720"/>
              <a:ext cx="30643" cy="133884"/>
            </a:xfrm>
            <a:prstGeom prst="line">
              <a:avLst/>
            </a:prstGeom>
            <a:ln w="12700">
              <a:solidFill>
                <a:srgbClr val="F88224"/>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5F37955C-FE70-2270-352D-0C4B8BCF8A8C}"/>
                </a:ext>
              </a:extLst>
            </p:cNvPr>
            <p:cNvCxnSpPr>
              <a:cxnSpLocks/>
            </p:cNvCxnSpPr>
            <p:nvPr/>
          </p:nvCxnSpPr>
          <p:spPr>
            <a:xfrm flipV="1">
              <a:off x="1793240" y="3111500"/>
              <a:ext cx="68580" cy="106680"/>
            </a:xfrm>
            <a:prstGeom prst="line">
              <a:avLst/>
            </a:prstGeom>
            <a:ln w="12700">
              <a:solidFill>
                <a:srgbClr val="F88224"/>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327B176E-441D-DE39-4C23-09E14B0E2AC2}"/>
                </a:ext>
              </a:extLst>
            </p:cNvPr>
            <p:cNvCxnSpPr>
              <a:cxnSpLocks/>
              <a:stCxn id="69" idx="1"/>
              <a:endCxn id="11" idx="0"/>
            </p:cNvCxnSpPr>
            <p:nvPr/>
          </p:nvCxnSpPr>
          <p:spPr>
            <a:xfrm>
              <a:off x="2147885" y="3475548"/>
              <a:ext cx="179320" cy="86415"/>
            </a:xfrm>
            <a:prstGeom prst="line">
              <a:avLst/>
            </a:prstGeom>
            <a:ln w="12700">
              <a:solidFill>
                <a:srgbClr val="F88224"/>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204B4559-6CEC-AADF-5E69-20D51A07BD4B}"/>
                </a:ext>
              </a:extLst>
            </p:cNvPr>
            <p:cNvCxnSpPr>
              <a:cxnSpLocks/>
            </p:cNvCxnSpPr>
            <p:nvPr/>
          </p:nvCxnSpPr>
          <p:spPr>
            <a:xfrm>
              <a:off x="2458720" y="3144520"/>
              <a:ext cx="101600" cy="20320"/>
            </a:xfrm>
            <a:prstGeom prst="line">
              <a:avLst/>
            </a:prstGeom>
            <a:ln w="12700">
              <a:solidFill>
                <a:srgbClr val="F88224"/>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9D7444F1-A65A-C5C7-9050-1E950CFEDAB3}"/>
                </a:ext>
              </a:extLst>
            </p:cNvPr>
            <p:cNvCxnSpPr>
              <a:cxnSpLocks/>
            </p:cNvCxnSpPr>
            <p:nvPr/>
          </p:nvCxnSpPr>
          <p:spPr>
            <a:xfrm>
              <a:off x="2666220" y="2848225"/>
              <a:ext cx="101600" cy="20320"/>
            </a:xfrm>
            <a:prstGeom prst="line">
              <a:avLst/>
            </a:prstGeom>
            <a:ln w="12700">
              <a:solidFill>
                <a:srgbClr val="F88224"/>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A14C2F72-FA9C-1EF8-2FCD-CD1E164E4288}"/>
                </a:ext>
              </a:extLst>
            </p:cNvPr>
            <p:cNvCxnSpPr>
              <a:cxnSpLocks/>
            </p:cNvCxnSpPr>
            <p:nvPr/>
          </p:nvCxnSpPr>
          <p:spPr>
            <a:xfrm flipV="1">
              <a:off x="3042920" y="2404384"/>
              <a:ext cx="19233" cy="84816"/>
            </a:xfrm>
            <a:prstGeom prst="line">
              <a:avLst/>
            </a:prstGeom>
            <a:ln w="12700">
              <a:solidFill>
                <a:srgbClr val="F88224"/>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FDCAB8EF-50A1-E782-42F4-BFB6736B8223}"/>
                </a:ext>
              </a:extLst>
            </p:cNvPr>
            <p:cNvCxnSpPr>
              <a:cxnSpLocks/>
            </p:cNvCxnSpPr>
            <p:nvPr/>
          </p:nvCxnSpPr>
          <p:spPr>
            <a:xfrm flipV="1">
              <a:off x="3235960" y="2534920"/>
              <a:ext cx="99060" cy="53340"/>
            </a:xfrm>
            <a:prstGeom prst="line">
              <a:avLst/>
            </a:prstGeom>
            <a:ln w="12700">
              <a:solidFill>
                <a:srgbClr val="F88224"/>
              </a:solidFill>
            </a:ln>
          </p:spPr>
          <p:style>
            <a:lnRef idx="1">
              <a:schemeClr val="accent1"/>
            </a:lnRef>
            <a:fillRef idx="0">
              <a:schemeClr val="accent1"/>
            </a:fillRef>
            <a:effectRef idx="0">
              <a:schemeClr val="accent1"/>
            </a:effectRef>
            <a:fontRef idx="minor">
              <a:schemeClr val="tx1"/>
            </a:fontRef>
          </p:style>
        </p:cxnSp>
        <p:cxnSp>
          <p:nvCxnSpPr>
            <p:cNvPr id="195" name="Straight Connector 194">
              <a:extLst>
                <a:ext uri="{FF2B5EF4-FFF2-40B4-BE49-F238E27FC236}">
                  <a16:creationId xmlns:a16="http://schemas.microsoft.com/office/drawing/2014/main" id="{46BA33B8-440B-F318-E84E-8E551A8728E5}"/>
                </a:ext>
              </a:extLst>
            </p:cNvPr>
            <p:cNvCxnSpPr>
              <a:cxnSpLocks/>
            </p:cNvCxnSpPr>
            <p:nvPr/>
          </p:nvCxnSpPr>
          <p:spPr>
            <a:xfrm flipV="1">
              <a:off x="3558540" y="2926080"/>
              <a:ext cx="86360" cy="93980"/>
            </a:xfrm>
            <a:prstGeom prst="line">
              <a:avLst/>
            </a:prstGeom>
            <a:ln w="12700">
              <a:solidFill>
                <a:srgbClr val="F88224"/>
              </a:solidFill>
            </a:ln>
          </p:spPr>
          <p:style>
            <a:lnRef idx="1">
              <a:schemeClr val="accent1"/>
            </a:lnRef>
            <a:fillRef idx="0">
              <a:schemeClr val="accent1"/>
            </a:fillRef>
            <a:effectRef idx="0">
              <a:schemeClr val="accent1"/>
            </a:effectRef>
            <a:fontRef idx="minor">
              <a:schemeClr val="tx1"/>
            </a:fontRef>
          </p:style>
        </p:cxnSp>
        <p:cxnSp>
          <p:nvCxnSpPr>
            <p:cNvPr id="202" name="Straight Connector 201">
              <a:extLst>
                <a:ext uri="{FF2B5EF4-FFF2-40B4-BE49-F238E27FC236}">
                  <a16:creationId xmlns:a16="http://schemas.microsoft.com/office/drawing/2014/main" id="{F1EB6BA6-FD05-A0F6-061A-F5B411DFA7CC}"/>
                </a:ext>
              </a:extLst>
            </p:cNvPr>
            <p:cNvCxnSpPr>
              <a:cxnSpLocks/>
              <a:endCxn id="20" idx="0"/>
            </p:cNvCxnSpPr>
            <p:nvPr/>
          </p:nvCxnSpPr>
          <p:spPr>
            <a:xfrm>
              <a:off x="4181739" y="3421210"/>
              <a:ext cx="90786" cy="104807"/>
            </a:xfrm>
            <a:prstGeom prst="line">
              <a:avLst/>
            </a:prstGeom>
            <a:ln w="12700">
              <a:solidFill>
                <a:srgbClr val="F88224"/>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0FB2AE99-E0B6-7E27-C575-ACD605BC1ACE}"/>
                </a:ext>
              </a:extLst>
            </p:cNvPr>
            <p:cNvCxnSpPr>
              <a:cxnSpLocks/>
              <a:endCxn id="69" idx="4"/>
            </p:cNvCxnSpPr>
            <p:nvPr/>
          </p:nvCxnSpPr>
          <p:spPr>
            <a:xfrm flipH="1">
              <a:off x="4981920" y="2212340"/>
              <a:ext cx="141260" cy="306419"/>
            </a:xfrm>
            <a:prstGeom prst="line">
              <a:avLst/>
            </a:prstGeom>
            <a:ln w="12700">
              <a:solidFill>
                <a:srgbClr val="F88224"/>
              </a:solidFill>
            </a:ln>
          </p:spPr>
          <p:style>
            <a:lnRef idx="1">
              <a:schemeClr val="accent1"/>
            </a:lnRef>
            <a:fillRef idx="0">
              <a:schemeClr val="accent1"/>
            </a:fillRef>
            <a:effectRef idx="0">
              <a:schemeClr val="accent1"/>
            </a:effectRef>
            <a:fontRef idx="minor">
              <a:schemeClr val="tx1"/>
            </a:fontRef>
          </p:style>
        </p:cxnSp>
        <p:cxnSp>
          <p:nvCxnSpPr>
            <p:cNvPr id="208" name="Straight Connector 207">
              <a:extLst>
                <a:ext uri="{FF2B5EF4-FFF2-40B4-BE49-F238E27FC236}">
                  <a16:creationId xmlns:a16="http://schemas.microsoft.com/office/drawing/2014/main" id="{EEEB83AB-B821-A30B-1515-45CF22FA0AEA}"/>
                </a:ext>
              </a:extLst>
            </p:cNvPr>
            <p:cNvCxnSpPr>
              <a:cxnSpLocks/>
            </p:cNvCxnSpPr>
            <p:nvPr/>
          </p:nvCxnSpPr>
          <p:spPr>
            <a:xfrm flipH="1">
              <a:off x="5303520" y="2651760"/>
              <a:ext cx="208280" cy="101600"/>
            </a:xfrm>
            <a:prstGeom prst="line">
              <a:avLst/>
            </a:prstGeom>
            <a:ln w="12700">
              <a:solidFill>
                <a:srgbClr val="F88224"/>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892048CE-B6EA-9709-3B0D-ED4AA014FE58}"/>
                </a:ext>
              </a:extLst>
            </p:cNvPr>
            <p:cNvCxnSpPr>
              <a:cxnSpLocks/>
              <a:stCxn id="33" idx="2"/>
            </p:cNvCxnSpPr>
            <p:nvPr/>
          </p:nvCxnSpPr>
          <p:spPr>
            <a:xfrm>
              <a:off x="6458567" y="2479016"/>
              <a:ext cx="178453" cy="175284"/>
            </a:xfrm>
            <a:prstGeom prst="line">
              <a:avLst/>
            </a:prstGeom>
            <a:ln w="12700">
              <a:solidFill>
                <a:srgbClr val="F88224"/>
              </a:solidFill>
            </a:ln>
          </p:spPr>
          <p:style>
            <a:lnRef idx="1">
              <a:schemeClr val="accent1"/>
            </a:lnRef>
            <a:fillRef idx="0">
              <a:schemeClr val="accent1"/>
            </a:fillRef>
            <a:effectRef idx="0">
              <a:schemeClr val="accent1"/>
            </a:effectRef>
            <a:fontRef idx="minor">
              <a:schemeClr val="tx1"/>
            </a:fontRef>
          </p:style>
        </p:cxnSp>
        <p:cxnSp>
          <p:nvCxnSpPr>
            <p:cNvPr id="215" name="Straight Connector 214">
              <a:extLst>
                <a:ext uri="{FF2B5EF4-FFF2-40B4-BE49-F238E27FC236}">
                  <a16:creationId xmlns:a16="http://schemas.microsoft.com/office/drawing/2014/main" id="{731F48CE-DD66-EBC4-3FBD-7E71F99AD342}"/>
                </a:ext>
              </a:extLst>
            </p:cNvPr>
            <p:cNvCxnSpPr>
              <a:cxnSpLocks/>
            </p:cNvCxnSpPr>
            <p:nvPr/>
          </p:nvCxnSpPr>
          <p:spPr>
            <a:xfrm flipH="1">
              <a:off x="7180064" y="2933700"/>
              <a:ext cx="109736" cy="114522"/>
            </a:xfrm>
            <a:prstGeom prst="line">
              <a:avLst/>
            </a:prstGeom>
            <a:ln w="12700">
              <a:solidFill>
                <a:srgbClr val="F88224"/>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F8C5418F-3435-290A-3EC9-C1802488AFD7}"/>
                </a:ext>
              </a:extLst>
            </p:cNvPr>
            <p:cNvCxnSpPr>
              <a:cxnSpLocks/>
              <a:stCxn id="69" idx="7"/>
              <a:endCxn id="39" idx="0"/>
            </p:cNvCxnSpPr>
            <p:nvPr/>
          </p:nvCxnSpPr>
          <p:spPr>
            <a:xfrm flipH="1">
              <a:off x="7609109" y="3481604"/>
              <a:ext cx="200789" cy="91192"/>
            </a:xfrm>
            <a:prstGeom prst="line">
              <a:avLst/>
            </a:prstGeom>
            <a:ln w="12700">
              <a:solidFill>
                <a:srgbClr val="F88224"/>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a:extLst>
                <a:ext uri="{FF2B5EF4-FFF2-40B4-BE49-F238E27FC236}">
                  <a16:creationId xmlns:a16="http://schemas.microsoft.com/office/drawing/2014/main" id="{9946CFCD-11D4-2D9C-03DF-FADDB6B2E75A}"/>
                </a:ext>
              </a:extLst>
            </p:cNvPr>
            <p:cNvCxnSpPr>
              <a:cxnSpLocks/>
            </p:cNvCxnSpPr>
            <p:nvPr/>
          </p:nvCxnSpPr>
          <p:spPr>
            <a:xfrm flipH="1" flipV="1">
              <a:off x="8143240" y="3225800"/>
              <a:ext cx="106680" cy="121920"/>
            </a:xfrm>
            <a:prstGeom prst="line">
              <a:avLst/>
            </a:prstGeom>
            <a:ln w="12700">
              <a:solidFill>
                <a:srgbClr val="F88224"/>
              </a:solidFill>
            </a:ln>
          </p:spPr>
          <p:style>
            <a:lnRef idx="1">
              <a:schemeClr val="accent1"/>
            </a:lnRef>
            <a:fillRef idx="0">
              <a:schemeClr val="accent1"/>
            </a:fillRef>
            <a:effectRef idx="0">
              <a:schemeClr val="accent1"/>
            </a:effectRef>
            <a:fontRef idx="minor">
              <a:schemeClr val="tx1"/>
            </a:fontRef>
          </p:style>
        </p:cxnSp>
        <p:cxnSp>
          <p:nvCxnSpPr>
            <p:cNvPr id="224" name="Straight Connector 223">
              <a:extLst>
                <a:ext uri="{FF2B5EF4-FFF2-40B4-BE49-F238E27FC236}">
                  <a16:creationId xmlns:a16="http://schemas.microsoft.com/office/drawing/2014/main" id="{893AE21D-0C0C-50BF-DC96-A979E8E1D8DC}"/>
                </a:ext>
              </a:extLst>
            </p:cNvPr>
            <p:cNvCxnSpPr>
              <a:cxnSpLocks/>
              <a:endCxn id="41" idx="0"/>
            </p:cNvCxnSpPr>
            <p:nvPr/>
          </p:nvCxnSpPr>
          <p:spPr>
            <a:xfrm>
              <a:off x="8437880" y="2804160"/>
              <a:ext cx="257148" cy="231065"/>
            </a:xfrm>
            <a:prstGeom prst="line">
              <a:avLst/>
            </a:prstGeom>
            <a:ln w="12700">
              <a:solidFill>
                <a:srgbClr val="F88224"/>
              </a:solidFill>
            </a:ln>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0DCE1028-DCAD-335F-C1D8-DB828BC3C3EA}"/>
                </a:ext>
              </a:extLst>
            </p:cNvPr>
            <p:cNvCxnSpPr>
              <a:cxnSpLocks/>
            </p:cNvCxnSpPr>
            <p:nvPr/>
          </p:nvCxnSpPr>
          <p:spPr>
            <a:xfrm flipV="1">
              <a:off x="8945880" y="2469517"/>
              <a:ext cx="56178" cy="90803"/>
            </a:xfrm>
            <a:prstGeom prst="line">
              <a:avLst/>
            </a:prstGeom>
            <a:ln w="12700">
              <a:solidFill>
                <a:srgbClr val="F88224"/>
              </a:solidFill>
            </a:ln>
          </p:spPr>
          <p:style>
            <a:lnRef idx="1">
              <a:schemeClr val="accent1"/>
            </a:lnRef>
            <a:fillRef idx="0">
              <a:schemeClr val="accent1"/>
            </a:fillRef>
            <a:effectRef idx="0">
              <a:schemeClr val="accent1"/>
            </a:effectRef>
            <a:fontRef idx="minor">
              <a:schemeClr val="tx1"/>
            </a:fontRef>
          </p:style>
        </p:cxnSp>
        <p:cxnSp>
          <p:nvCxnSpPr>
            <p:cNvPr id="233" name="Straight Connector 232">
              <a:extLst>
                <a:ext uri="{FF2B5EF4-FFF2-40B4-BE49-F238E27FC236}">
                  <a16:creationId xmlns:a16="http://schemas.microsoft.com/office/drawing/2014/main" id="{25C023C3-7FCE-CF21-462E-9B0DBAE324F9}"/>
                </a:ext>
              </a:extLst>
            </p:cNvPr>
            <p:cNvCxnSpPr>
              <a:cxnSpLocks/>
            </p:cNvCxnSpPr>
            <p:nvPr/>
          </p:nvCxnSpPr>
          <p:spPr>
            <a:xfrm flipV="1">
              <a:off x="9052560" y="2611120"/>
              <a:ext cx="55880" cy="50800"/>
            </a:xfrm>
            <a:prstGeom prst="line">
              <a:avLst/>
            </a:prstGeom>
            <a:ln w="12700">
              <a:solidFill>
                <a:srgbClr val="F88224"/>
              </a:solidFill>
            </a:ln>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id="{05CAD01A-BACA-C9D7-DD92-E009A2417C42}"/>
                </a:ext>
              </a:extLst>
            </p:cNvPr>
            <p:cNvCxnSpPr>
              <a:cxnSpLocks/>
              <a:endCxn id="44" idx="2"/>
            </p:cNvCxnSpPr>
            <p:nvPr/>
          </p:nvCxnSpPr>
          <p:spPr>
            <a:xfrm flipV="1">
              <a:off x="9352280" y="2969596"/>
              <a:ext cx="359398" cy="180004"/>
            </a:xfrm>
            <a:prstGeom prst="line">
              <a:avLst/>
            </a:prstGeom>
            <a:ln w="12700">
              <a:solidFill>
                <a:srgbClr val="F88224"/>
              </a:solidFill>
            </a:ln>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a16="http://schemas.microsoft.com/office/drawing/2014/main" id="{058A06CB-2B22-A0FA-2318-88CB3406F7BC}"/>
                </a:ext>
              </a:extLst>
            </p:cNvPr>
            <p:cNvCxnSpPr>
              <a:cxnSpLocks/>
            </p:cNvCxnSpPr>
            <p:nvPr/>
          </p:nvCxnSpPr>
          <p:spPr>
            <a:xfrm flipV="1">
              <a:off x="10154920" y="3149600"/>
              <a:ext cx="152400" cy="5080"/>
            </a:xfrm>
            <a:prstGeom prst="line">
              <a:avLst/>
            </a:prstGeom>
            <a:ln w="12700">
              <a:solidFill>
                <a:srgbClr val="F88224"/>
              </a:solidFill>
            </a:ln>
          </p:spPr>
          <p:style>
            <a:lnRef idx="1">
              <a:schemeClr val="accent1"/>
            </a:lnRef>
            <a:fillRef idx="0">
              <a:schemeClr val="accent1"/>
            </a:fillRef>
            <a:effectRef idx="0">
              <a:schemeClr val="accent1"/>
            </a:effectRef>
            <a:fontRef idx="minor">
              <a:schemeClr val="tx1"/>
            </a:fontRef>
          </p:style>
        </p:cxnSp>
        <p:cxnSp>
          <p:nvCxnSpPr>
            <p:cNvPr id="244" name="Straight Connector 243">
              <a:extLst>
                <a:ext uri="{FF2B5EF4-FFF2-40B4-BE49-F238E27FC236}">
                  <a16:creationId xmlns:a16="http://schemas.microsoft.com/office/drawing/2014/main" id="{41E84D1D-1F75-33BD-8E92-BE014F392130}"/>
                </a:ext>
              </a:extLst>
            </p:cNvPr>
            <p:cNvCxnSpPr>
              <a:cxnSpLocks/>
            </p:cNvCxnSpPr>
            <p:nvPr/>
          </p:nvCxnSpPr>
          <p:spPr>
            <a:xfrm flipH="1">
              <a:off x="10734040" y="2133600"/>
              <a:ext cx="5080" cy="365760"/>
            </a:xfrm>
            <a:prstGeom prst="line">
              <a:avLst/>
            </a:prstGeom>
            <a:ln w="12700">
              <a:solidFill>
                <a:srgbClr val="F88224"/>
              </a:solidFill>
            </a:ln>
          </p:spPr>
          <p:style>
            <a:lnRef idx="1">
              <a:schemeClr val="accent1"/>
            </a:lnRef>
            <a:fillRef idx="0">
              <a:schemeClr val="accent1"/>
            </a:fillRef>
            <a:effectRef idx="0">
              <a:schemeClr val="accent1"/>
            </a:effectRef>
            <a:fontRef idx="minor">
              <a:schemeClr val="tx1"/>
            </a:fontRef>
          </p:style>
        </p:cxnSp>
        <p:cxnSp>
          <p:nvCxnSpPr>
            <p:cNvPr id="247" name="Straight Connector 246">
              <a:extLst>
                <a:ext uri="{FF2B5EF4-FFF2-40B4-BE49-F238E27FC236}">
                  <a16:creationId xmlns:a16="http://schemas.microsoft.com/office/drawing/2014/main" id="{955928B6-6C89-27B2-9EDC-AF0C6A6A4A6A}"/>
                </a:ext>
              </a:extLst>
            </p:cNvPr>
            <p:cNvCxnSpPr>
              <a:cxnSpLocks/>
            </p:cNvCxnSpPr>
            <p:nvPr/>
          </p:nvCxnSpPr>
          <p:spPr>
            <a:xfrm flipH="1">
              <a:off x="10876280" y="2341880"/>
              <a:ext cx="96520" cy="182880"/>
            </a:xfrm>
            <a:prstGeom prst="line">
              <a:avLst/>
            </a:prstGeom>
            <a:ln w="12700">
              <a:solidFill>
                <a:srgbClr val="F88224"/>
              </a:solidFill>
            </a:ln>
          </p:spPr>
          <p:style>
            <a:lnRef idx="1">
              <a:schemeClr val="accent1"/>
            </a:lnRef>
            <a:fillRef idx="0">
              <a:schemeClr val="accent1"/>
            </a:fillRef>
            <a:effectRef idx="0">
              <a:schemeClr val="accent1"/>
            </a:effectRef>
            <a:fontRef idx="minor">
              <a:schemeClr val="tx1"/>
            </a:fontRef>
          </p:style>
        </p:cxnSp>
        <p:cxnSp>
          <p:nvCxnSpPr>
            <p:cNvPr id="250" name="Straight Connector 249">
              <a:extLst>
                <a:ext uri="{FF2B5EF4-FFF2-40B4-BE49-F238E27FC236}">
                  <a16:creationId xmlns:a16="http://schemas.microsoft.com/office/drawing/2014/main" id="{C6ADE1C9-3BE4-13F8-117A-023A8DD91EAD}"/>
                </a:ext>
              </a:extLst>
            </p:cNvPr>
            <p:cNvCxnSpPr>
              <a:cxnSpLocks/>
            </p:cNvCxnSpPr>
            <p:nvPr/>
          </p:nvCxnSpPr>
          <p:spPr>
            <a:xfrm flipH="1">
              <a:off x="11023600" y="2473960"/>
              <a:ext cx="177800" cy="177800"/>
            </a:xfrm>
            <a:prstGeom prst="line">
              <a:avLst/>
            </a:prstGeom>
            <a:ln w="12700">
              <a:solidFill>
                <a:srgbClr val="F88224"/>
              </a:solidFill>
            </a:ln>
          </p:spPr>
          <p:style>
            <a:lnRef idx="1">
              <a:schemeClr val="accent1"/>
            </a:lnRef>
            <a:fillRef idx="0">
              <a:schemeClr val="accent1"/>
            </a:fillRef>
            <a:effectRef idx="0">
              <a:schemeClr val="accent1"/>
            </a:effectRef>
            <a:fontRef idx="minor">
              <a:schemeClr val="tx1"/>
            </a:fontRef>
          </p:style>
        </p:cxnSp>
        <p:cxnSp>
          <p:nvCxnSpPr>
            <p:cNvPr id="253" name="Straight Connector 252">
              <a:extLst>
                <a:ext uri="{FF2B5EF4-FFF2-40B4-BE49-F238E27FC236}">
                  <a16:creationId xmlns:a16="http://schemas.microsoft.com/office/drawing/2014/main" id="{1C37DB77-5BE0-A9D9-AB65-9BB725FEF29F}"/>
                </a:ext>
              </a:extLst>
            </p:cNvPr>
            <p:cNvCxnSpPr>
              <a:cxnSpLocks/>
            </p:cNvCxnSpPr>
            <p:nvPr/>
          </p:nvCxnSpPr>
          <p:spPr>
            <a:xfrm flipH="1">
              <a:off x="11074400" y="2606040"/>
              <a:ext cx="345440" cy="127000"/>
            </a:xfrm>
            <a:prstGeom prst="line">
              <a:avLst/>
            </a:prstGeom>
            <a:ln w="12700">
              <a:solidFill>
                <a:srgbClr val="F88224"/>
              </a:solidFill>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A2848886-5D1E-ECB7-F8BB-FFE5BB331508}"/>
                </a:ext>
              </a:extLst>
            </p:cNvPr>
            <p:cNvCxnSpPr>
              <a:cxnSpLocks/>
            </p:cNvCxnSpPr>
            <p:nvPr/>
          </p:nvCxnSpPr>
          <p:spPr>
            <a:xfrm flipH="1" flipV="1">
              <a:off x="11125200" y="2783840"/>
              <a:ext cx="264160" cy="20320"/>
            </a:xfrm>
            <a:prstGeom prst="line">
              <a:avLst/>
            </a:prstGeom>
            <a:ln w="12700">
              <a:solidFill>
                <a:srgbClr val="F88224"/>
              </a:solidFill>
            </a:ln>
          </p:spPr>
          <p:style>
            <a:lnRef idx="1">
              <a:schemeClr val="accent1"/>
            </a:lnRef>
            <a:fillRef idx="0">
              <a:schemeClr val="accent1"/>
            </a:fillRef>
            <a:effectRef idx="0">
              <a:schemeClr val="accent1"/>
            </a:effectRef>
            <a:fontRef idx="minor">
              <a:schemeClr val="tx1"/>
            </a:fontRef>
          </p:style>
        </p:cxnSp>
        <p:cxnSp>
          <p:nvCxnSpPr>
            <p:cNvPr id="260" name="Straight Connector 259">
              <a:extLst>
                <a:ext uri="{FF2B5EF4-FFF2-40B4-BE49-F238E27FC236}">
                  <a16:creationId xmlns:a16="http://schemas.microsoft.com/office/drawing/2014/main" id="{B134CF4C-4C61-2A1E-6E48-6BE3062EAFB5}"/>
                </a:ext>
              </a:extLst>
            </p:cNvPr>
            <p:cNvCxnSpPr>
              <a:cxnSpLocks/>
            </p:cNvCxnSpPr>
            <p:nvPr/>
          </p:nvCxnSpPr>
          <p:spPr>
            <a:xfrm flipH="1" flipV="1">
              <a:off x="11150600" y="2875280"/>
              <a:ext cx="223520" cy="101600"/>
            </a:xfrm>
            <a:prstGeom prst="line">
              <a:avLst/>
            </a:prstGeom>
            <a:ln w="12700">
              <a:solidFill>
                <a:srgbClr val="F88224"/>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2588802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6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6" grpId="0" animBg="1"/>
      <p:bldP spid="17"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ZoneTexte 16">
            <a:extLst>
              <a:ext uri="{FF2B5EF4-FFF2-40B4-BE49-F238E27FC236}">
                <a16:creationId xmlns:a16="http://schemas.microsoft.com/office/drawing/2014/main" id="{AF140616-267E-C9BE-E1FB-9E088EC2B08E}"/>
              </a:ext>
            </a:extLst>
          </p:cNvPr>
          <p:cNvSpPr txBox="1"/>
          <p:nvPr/>
        </p:nvSpPr>
        <p:spPr>
          <a:xfrm>
            <a:off x="2010635" y="310244"/>
            <a:ext cx="9774113" cy="477054"/>
          </a:xfrm>
          <a:prstGeom prst="rect">
            <a:avLst/>
          </a:prstGeom>
          <a:noFill/>
        </p:spPr>
        <p:txBody>
          <a:bodyPr wrap="square" rtlCol="0">
            <a:spAutoFit/>
          </a:bodyPr>
          <a:lstStyle/>
          <a:p>
            <a:r>
              <a:rPr lang="fr-FR" sz="2500" b="1" dirty="0">
                <a:solidFill>
                  <a:srgbClr val="0DD5E0"/>
                </a:solidFill>
                <a:latin typeface="Open Sans" panose="020B0606030504020204" pitchFamily="34" charset="0"/>
                <a:ea typeface="Open Sans" panose="020B0606030504020204" pitchFamily="34" charset="0"/>
                <a:cs typeface="Open Sans" panose="020B0606030504020204" pitchFamily="34" charset="0"/>
              </a:rPr>
              <a:t>On reprend ?</a:t>
            </a:r>
          </a:p>
        </p:txBody>
      </p:sp>
      <p:sp>
        <p:nvSpPr>
          <p:cNvPr id="10" name="ZoneTexte 23">
            <a:extLst>
              <a:ext uri="{FF2B5EF4-FFF2-40B4-BE49-F238E27FC236}">
                <a16:creationId xmlns:a16="http://schemas.microsoft.com/office/drawing/2014/main" id="{1C72436D-696E-AE00-2056-3E2003134109}"/>
              </a:ext>
            </a:extLst>
          </p:cNvPr>
          <p:cNvSpPr txBox="1"/>
          <p:nvPr/>
        </p:nvSpPr>
        <p:spPr>
          <a:xfrm>
            <a:off x="5926990" y="1071059"/>
            <a:ext cx="3511881" cy="584775"/>
          </a:xfrm>
          <a:prstGeom prst="rect">
            <a:avLst/>
          </a:prstGeom>
          <a:noFill/>
        </p:spPr>
        <p:txBody>
          <a:bodyPr wrap="square" rtlCol="0">
            <a:spAutoFit/>
          </a:bodyPr>
          <a:lstStyle/>
          <a:p>
            <a:r>
              <a:rPr lang="fr-FR" sz="1600" b="1" dirty="0">
                <a:solidFill>
                  <a:srgbClr val="F88224"/>
                </a:solidFill>
                <a:latin typeface="Open Sans" panose="020B0606030504020204" pitchFamily="34" charset="0"/>
                <a:ea typeface="Open Sans" panose="020B0606030504020204" pitchFamily="34" charset="0"/>
                <a:cs typeface="Open Sans" panose="020B0606030504020204" pitchFamily="34" charset="0"/>
              </a:rPr>
              <a:t>Mais c’est génial !</a:t>
            </a:r>
          </a:p>
          <a:p>
            <a:r>
              <a:rPr lang="fr-FR" sz="1600" b="1" dirty="0" err="1">
                <a:solidFill>
                  <a:srgbClr val="F88224"/>
                </a:solidFill>
                <a:latin typeface="Open Sans" panose="020B0606030504020204" pitchFamily="34" charset="0"/>
                <a:ea typeface="Open Sans" panose="020B0606030504020204" pitchFamily="34" charset="0"/>
                <a:cs typeface="Open Sans" panose="020B0606030504020204" pitchFamily="34" charset="0"/>
              </a:rPr>
              <a:t>Viteeee</a:t>
            </a:r>
            <a:r>
              <a:rPr lang="fr-FR" sz="1600" b="1" dirty="0">
                <a:solidFill>
                  <a:srgbClr val="F88224"/>
                </a:solidFill>
                <a:latin typeface="Open Sans" panose="020B0606030504020204" pitchFamily="34" charset="0"/>
                <a:ea typeface="Open Sans" panose="020B0606030504020204" pitchFamily="34" charset="0"/>
                <a:cs typeface="Open Sans" panose="020B0606030504020204" pitchFamily="34" charset="0"/>
              </a:rPr>
              <a:t> ! On passe ça en PROD ! </a:t>
            </a:r>
          </a:p>
        </p:txBody>
      </p:sp>
      <p:grpSp>
        <p:nvGrpSpPr>
          <p:cNvPr id="2" name="Group 1">
            <a:extLst>
              <a:ext uri="{FF2B5EF4-FFF2-40B4-BE49-F238E27FC236}">
                <a16:creationId xmlns:a16="http://schemas.microsoft.com/office/drawing/2014/main" id="{2F4DA424-E60B-676B-3E99-CDC5AFFCC94B}"/>
              </a:ext>
            </a:extLst>
          </p:cNvPr>
          <p:cNvGrpSpPr/>
          <p:nvPr/>
        </p:nvGrpSpPr>
        <p:grpSpPr>
          <a:xfrm>
            <a:off x="5834396" y="1712229"/>
            <a:ext cx="3121410" cy="1774643"/>
            <a:chOff x="5834396" y="1712229"/>
            <a:chExt cx="3121410" cy="1774643"/>
          </a:xfrm>
        </p:grpSpPr>
        <p:sp>
          <p:nvSpPr>
            <p:cNvPr id="4" name="ZoneTexte 23">
              <a:extLst>
                <a:ext uri="{FF2B5EF4-FFF2-40B4-BE49-F238E27FC236}">
                  <a16:creationId xmlns:a16="http://schemas.microsoft.com/office/drawing/2014/main" id="{00019285-0768-4A41-5185-02733B47E069}"/>
                </a:ext>
              </a:extLst>
            </p:cNvPr>
            <p:cNvSpPr txBox="1"/>
            <p:nvPr/>
          </p:nvSpPr>
          <p:spPr>
            <a:xfrm>
              <a:off x="6544591" y="2179939"/>
              <a:ext cx="2411215" cy="584775"/>
            </a:xfrm>
            <a:prstGeom prst="rect">
              <a:avLst/>
            </a:prstGeom>
            <a:noFill/>
          </p:spPr>
          <p:txBody>
            <a:bodyPr wrap="square" rtlCol="0">
              <a:spAutoFit/>
            </a:bodyPr>
            <a:lstStyle/>
            <a:p>
              <a:r>
                <a:rPr lang="fr-FR" sz="1600" b="1" dirty="0">
                  <a:solidFill>
                    <a:srgbClr val="F88224"/>
                  </a:solidFill>
                  <a:latin typeface="Open Sans" panose="020B0606030504020204" pitchFamily="34" charset="0"/>
                  <a:ea typeface="Open Sans" panose="020B0606030504020204" pitchFamily="34" charset="0"/>
                  <a:cs typeface="Open Sans" panose="020B0606030504020204" pitchFamily="34" charset="0"/>
                </a:rPr>
                <a:t>Un OPS passe par là :</a:t>
              </a:r>
            </a:p>
            <a:p>
              <a:r>
                <a:rPr lang="fr-FR" sz="1600" b="1" dirty="0">
                  <a:solidFill>
                    <a:srgbClr val="F88224"/>
                  </a:solidFill>
                  <a:latin typeface="Open Sans" panose="020B0606030504020204" pitchFamily="34" charset="0"/>
                  <a:ea typeface="Open Sans" panose="020B0606030504020204" pitchFamily="34" charset="0"/>
                  <a:cs typeface="Open Sans" panose="020B0606030504020204" pitchFamily="34" charset="0"/>
                </a:rPr>
                <a:t>« Sécurité » ???</a:t>
              </a:r>
            </a:p>
          </p:txBody>
        </p:sp>
        <p:sp>
          <p:nvSpPr>
            <p:cNvPr id="12" name="Arrow: Right 11">
              <a:extLst>
                <a:ext uri="{FF2B5EF4-FFF2-40B4-BE49-F238E27FC236}">
                  <a16:creationId xmlns:a16="http://schemas.microsoft.com/office/drawing/2014/main" id="{126E5788-7F4B-61D1-7C54-62A628522B22}"/>
                </a:ext>
              </a:extLst>
            </p:cNvPr>
            <p:cNvSpPr/>
            <p:nvPr/>
          </p:nvSpPr>
          <p:spPr>
            <a:xfrm rot="4037737">
              <a:off x="7293956" y="1763611"/>
              <a:ext cx="436341" cy="333577"/>
            </a:xfrm>
            <a:prstGeom prst="rightArrow">
              <a:avLst/>
            </a:prstGeom>
            <a:solidFill>
              <a:srgbClr val="0DD5E0"/>
            </a:solidFill>
            <a:ln w="28575">
              <a:solidFill>
                <a:srgbClr val="0DD5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fr-FR"/>
            </a:p>
          </p:txBody>
        </p:sp>
        <p:grpSp>
          <p:nvGrpSpPr>
            <p:cNvPr id="14" name="Group 13">
              <a:extLst>
                <a:ext uri="{FF2B5EF4-FFF2-40B4-BE49-F238E27FC236}">
                  <a16:creationId xmlns:a16="http://schemas.microsoft.com/office/drawing/2014/main" id="{CD704C97-1734-0190-D6D9-38468C3E41D1}"/>
                </a:ext>
              </a:extLst>
            </p:cNvPr>
            <p:cNvGrpSpPr/>
            <p:nvPr/>
          </p:nvGrpSpPr>
          <p:grpSpPr>
            <a:xfrm>
              <a:off x="5834396" y="2582176"/>
              <a:ext cx="983988" cy="904696"/>
              <a:chOff x="5834396" y="2582176"/>
              <a:chExt cx="983988" cy="904696"/>
            </a:xfrm>
          </p:grpSpPr>
          <p:sp>
            <p:nvSpPr>
              <p:cNvPr id="9" name="Freeform: Shape 8">
                <a:extLst>
                  <a:ext uri="{FF2B5EF4-FFF2-40B4-BE49-F238E27FC236}">
                    <a16:creationId xmlns:a16="http://schemas.microsoft.com/office/drawing/2014/main" id="{309FEE88-700D-2A85-96BA-89AB57811B4F}"/>
                  </a:ext>
                </a:extLst>
              </p:cNvPr>
              <p:cNvSpPr/>
              <p:nvPr/>
            </p:nvSpPr>
            <p:spPr>
              <a:xfrm>
                <a:off x="5926990" y="2582176"/>
                <a:ext cx="891394" cy="846824"/>
              </a:xfrm>
              <a:custGeom>
                <a:avLst/>
                <a:gdLst>
                  <a:gd name="connsiteX0" fmla="*/ 1354238 w 1388962"/>
                  <a:gd name="connsiteY0" fmla="*/ 0 h 1319514"/>
                  <a:gd name="connsiteX1" fmla="*/ 1053296 w 1388962"/>
                  <a:gd name="connsiteY1" fmla="*/ 23150 h 1319514"/>
                  <a:gd name="connsiteX2" fmla="*/ 960699 w 1388962"/>
                  <a:gd name="connsiteY2" fmla="*/ 57874 h 1319514"/>
                  <a:gd name="connsiteX3" fmla="*/ 810228 w 1388962"/>
                  <a:gd name="connsiteY3" fmla="*/ 138897 h 1319514"/>
                  <a:gd name="connsiteX4" fmla="*/ 671332 w 1388962"/>
                  <a:gd name="connsiteY4" fmla="*/ 266218 h 1319514"/>
                  <a:gd name="connsiteX5" fmla="*/ 613458 w 1388962"/>
                  <a:gd name="connsiteY5" fmla="*/ 381965 h 1319514"/>
                  <a:gd name="connsiteX6" fmla="*/ 659757 w 1388962"/>
                  <a:gd name="connsiteY6" fmla="*/ 578735 h 1319514"/>
                  <a:gd name="connsiteX7" fmla="*/ 706056 w 1388962"/>
                  <a:gd name="connsiteY7" fmla="*/ 659757 h 1319514"/>
                  <a:gd name="connsiteX8" fmla="*/ 752354 w 1388962"/>
                  <a:gd name="connsiteY8" fmla="*/ 694481 h 1319514"/>
                  <a:gd name="connsiteX9" fmla="*/ 844952 w 1388962"/>
                  <a:gd name="connsiteY9" fmla="*/ 729206 h 1319514"/>
                  <a:gd name="connsiteX10" fmla="*/ 960699 w 1388962"/>
                  <a:gd name="connsiteY10" fmla="*/ 752355 h 1319514"/>
                  <a:gd name="connsiteX11" fmla="*/ 1226916 w 1388962"/>
                  <a:gd name="connsiteY11" fmla="*/ 740780 h 1319514"/>
                  <a:gd name="connsiteX12" fmla="*/ 1296365 w 1388962"/>
                  <a:gd name="connsiteY12" fmla="*/ 717631 h 1319514"/>
                  <a:gd name="connsiteX13" fmla="*/ 1365813 w 1388962"/>
                  <a:gd name="connsiteY13" fmla="*/ 659757 h 1319514"/>
                  <a:gd name="connsiteX14" fmla="*/ 1388962 w 1388962"/>
                  <a:gd name="connsiteY14" fmla="*/ 578735 h 1319514"/>
                  <a:gd name="connsiteX15" fmla="*/ 1377387 w 1388962"/>
                  <a:gd name="connsiteY15" fmla="*/ 486137 h 1319514"/>
                  <a:gd name="connsiteX16" fmla="*/ 1319514 w 1388962"/>
                  <a:gd name="connsiteY16" fmla="*/ 428264 h 1319514"/>
                  <a:gd name="connsiteX17" fmla="*/ 1273215 w 1388962"/>
                  <a:gd name="connsiteY17" fmla="*/ 405114 h 1319514"/>
                  <a:gd name="connsiteX18" fmla="*/ 1203767 w 1388962"/>
                  <a:gd name="connsiteY18" fmla="*/ 381965 h 1319514"/>
                  <a:gd name="connsiteX19" fmla="*/ 1145894 w 1388962"/>
                  <a:gd name="connsiteY19" fmla="*/ 358816 h 1319514"/>
                  <a:gd name="connsiteX20" fmla="*/ 1041722 w 1388962"/>
                  <a:gd name="connsiteY20" fmla="*/ 347241 h 1319514"/>
                  <a:gd name="connsiteX21" fmla="*/ 983848 w 1388962"/>
                  <a:gd name="connsiteY21" fmla="*/ 335666 h 1319514"/>
                  <a:gd name="connsiteX22" fmla="*/ 763929 w 1388962"/>
                  <a:gd name="connsiteY22" fmla="*/ 347241 h 1319514"/>
                  <a:gd name="connsiteX23" fmla="*/ 706056 w 1388962"/>
                  <a:gd name="connsiteY23" fmla="*/ 370390 h 1319514"/>
                  <a:gd name="connsiteX24" fmla="*/ 648182 w 1388962"/>
                  <a:gd name="connsiteY24" fmla="*/ 381965 h 1319514"/>
                  <a:gd name="connsiteX25" fmla="*/ 532435 w 1388962"/>
                  <a:gd name="connsiteY25" fmla="*/ 428264 h 1319514"/>
                  <a:gd name="connsiteX26" fmla="*/ 405114 w 1388962"/>
                  <a:gd name="connsiteY26" fmla="*/ 486137 h 1319514"/>
                  <a:gd name="connsiteX27" fmla="*/ 381965 w 1388962"/>
                  <a:gd name="connsiteY27" fmla="*/ 520861 h 1319514"/>
                  <a:gd name="connsiteX28" fmla="*/ 393539 w 1388962"/>
                  <a:gd name="connsiteY28" fmla="*/ 717631 h 1319514"/>
                  <a:gd name="connsiteX29" fmla="*/ 451413 w 1388962"/>
                  <a:gd name="connsiteY29" fmla="*/ 810228 h 1319514"/>
                  <a:gd name="connsiteX30" fmla="*/ 532435 w 1388962"/>
                  <a:gd name="connsiteY30" fmla="*/ 856527 h 1319514"/>
                  <a:gd name="connsiteX31" fmla="*/ 682906 w 1388962"/>
                  <a:gd name="connsiteY31" fmla="*/ 960699 h 1319514"/>
                  <a:gd name="connsiteX32" fmla="*/ 763929 w 1388962"/>
                  <a:gd name="connsiteY32" fmla="*/ 1006998 h 1319514"/>
                  <a:gd name="connsiteX33" fmla="*/ 787079 w 1388962"/>
                  <a:gd name="connsiteY33" fmla="*/ 1064871 h 1319514"/>
                  <a:gd name="connsiteX34" fmla="*/ 775504 w 1388962"/>
                  <a:gd name="connsiteY34" fmla="*/ 1226917 h 1319514"/>
                  <a:gd name="connsiteX35" fmla="*/ 567160 w 1388962"/>
                  <a:gd name="connsiteY35" fmla="*/ 1273216 h 1319514"/>
                  <a:gd name="connsiteX36" fmla="*/ 115747 w 1388962"/>
                  <a:gd name="connsiteY36" fmla="*/ 1296365 h 1319514"/>
                  <a:gd name="connsiteX37" fmla="*/ 0 w 1388962"/>
                  <a:gd name="connsiteY37" fmla="*/ 1319514 h 1319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388962" h="1319514">
                    <a:moveTo>
                      <a:pt x="1354238" y="0"/>
                    </a:moveTo>
                    <a:cubicBezTo>
                      <a:pt x="1347150" y="394"/>
                      <a:pt x="1111017" y="8720"/>
                      <a:pt x="1053296" y="23150"/>
                    </a:cubicBezTo>
                    <a:cubicBezTo>
                      <a:pt x="1021316" y="31145"/>
                      <a:pt x="991306" y="45631"/>
                      <a:pt x="960699" y="57874"/>
                    </a:cubicBezTo>
                    <a:cubicBezTo>
                      <a:pt x="889896" y="86195"/>
                      <a:pt x="870234" y="92739"/>
                      <a:pt x="810228" y="138897"/>
                    </a:cubicBezTo>
                    <a:cubicBezTo>
                      <a:pt x="794797" y="150767"/>
                      <a:pt x="688164" y="240970"/>
                      <a:pt x="671332" y="266218"/>
                    </a:cubicBezTo>
                    <a:cubicBezTo>
                      <a:pt x="647404" y="302110"/>
                      <a:pt x="613458" y="381965"/>
                      <a:pt x="613458" y="381965"/>
                    </a:cubicBezTo>
                    <a:cubicBezTo>
                      <a:pt x="628891" y="447555"/>
                      <a:pt x="638449" y="514812"/>
                      <a:pt x="659757" y="578735"/>
                    </a:cubicBezTo>
                    <a:cubicBezTo>
                      <a:pt x="669594" y="608245"/>
                      <a:pt x="686624" y="635467"/>
                      <a:pt x="706056" y="659757"/>
                    </a:cubicBezTo>
                    <a:cubicBezTo>
                      <a:pt x="718107" y="674821"/>
                      <a:pt x="735995" y="684257"/>
                      <a:pt x="752354" y="694481"/>
                    </a:cubicBezTo>
                    <a:cubicBezTo>
                      <a:pt x="788514" y="717081"/>
                      <a:pt x="804379" y="720512"/>
                      <a:pt x="844952" y="729206"/>
                    </a:cubicBezTo>
                    <a:cubicBezTo>
                      <a:pt x="883425" y="737450"/>
                      <a:pt x="922117" y="744639"/>
                      <a:pt x="960699" y="752355"/>
                    </a:cubicBezTo>
                    <a:cubicBezTo>
                      <a:pt x="1049438" y="748497"/>
                      <a:pt x="1138565" y="749920"/>
                      <a:pt x="1226916" y="740780"/>
                    </a:cubicBezTo>
                    <a:cubicBezTo>
                      <a:pt x="1251188" y="738269"/>
                      <a:pt x="1276061" y="731167"/>
                      <a:pt x="1296365" y="717631"/>
                    </a:cubicBezTo>
                    <a:cubicBezTo>
                      <a:pt x="1422504" y="633539"/>
                      <a:pt x="1259602" y="695162"/>
                      <a:pt x="1365813" y="659757"/>
                    </a:cubicBezTo>
                    <a:cubicBezTo>
                      <a:pt x="1371270" y="643385"/>
                      <a:pt x="1388962" y="593264"/>
                      <a:pt x="1388962" y="578735"/>
                    </a:cubicBezTo>
                    <a:cubicBezTo>
                      <a:pt x="1388962" y="547629"/>
                      <a:pt x="1385572" y="516147"/>
                      <a:pt x="1377387" y="486137"/>
                    </a:cubicBezTo>
                    <a:cubicBezTo>
                      <a:pt x="1369552" y="457407"/>
                      <a:pt x="1342783" y="441560"/>
                      <a:pt x="1319514" y="428264"/>
                    </a:cubicBezTo>
                    <a:cubicBezTo>
                      <a:pt x="1304533" y="419703"/>
                      <a:pt x="1289236" y="411522"/>
                      <a:pt x="1273215" y="405114"/>
                    </a:cubicBezTo>
                    <a:cubicBezTo>
                      <a:pt x="1250559" y="396051"/>
                      <a:pt x="1226699" y="390304"/>
                      <a:pt x="1203767" y="381965"/>
                    </a:cubicBezTo>
                    <a:cubicBezTo>
                      <a:pt x="1184241" y="374865"/>
                      <a:pt x="1166210" y="363169"/>
                      <a:pt x="1145894" y="358816"/>
                    </a:cubicBezTo>
                    <a:cubicBezTo>
                      <a:pt x="1111732" y="351496"/>
                      <a:pt x="1076309" y="352182"/>
                      <a:pt x="1041722" y="347241"/>
                    </a:cubicBezTo>
                    <a:cubicBezTo>
                      <a:pt x="1022246" y="344459"/>
                      <a:pt x="1003139" y="339524"/>
                      <a:pt x="983848" y="335666"/>
                    </a:cubicBezTo>
                    <a:cubicBezTo>
                      <a:pt x="910542" y="339524"/>
                      <a:pt x="836770" y="338136"/>
                      <a:pt x="763929" y="347241"/>
                    </a:cubicBezTo>
                    <a:cubicBezTo>
                      <a:pt x="743312" y="349818"/>
                      <a:pt x="725957" y="364420"/>
                      <a:pt x="706056" y="370390"/>
                    </a:cubicBezTo>
                    <a:cubicBezTo>
                      <a:pt x="687212" y="376043"/>
                      <a:pt x="666846" y="375744"/>
                      <a:pt x="648182" y="381965"/>
                    </a:cubicBezTo>
                    <a:cubicBezTo>
                      <a:pt x="608760" y="395106"/>
                      <a:pt x="571857" y="415123"/>
                      <a:pt x="532435" y="428264"/>
                    </a:cubicBezTo>
                    <a:cubicBezTo>
                      <a:pt x="441644" y="458527"/>
                      <a:pt x="483911" y="438858"/>
                      <a:pt x="405114" y="486137"/>
                    </a:cubicBezTo>
                    <a:cubicBezTo>
                      <a:pt x="397398" y="497712"/>
                      <a:pt x="386849" y="507836"/>
                      <a:pt x="381965" y="520861"/>
                    </a:cubicBezTo>
                    <a:cubicBezTo>
                      <a:pt x="358699" y="582904"/>
                      <a:pt x="373086" y="659193"/>
                      <a:pt x="393539" y="717631"/>
                    </a:cubicBezTo>
                    <a:cubicBezTo>
                      <a:pt x="405563" y="751986"/>
                      <a:pt x="425675" y="784490"/>
                      <a:pt x="451413" y="810228"/>
                    </a:cubicBezTo>
                    <a:cubicBezTo>
                      <a:pt x="473408" y="832223"/>
                      <a:pt x="506355" y="839575"/>
                      <a:pt x="532435" y="856527"/>
                    </a:cubicBezTo>
                    <a:cubicBezTo>
                      <a:pt x="583583" y="889774"/>
                      <a:pt x="628343" y="933417"/>
                      <a:pt x="682906" y="960699"/>
                    </a:cubicBezTo>
                    <a:cubicBezTo>
                      <a:pt x="741647" y="990070"/>
                      <a:pt x="714848" y="974278"/>
                      <a:pt x="763929" y="1006998"/>
                    </a:cubicBezTo>
                    <a:cubicBezTo>
                      <a:pt x="771646" y="1026289"/>
                      <a:pt x="777787" y="1046287"/>
                      <a:pt x="787079" y="1064871"/>
                    </a:cubicBezTo>
                    <a:cubicBezTo>
                      <a:pt x="817539" y="1125791"/>
                      <a:pt x="867932" y="1119083"/>
                      <a:pt x="775504" y="1226917"/>
                    </a:cubicBezTo>
                    <a:cubicBezTo>
                      <a:pt x="748306" y="1258649"/>
                      <a:pt x="602600" y="1271001"/>
                      <a:pt x="567160" y="1273216"/>
                    </a:cubicBezTo>
                    <a:cubicBezTo>
                      <a:pt x="416785" y="1282614"/>
                      <a:pt x="266218" y="1288649"/>
                      <a:pt x="115747" y="1296365"/>
                    </a:cubicBezTo>
                    <a:cubicBezTo>
                      <a:pt x="6152" y="1308543"/>
                      <a:pt x="36281" y="1283236"/>
                      <a:pt x="0" y="1319514"/>
                    </a:cubicBezTo>
                  </a:path>
                </a:pathLst>
              </a:custGeom>
              <a:noFill/>
              <a:ln w="25400">
                <a:solidFill>
                  <a:srgbClr val="F882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fr-FR"/>
              </a:p>
            </p:txBody>
          </p:sp>
          <p:sp>
            <p:nvSpPr>
              <p:cNvPr id="13" name="Isosceles Triangle 12">
                <a:extLst>
                  <a:ext uri="{FF2B5EF4-FFF2-40B4-BE49-F238E27FC236}">
                    <a16:creationId xmlns:a16="http://schemas.microsoft.com/office/drawing/2014/main" id="{BE5268FB-8071-1BE8-34E0-A836CEB1F646}"/>
                  </a:ext>
                </a:extLst>
              </p:cNvPr>
              <p:cNvSpPr/>
              <p:nvPr/>
            </p:nvSpPr>
            <p:spPr>
              <a:xfrm rot="16200000">
                <a:off x="5822821" y="3336402"/>
                <a:ext cx="162045" cy="138896"/>
              </a:xfrm>
              <a:prstGeom prst="triangle">
                <a:avLst/>
              </a:prstGeom>
              <a:solidFill>
                <a:srgbClr val="F88224"/>
              </a:solidFill>
              <a:ln>
                <a:solidFill>
                  <a:srgbClr val="F882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fr-FR"/>
              </a:p>
            </p:txBody>
          </p:sp>
        </p:grpSp>
      </p:grpSp>
      <p:pic>
        <p:nvPicPr>
          <p:cNvPr id="6" name="Picture 5" descr="Diagram&#10;&#10;Description automatically generated">
            <a:extLst>
              <a:ext uri="{FF2B5EF4-FFF2-40B4-BE49-F238E27FC236}">
                <a16:creationId xmlns:a16="http://schemas.microsoft.com/office/drawing/2014/main" id="{73C3B697-0D09-3DC5-FBE6-786271B9A3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83200" y="961200"/>
            <a:ext cx="7106226" cy="5151600"/>
          </a:xfrm>
          <a:prstGeom prst="rect">
            <a:avLst/>
          </a:prstGeom>
        </p:spPr>
      </p:pic>
      <p:sp>
        <p:nvSpPr>
          <p:cNvPr id="7" name="ZoneTexte 23">
            <a:extLst>
              <a:ext uri="{FF2B5EF4-FFF2-40B4-BE49-F238E27FC236}">
                <a16:creationId xmlns:a16="http://schemas.microsoft.com/office/drawing/2014/main" id="{4E1E7A25-73F7-14AE-FBA6-E9DE265EC8CA}"/>
              </a:ext>
            </a:extLst>
          </p:cNvPr>
          <p:cNvSpPr txBox="1"/>
          <p:nvPr/>
        </p:nvSpPr>
        <p:spPr>
          <a:xfrm>
            <a:off x="5973292" y="1076371"/>
            <a:ext cx="4403463" cy="1815882"/>
          </a:xfrm>
          <a:prstGeom prst="rect">
            <a:avLst/>
          </a:prstGeom>
          <a:noFill/>
        </p:spPr>
        <p:txBody>
          <a:bodyPr wrap="square" rtlCol="0">
            <a:spAutoFit/>
          </a:bodyPr>
          <a:lstStyle/>
          <a:p>
            <a:r>
              <a:rPr lang="fr-FR" sz="1600" b="1" dirty="0" err="1">
                <a:solidFill>
                  <a:srgbClr val="F88224"/>
                </a:solidFill>
                <a:latin typeface="Open Sans" panose="020B0606030504020204" pitchFamily="34" charset="0"/>
                <a:ea typeface="Open Sans" panose="020B0606030504020204" pitchFamily="34" charset="0"/>
                <a:cs typeface="Open Sans" panose="020B0606030504020204" pitchFamily="34" charset="0"/>
              </a:rPr>
              <a:t>Euhhh</a:t>
            </a:r>
            <a:r>
              <a:rPr lang="fr-FR" sz="1600" b="1" dirty="0">
                <a:solidFill>
                  <a:srgbClr val="F88224"/>
                </a:solidFill>
                <a:latin typeface="Open Sans" panose="020B0606030504020204" pitchFamily="34" charset="0"/>
                <a:ea typeface="Open Sans" panose="020B0606030504020204" pitchFamily="34" charset="0"/>
                <a:cs typeface="Open Sans" panose="020B0606030504020204" pitchFamily="34" charset="0"/>
              </a:rPr>
              <a:t>… C’est problématique en fait…</a:t>
            </a:r>
          </a:p>
          <a:p>
            <a:r>
              <a:rPr lang="fr-FR" sz="1600" b="1" dirty="0">
                <a:solidFill>
                  <a:srgbClr val="F88224"/>
                </a:solidFill>
                <a:latin typeface="Open Sans" panose="020B0606030504020204" pitchFamily="34" charset="0"/>
                <a:ea typeface="Open Sans" panose="020B0606030504020204" pitchFamily="34" charset="0"/>
                <a:cs typeface="Open Sans" panose="020B0606030504020204" pitchFamily="34" charset="0"/>
              </a:rPr>
              <a:t>Il n’y aurait pas une solution ?</a:t>
            </a:r>
          </a:p>
          <a:p>
            <a:endParaRPr lang="fr-FR" sz="1600" b="1" dirty="0">
              <a:solidFill>
                <a:srgbClr val="F88224"/>
              </a:solidFill>
              <a:latin typeface="Open Sans" panose="020B0606030504020204" pitchFamily="34" charset="0"/>
              <a:ea typeface="Open Sans" panose="020B0606030504020204" pitchFamily="34" charset="0"/>
              <a:cs typeface="Open Sans" panose="020B0606030504020204" pitchFamily="34" charset="0"/>
            </a:endParaRPr>
          </a:p>
          <a:p>
            <a:r>
              <a:rPr lang="fr-FR" sz="1600" b="1" dirty="0">
                <a:solidFill>
                  <a:srgbClr val="F88224"/>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 Vous les voyez arriver les </a:t>
            </a:r>
            <a:r>
              <a:rPr lang="fr-FR" sz="1600" b="1" dirty="0" err="1">
                <a:solidFill>
                  <a:srgbClr val="0DD5E0"/>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rootless</a:t>
            </a:r>
            <a:r>
              <a:rPr lang="fr-FR" sz="1600" b="1" dirty="0">
                <a:solidFill>
                  <a:srgbClr val="F88224"/>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 / </a:t>
            </a:r>
            <a:r>
              <a:rPr lang="fr-FR" sz="1600" b="1" dirty="0" err="1">
                <a:solidFill>
                  <a:srgbClr val="0DD5E0"/>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daemonless</a:t>
            </a:r>
            <a:r>
              <a:rPr lang="fr-FR" sz="1600" b="1" dirty="0">
                <a:solidFill>
                  <a:srgbClr val="F88224"/>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 container runtime, comme </a:t>
            </a:r>
            <a:r>
              <a:rPr lang="fr-FR" sz="1600" b="1" dirty="0" err="1">
                <a:solidFill>
                  <a:srgbClr val="0DD5E0"/>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Podman</a:t>
            </a:r>
            <a:r>
              <a:rPr lang="fr-FR" sz="1600" b="1" dirty="0">
                <a:solidFill>
                  <a:srgbClr val="0DD5E0"/>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 😉</a:t>
            </a:r>
            <a:endParaRPr lang="fr-FR" sz="1600" b="1" dirty="0">
              <a:solidFill>
                <a:srgbClr val="0DD5E0"/>
              </a:solidFill>
              <a:latin typeface="Open Sans" panose="020B0606030504020204" pitchFamily="34" charset="0"/>
              <a:ea typeface="Open Sans" panose="020B0606030504020204" pitchFamily="34" charset="0"/>
              <a:cs typeface="Open Sans" panose="020B0606030504020204" pitchFamily="34" charset="0"/>
            </a:endParaRPr>
          </a:p>
          <a:p>
            <a:endParaRPr lang="fr-FR" sz="1600" b="1" dirty="0">
              <a:solidFill>
                <a:srgbClr val="F88224"/>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84764694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ZoneTexte 16">
            <a:extLst>
              <a:ext uri="{FF2B5EF4-FFF2-40B4-BE49-F238E27FC236}">
                <a16:creationId xmlns:a16="http://schemas.microsoft.com/office/drawing/2014/main" id="{AF140616-267E-C9BE-E1FB-9E088EC2B08E}"/>
              </a:ext>
            </a:extLst>
          </p:cNvPr>
          <p:cNvSpPr txBox="1"/>
          <p:nvPr/>
        </p:nvSpPr>
        <p:spPr>
          <a:xfrm>
            <a:off x="2010635" y="310244"/>
            <a:ext cx="9774113" cy="477054"/>
          </a:xfrm>
          <a:prstGeom prst="rect">
            <a:avLst/>
          </a:prstGeom>
          <a:noFill/>
        </p:spPr>
        <p:txBody>
          <a:bodyPr wrap="square" rtlCol="0">
            <a:spAutoFit/>
          </a:bodyPr>
          <a:lstStyle/>
          <a:p>
            <a:r>
              <a:rPr lang="fr-FR" sz="2500" b="1" dirty="0">
                <a:solidFill>
                  <a:srgbClr val="E00D86"/>
                </a:solidFill>
                <a:latin typeface="Open Sans" panose="020B0606030504020204" pitchFamily="34" charset="0"/>
                <a:ea typeface="Open Sans" panose="020B0606030504020204" pitchFamily="34" charset="0"/>
                <a:cs typeface="Open Sans" panose="020B0606030504020204" pitchFamily="34" charset="0"/>
              </a:rPr>
              <a:t>2016/03/14</a:t>
            </a:r>
            <a:r>
              <a:rPr lang="fr-FR" sz="2500" b="1" dirty="0">
                <a:solidFill>
                  <a:srgbClr val="0DD5E0"/>
                </a:solidFill>
                <a:latin typeface="Open Sans" panose="020B0606030504020204" pitchFamily="34" charset="0"/>
                <a:ea typeface="Open Sans" panose="020B0606030504020204" pitchFamily="34" charset="0"/>
                <a:cs typeface="Open Sans" panose="020B0606030504020204" pitchFamily="34" charset="0"/>
              </a:rPr>
              <a:t> : sortie de la version 1.11 de Docker</a:t>
            </a:r>
          </a:p>
        </p:txBody>
      </p:sp>
      <p:sp>
        <p:nvSpPr>
          <p:cNvPr id="9" name="ZoneTexte 7">
            <a:extLst>
              <a:ext uri="{FF2B5EF4-FFF2-40B4-BE49-F238E27FC236}">
                <a16:creationId xmlns:a16="http://schemas.microsoft.com/office/drawing/2014/main" id="{8CDA174F-D89B-D4DA-EB02-D82DE3A2BE04}"/>
              </a:ext>
            </a:extLst>
          </p:cNvPr>
          <p:cNvSpPr txBox="1"/>
          <p:nvPr/>
        </p:nvSpPr>
        <p:spPr>
          <a:xfrm>
            <a:off x="2010635" y="934574"/>
            <a:ext cx="5766573" cy="4124123"/>
          </a:xfrm>
          <a:prstGeom prst="rect">
            <a:avLst/>
          </a:prstGeom>
          <a:noFill/>
        </p:spPr>
        <p:txBody>
          <a:bodyPr wrap="square" rtlCol="0">
            <a:noAutofit/>
          </a:bodyPr>
          <a:lstStyle/>
          <a:p>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Cette version marque l’apparition de </a:t>
            </a:r>
            <a:r>
              <a:rPr lang="fr-FR" sz="1600" dirty="0" err="1">
                <a:solidFill>
                  <a:srgbClr val="F88224"/>
                </a:solidFill>
                <a:latin typeface="Open Sans" panose="020B0606030504020204" pitchFamily="34" charset="0"/>
                <a:ea typeface="Open Sans" panose="020B0606030504020204" pitchFamily="34" charset="0"/>
                <a:cs typeface="Open Sans" panose="020B0606030504020204" pitchFamily="34" charset="0"/>
              </a:rPr>
              <a:t>containerd</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et </a:t>
            </a:r>
            <a:r>
              <a:rPr lang="fr-FR" sz="1600" dirty="0" err="1">
                <a:solidFill>
                  <a:srgbClr val="F88224"/>
                </a:solidFill>
                <a:latin typeface="Open Sans" panose="020B0606030504020204" pitchFamily="34" charset="0"/>
                <a:ea typeface="Open Sans" panose="020B0606030504020204" pitchFamily="34" charset="0"/>
                <a:cs typeface="Open Sans" panose="020B0606030504020204" pitchFamily="34" charset="0"/>
              </a:rPr>
              <a:t>runc</a:t>
            </a:r>
            <a:endPar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endParaRPr>
          </a:p>
          <a:p>
            <a:endPar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Le workflow devient le suivant : </a:t>
            </a:r>
          </a:p>
          <a:p>
            <a:endPar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pPr marL="342900" indent="-342900">
              <a:buFont typeface="+mj-lt"/>
              <a:buAutoNum type="arabicPeriod"/>
            </a:pP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Un Docker client (CLI, GUI, etc.) </a:t>
            </a:r>
          </a:p>
          <a:p>
            <a:pPr marL="342900" indent="-342900">
              <a:buFont typeface="+mj-lt"/>
              <a:buAutoNum type="arabicPeriod"/>
            </a:pP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parle à un Docker Daemon</a:t>
            </a:r>
          </a:p>
          <a:p>
            <a:pPr marL="342900" indent="-342900">
              <a:buFont typeface="+mj-lt"/>
              <a:buAutoNum type="arabicPeriod"/>
            </a:pP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qui parle à </a:t>
            </a:r>
            <a:r>
              <a:rPr lang="fr-FR" sz="1600" dirty="0" err="1">
                <a:solidFill>
                  <a:srgbClr val="F88224"/>
                </a:solidFill>
                <a:latin typeface="Open Sans" panose="020B0606030504020204" pitchFamily="34" charset="0"/>
                <a:ea typeface="Open Sans" panose="020B0606030504020204" pitchFamily="34" charset="0"/>
                <a:cs typeface="Open Sans" panose="020B0606030504020204" pitchFamily="34" charset="0"/>
              </a:rPr>
              <a:t>containerd</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 un autre daemon qui va aller surveiller vos containers, les redémarrer</a:t>
            </a:r>
            <a:b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b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 </a:t>
            </a:r>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containerd</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supervise les containers </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(start, stop, pause)</a:t>
            </a:r>
          </a:p>
          <a:p>
            <a:pPr marL="342900" indent="-342900">
              <a:buFont typeface="+mj-lt"/>
              <a:buAutoNum type="arabicPeriod"/>
            </a:pP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qui parle à </a:t>
            </a:r>
            <a:r>
              <a:rPr lang="fr-FR" sz="1600" dirty="0" err="1">
                <a:solidFill>
                  <a:srgbClr val="F88224"/>
                </a:solidFill>
                <a:latin typeface="Open Sans" panose="020B0606030504020204" pitchFamily="34" charset="0"/>
                <a:ea typeface="Open Sans" panose="020B0606030504020204" pitchFamily="34" charset="0"/>
                <a:cs typeface="Open Sans" panose="020B0606030504020204" pitchFamily="34" charset="0"/>
              </a:rPr>
              <a:t>runc</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 une librairie, un </a:t>
            </a:r>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wrapper</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qui va vous permettre de lancer plus facilement des processus isolés</a:t>
            </a:r>
            <a:b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b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 C</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'est </a:t>
            </a:r>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runc</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qui va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lancer votre processus </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de façon isolé via les </a:t>
            </a:r>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features</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de votre kernel (</a:t>
            </a:r>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namespaces</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&amp; </a:t>
            </a:r>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co</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etc.)</a:t>
            </a:r>
          </a:p>
        </p:txBody>
      </p:sp>
      <p:grpSp>
        <p:nvGrpSpPr>
          <p:cNvPr id="4" name="Group 3">
            <a:extLst>
              <a:ext uri="{FF2B5EF4-FFF2-40B4-BE49-F238E27FC236}">
                <a16:creationId xmlns:a16="http://schemas.microsoft.com/office/drawing/2014/main" id="{178A4598-15CF-F32F-6CCC-8F1B0D89F87F}"/>
              </a:ext>
            </a:extLst>
          </p:cNvPr>
          <p:cNvGrpSpPr/>
          <p:nvPr/>
        </p:nvGrpSpPr>
        <p:grpSpPr>
          <a:xfrm>
            <a:off x="7897557" y="934574"/>
            <a:ext cx="3710940" cy="2865120"/>
            <a:chOff x="7897557" y="934574"/>
            <a:chExt cx="3710940" cy="2865120"/>
          </a:xfrm>
        </p:grpSpPr>
        <p:pic>
          <p:nvPicPr>
            <p:cNvPr id="3" name="Picture 2" descr="Diagram&#10;&#10;Description automatically generated">
              <a:extLst>
                <a:ext uri="{FF2B5EF4-FFF2-40B4-BE49-F238E27FC236}">
                  <a16:creationId xmlns:a16="http://schemas.microsoft.com/office/drawing/2014/main" id="{B42CAD40-5626-62A6-F643-3502A459C1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97557" y="934574"/>
              <a:ext cx="3710940" cy="2865120"/>
            </a:xfrm>
            <a:prstGeom prst="rect">
              <a:avLst/>
            </a:prstGeom>
          </p:spPr>
        </p:pic>
        <p:sp>
          <p:nvSpPr>
            <p:cNvPr id="2" name="Rectangle: Rounded Corners 1">
              <a:extLst>
                <a:ext uri="{FF2B5EF4-FFF2-40B4-BE49-F238E27FC236}">
                  <a16:creationId xmlns:a16="http://schemas.microsoft.com/office/drawing/2014/main" id="{B684ACC8-BC50-8051-8BF7-150FFEEEF45B}"/>
                </a:ext>
              </a:extLst>
            </p:cNvPr>
            <p:cNvSpPr/>
            <p:nvPr/>
          </p:nvSpPr>
          <p:spPr>
            <a:xfrm>
              <a:off x="9753027" y="2482177"/>
              <a:ext cx="1642418" cy="892278"/>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10" name="Group 9">
            <a:extLst>
              <a:ext uri="{FF2B5EF4-FFF2-40B4-BE49-F238E27FC236}">
                <a16:creationId xmlns:a16="http://schemas.microsoft.com/office/drawing/2014/main" id="{D3AB43AE-A051-51DA-9631-934CED9B84CF}"/>
              </a:ext>
            </a:extLst>
          </p:cNvPr>
          <p:cNvGrpSpPr/>
          <p:nvPr/>
        </p:nvGrpSpPr>
        <p:grpSpPr>
          <a:xfrm rot="20690268">
            <a:off x="305529" y="4053128"/>
            <a:ext cx="2005732" cy="509511"/>
            <a:chOff x="7747295" y="5392525"/>
            <a:chExt cx="2005732" cy="509511"/>
          </a:xfrm>
        </p:grpSpPr>
        <p:sp>
          <p:nvSpPr>
            <p:cNvPr id="6" name="Rectangle: Rounded Corners 5">
              <a:extLst>
                <a:ext uri="{FF2B5EF4-FFF2-40B4-BE49-F238E27FC236}">
                  <a16:creationId xmlns:a16="http://schemas.microsoft.com/office/drawing/2014/main" id="{9872F292-ED7C-8C8B-2D3F-CDB036B9A4B1}"/>
                </a:ext>
              </a:extLst>
            </p:cNvPr>
            <p:cNvSpPr/>
            <p:nvPr/>
          </p:nvSpPr>
          <p:spPr>
            <a:xfrm>
              <a:off x="7747295" y="5392525"/>
              <a:ext cx="2005732" cy="509511"/>
            </a:xfrm>
            <a:prstGeom prst="roundRect">
              <a:avLst/>
            </a:prstGeom>
            <a:solidFill>
              <a:srgbClr val="262626"/>
            </a:solidFill>
            <a:ln w="28575">
              <a:solidFill>
                <a:srgbClr val="0DD5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ZoneTexte 23">
              <a:extLst>
                <a:ext uri="{FF2B5EF4-FFF2-40B4-BE49-F238E27FC236}">
                  <a16:creationId xmlns:a16="http://schemas.microsoft.com/office/drawing/2014/main" id="{ECDC9CEC-C430-DC8D-BB78-4DB43FB9E8E7}"/>
                </a:ext>
              </a:extLst>
            </p:cNvPr>
            <p:cNvSpPr txBox="1"/>
            <p:nvPr/>
          </p:nvSpPr>
          <p:spPr>
            <a:xfrm>
              <a:off x="8180571" y="5448359"/>
              <a:ext cx="1572456" cy="400110"/>
            </a:xfrm>
            <a:prstGeom prst="rect">
              <a:avLst/>
            </a:prstGeom>
            <a:noFill/>
          </p:spPr>
          <p:txBody>
            <a:bodyPr wrap="square" rtlCol="0">
              <a:spAutoFit/>
            </a:bodyPr>
            <a:lstStyle/>
            <a:p>
              <a:r>
                <a:rPr lang="fr-FR" sz="1000" b="1" dirty="0" err="1">
                  <a:solidFill>
                    <a:srgbClr val="F88224"/>
                  </a:solidFill>
                  <a:latin typeface="Open Sans" panose="020B0606030504020204" pitchFamily="34" charset="0"/>
                  <a:ea typeface="Open Sans" panose="020B0606030504020204" pitchFamily="34" charset="0"/>
                  <a:cs typeface="Open Sans" panose="020B0606030504020204" pitchFamily="34" charset="0"/>
                </a:rPr>
                <a:t>runc</a:t>
              </a:r>
              <a:r>
                <a:rPr lang="fr-FR" sz="1000" b="1" dirty="0">
                  <a:solidFill>
                    <a:schemeClr val="bg1"/>
                  </a:solidFill>
                  <a:latin typeface="Open Sans" panose="020B0606030504020204" pitchFamily="34" charset="0"/>
                  <a:ea typeface="Open Sans" panose="020B0606030504020204" pitchFamily="34" charset="0"/>
                  <a:cs typeface="Open Sans" panose="020B0606030504020204" pitchFamily="34" charset="0"/>
                </a:rPr>
                <a:t> est le </a:t>
              </a:r>
              <a:r>
                <a:rPr lang="fr-FR" sz="1000" b="1" dirty="0" err="1">
                  <a:solidFill>
                    <a:schemeClr val="bg1"/>
                  </a:solidFill>
                  <a:latin typeface="Open Sans" panose="020B0606030504020204" pitchFamily="34" charset="0"/>
                  <a:ea typeface="Open Sans" panose="020B0606030504020204" pitchFamily="34" charset="0"/>
                  <a:cs typeface="Open Sans" panose="020B0606030504020204" pitchFamily="34" charset="0"/>
                </a:rPr>
                <a:t>succeseur</a:t>
              </a:r>
              <a:r>
                <a:rPr lang="fr-FR" sz="1000" b="1" dirty="0">
                  <a:solidFill>
                    <a:schemeClr val="bg1"/>
                  </a:solidFill>
                  <a:latin typeface="Open Sans" panose="020B0606030504020204" pitchFamily="34" charset="0"/>
                  <a:ea typeface="Open Sans" panose="020B0606030504020204" pitchFamily="34" charset="0"/>
                  <a:cs typeface="Open Sans" panose="020B0606030504020204" pitchFamily="34" charset="0"/>
                </a:rPr>
                <a:t> de </a:t>
              </a:r>
              <a:r>
                <a:rPr lang="fr-FR" sz="1000" b="1" dirty="0" err="1">
                  <a:solidFill>
                    <a:schemeClr val="bg1"/>
                  </a:solidFill>
                  <a:latin typeface="Open Sans" panose="020B0606030504020204" pitchFamily="34" charset="0"/>
                  <a:ea typeface="Open Sans" panose="020B0606030504020204" pitchFamily="34" charset="0"/>
                  <a:cs typeface="Open Sans" panose="020B0606030504020204" pitchFamily="34" charset="0"/>
                </a:rPr>
                <a:t>libcontainer</a:t>
              </a:r>
              <a:endParaRPr lang="fr-FR" sz="1000"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8" name="Picture 2" descr="Information on Microsoft Windows 11 22H2">
              <a:extLst>
                <a:ext uri="{FF2B5EF4-FFF2-40B4-BE49-F238E27FC236}">
                  <a16:creationId xmlns:a16="http://schemas.microsoft.com/office/drawing/2014/main" id="{040E9BEB-60A4-4641-E99E-CBE0DE476BC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37101" y="5476679"/>
              <a:ext cx="343470" cy="34347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89853859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ZoneTexte 16">
            <a:extLst>
              <a:ext uri="{FF2B5EF4-FFF2-40B4-BE49-F238E27FC236}">
                <a16:creationId xmlns:a16="http://schemas.microsoft.com/office/drawing/2014/main" id="{AF140616-267E-C9BE-E1FB-9E088EC2B08E}"/>
              </a:ext>
            </a:extLst>
          </p:cNvPr>
          <p:cNvSpPr txBox="1"/>
          <p:nvPr/>
        </p:nvSpPr>
        <p:spPr>
          <a:xfrm>
            <a:off x="2010635" y="310244"/>
            <a:ext cx="9774113" cy="477054"/>
          </a:xfrm>
          <a:prstGeom prst="rect">
            <a:avLst/>
          </a:prstGeom>
          <a:noFill/>
        </p:spPr>
        <p:txBody>
          <a:bodyPr wrap="square" rtlCol="0">
            <a:spAutoFit/>
          </a:bodyPr>
          <a:lstStyle/>
          <a:p>
            <a:r>
              <a:rPr lang="fr-FR" sz="2500" b="1" dirty="0">
                <a:solidFill>
                  <a:srgbClr val="E00D86"/>
                </a:solidFill>
                <a:latin typeface="Open Sans" panose="020B0606030504020204" pitchFamily="34" charset="0"/>
                <a:ea typeface="Open Sans" panose="020B0606030504020204" pitchFamily="34" charset="0"/>
                <a:cs typeface="Open Sans" panose="020B0606030504020204" pitchFamily="34" charset="0"/>
              </a:rPr>
              <a:t>2016/03/14</a:t>
            </a:r>
            <a:r>
              <a:rPr lang="fr-FR" sz="2500" b="1" dirty="0">
                <a:solidFill>
                  <a:srgbClr val="0DD5E0"/>
                </a:solidFill>
                <a:latin typeface="Open Sans" panose="020B0606030504020204" pitchFamily="34" charset="0"/>
                <a:ea typeface="Open Sans" panose="020B0606030504020204" pitchFamily="34" charset="0"/>
                <a:cs typeface="Open Sans" panose="020B0606030504020204" pitchFamily="34" charset="0"/>
              </a:rPr>
              <a:t> : sortie de la version 1.11 de Docker</a:t>
            </a:r>
          </a:p>
        </p:txBody>
      </p:sp>
      <p:sp>
        <p:nvSpPr>
          <p:cNvPr id="12" name="ZoneTexte 7">
            <a:extLst>
              <a:ext uri="{FF2B5EF4-FFF2-40B4-BE49-F238E27FC236}">
                <a16:creationId xmlns:a16="http://schemas.microsoft.com/office/drawing/2014/main" id="{9C394DDC-2025-7377-F1E7-336E05657727}"/>
              </a:ext>
            </a:extLst>
          </p:cNvPr>
          <p:cNvSpPr txBox="1"/>
          <p:nvPr/>
        </p:nvSpPr>
        <p:spPr>
          <a:xfrm>
            <a:off x="3287132" y="4979114"/>
            <a:ext cx="6669763" cy="861774"/>
          </a:xfrm>
          <a:prstGeom prst="rect">
            <a:avLst/>
          </a:prstGeom>
          <a:noFill/>
        </p:spPr>
        <p:txBody>
          <a:bodyPr wrap="square" rtlCol="0">
            <a:noAutofit/>
          </a:bodyPr>
          <a:lstStyle/>
          <a:p>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 L</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es </a:t>
            </a:r>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low</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level</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container runtime réalisent les tâches de bas niveau nécessaires à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l’exécution des conteneurs</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a:t>
            </a:r>
            <a:b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b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(raison pour laquelle tous s’appellent des « run&lt;quelque chose&gt; »)</a:t>
            </a:r>
          </a:p>
        </p:txBody>
      </p:sp>
      <p:sp>
        <p:nvSpPr>
          <p:cNvPr id="5" name="ZoneTexte 23">
            <a:extLst>
              <a:ext uri="{FF2B5EF4-FFF2-40B4-BE49-F238E27FC236}">
                <a16:creationId xmlns:a16="http://schemas.microsoft.com/office/drawing/2014/main" id="{1A3D1179-E51E-9741-B7F0-A619BBB00589}"/>
              </a:ext>
            </a:extLst>
          </p:cNvPr>
          <p:cNvSpPr txBox="1"/>
          <p:nvPr/>
        </p:nvSpPr>
        <p:spPr>
          <a:xfrm>
            <a:off x="5647753" y="1547927"/>
            <a:ext cx="317969" cy="477054"/>
          </a:xfrm>
          <a:prstGeom prst="rect">
            <a:avLst/>
          </a:prstGeom>
          <a:noFill/>
        </p:spPr>
        <p:txBody>
          <a:bodyPr wrap="square" rtlCol="0">
            <a:spAutoFit/>
          </a:bodyPr>
          <a:lstStyle/>
          <a:p>
            <a:pPr algn="ctr"/>
            <a:r>
              <a:rPr lang="fr-FR" sz="2500" b="1" dirty="0">
                <a:solidFill>
                  <a:schemeClr val="bg1"/>
                </a:solidFill>
                <a:latin typeface="Open Sans" panose="020B0606030504020204" pitchFamily="34" charset="0"/>
                <a:ea typeface="Open Sans" panose="020B0606030504020204" pitchFamily="34" charset="0"/>
                <a:cs typeface="Open Sans" panose="020B0606030504020204" pitchFamily="34" charset="0"/>
              </a:rPr>
              <a:t>=</a:t>
            </a:r>
          </a:p>
        </p:txBody>
      </p:sp>
      <p:sp>
        <p:nvSpPr>
          <p:cNvPr id="11" name="ZoneTexte 23">
            <a:extLst>
              <a:ext uri="{FF2B5EF4-FFF2-40B4-BE49-F238E27FC236}">
                <a16:creationId xmlns:a16="http://schemas.microsoft.com/office/drawing/2014/main" id="{FDFEB028-BFC5-F8DB-1E51-5965BC1A4C22}"/>
              </a:ext>
            </a:extLst>
          </p:cNvPr>
          <p:cNvSpPr txBox="1"/>
          <p:nvPr/>
        </p:nvSpPr>
        <p:spPr>
          <a:xfrm>
            <a:off x="3287132" y="1524325"/>
            <a:ext cx="1918170" cy="477054"/>
          </a:xfrm>
          <a:prstGeom prst="rect">
            <a:avLst/>
          </a:prstGeom>
          <a:noFill/>
        </p:spPr>
        <p:txBody>
          <a:bodyPr wrap="square" rtlCol="0">
            <a:spAutoFit/>
          </a:bodyPr>
          <a:lstStyle/>
          <a:p>
            <a:pPr algn="ctr"/>
            <a:r>
              <a:rPr lang="fr-FR" sz="2500" b="1" dirty="0" err="1">
                <a:solidFill>
                  <a:schemeClr val="bg1"/>
                </a:solidFill>
                <a:latin typeface="Open Sans" panose="020B0606030504020204" pitchFamily="34" charset="0"/>
                <a:ea typeface="Open Sans" panose="020B0606030504020204" pitchFamily="34" charset="0"/>
                <a:cs typeface="Open Sans" panose="020B0606030504020204" pitchFamily="34" charset="0"/>
              </a:rPr>
              <a:t>containerd</a:t>
            </a:r>
            <a:endParaRPr lang="fr-FR" sz="2500"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3" name="ZoneTexte 23">
            <a:extLst>
              <a:ext uri="{FF2B5EF4-FFF2-40B4-BE49-F238E27FC236}">
                <a16:creationId xmlns:a16="http://schemas.microsoft.com/office/drawing/2014/main" id="{DFE9BA50-BC74-9B76-E187-0854CCC49A8A}"/>
              </a:ext>
            </a:extLst>
          </p:cNvPr>
          <p:cNvSpPr txBox="1"/>
          <p:nvPr/>
        </p:nvSpPr>
        <p:spPr>
          <a:xfrm>
            <a:off x="6100477" y="1355567"/>
            <a:ext cx="3255356" cy="861774"/>
          </a:xfrm>
          <a:prstGeom prst="rect">
            <a:avLst/>
          </a:prstGeom>
          <a:noFill/>
        </p:spPr>
        <p:txBody>
          <a:bodyPr wrap="square" rtlCol="0">
            <a:spAutoFit/>
          </a:bodyPr>
          <a:lstStyle/>
          <a:p>
            <a:pPr algn="ctr"/>
            <a:r>
              <a:rPr lang="fr-FR" sz="2500" dirty="0">
                <a:solidFill>
                  <a:srgbClr val="F88224"/>
                </a:solidFill>
                <a:latin typeface="Open Sans" panose="020B0606030504020204" pitchFamily="34" charset="0"/>
                <a:ea typeface="Open Sans" panose="020B0606030504020204" pitchFamily="34" charset="0"/>
                <a:cs typeface="Open Sans" panose="020B0606030504020204" pitchFamily="34" charset="0"/>
              </a:rPr>
              <a:t>high </a:t>
            </a:r>
            <a:r>
              <a:rPr lang="fr-FR" sz="2500" dirty="0" err="1">
                <a:solidFill>
                  <a:srgbClr val="F88224"/>
                </a:solidFill>
                <a:latin typeface="Open Sans" panose="020B0606030504020204" pitchFamily="34" charset="0"/>
                <a:ea typeface="Open Sans" panose="020B0606030504020204" pitchFamily="34" charset="0"/>
                <a:cs typeface="Open Sans" panose="020B0606030504020204" pitchFamily="34" charset="0"/>
              </a:rPr>
              <a:t>level</a:t>
            </a:r>
            <a:r>
              <a:rPr lang="fr-FR" sz="2500" dirty="0">
                <a:solidFill>
                  <a:srgbClr val="F88224"/>
                </a:solidFill>
                <a:latin typeface="Open Sans" panose="020B0606030504020204" pitchFamily="34" charset="0"/>
                <a:ea typeface="Open Sans" panose="020B0606030504020204" pitchFamily="34" charset="0"/>
                <a:cs typeface="Open Sans" panose="020B0606030504020204" pitchFamily="34" charset="0"/>
              </a:rPr>
              <a:t> </a:t>
            </a:r>
          </a:p>
          <a:p>
            <a:pPr algn="ctr"/>
            <a:r>
              <a:rPr lang="fr-FR" sz="2500" dirty="0">
                <a:solidFill>
                  <a:srgbClr val="F88224"/>
                </a:solidFill>
                <a:latin typeface="Open Sans" panose="020B0606030504020204" pitchFamily="34" charset="0"/>
                <a:ea typeface="Open Sans" panose="020B0606030504020204" pitchFamily="34" charset="0"/>
                <a:cs typeface="Open Sans" panose="020B0606030504020204" pitchFamily="34" charset="0"/>
              </a:rPr>
              <a:t>container runtime</a:t>
            </a:r>
            <a:endParaRPr lang="fr-FR" sz="2500"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4" name="ZoneTexte 23">
            <a:extLst>
              <a:ext uri="{FF2B5EF4-FFF2-40B4-BE49-F238E27FC236}">
                <a16:creationId xmlns:a16="http://schemas.microsoft.com/office/drawing/2014/main" id="{E8B1939E-62B4-A725-9480-B9AED8FF149C}"/>
              </a:ext>
            </a:extLst>
          </p:cNvPr>
          <p:cNvSpPr txBox="1"/>
          <p:nvPr/>
        </p:nvSpPr>
        <p:spPr>
          <a:xfrm>
            <a:off x="5647753" y="4184038"/>
            <a:ext cx="317969" cy="477054"/>
          </a:xfrm>
          <a:prstGeom prst="rect">
            <a:avLst/>
          </a:prstGeom>
          <a:noFill/>
        </p:spPr>
        <p:txBody>
          <a:bodyPr wrap="square" rtlCol="0">
            <a:spAutoFit/>
          </a:bodyPr>
          <a:lstStyle/>
          <a:p>
            <a:pPr algn="ctr"/>
            <a:r>
              <a:rPr lang="fr-FR" sz="2500" b="1" dirty="0">
                <a:solidFill>
                  <a:schemeClr val="bg1"/>
                </a:solidFill>
                <a:latin typeface="Open Sans" panose="020B0606030504020204" pitchFamily="34" charset="0"/>
                <a:ea typeface="Open Sans" panose="020B0606030504020204" pitchFamily="34" charset="0"/>
                <a:cs typeface="Open Sans" panose="020B0606030504020204" pitchFamily="34" charset="0"/>
              </a:rPr>
              <a:t>=</a:t>
            </a:r>
          </a:p>
        </p:txBody>
      </p:sp>
      <p:sp>
        <p:nvSpPr>
          <p:cNvPr id="16" name="ZoneTexte 23">
            <a:extLst>
              <a:ext uri="{FF2B5EF4-FFF2-40B4-BE49-F238E27FC236}">
                <a16:creationId xmlns:a16="http://schemas.microsoft.com/office/drawing/2014/main" id="{9859A60B-1C2E-E8B7-53C1-F32D8F1406AC}"/>
              </a:ext>
            </a:extLst>
          </p:cNvPr>
          <p:cNvSpPr txBox="1"/>
          <p:nvPr/>
        </p:nvSpPr>
        <p:spPr>
          <a:xfrm>
            <a:off x="4068797" y="4186908"/>
            <a:ext cx="1136505" cy="477054"/>
          </a:xfrm>
          <a:prstGeom prst="rect">
            <a:avLst/>
          </a:prstGeom>
          <a:noFill/>
        </p:spPr>
        <p:txBody>
          <a:bodyPr wrap="square" rtlCol="0">
            <a:spAutoFit/>
          </a:bodyPr>
          <a:lstStyle/>
          <a:p>
            <a:pPr algn="ctr"/>
            <a:r>
              <a:rPr lang="fr-FR" sz="2500" b="1" dirty="0" err="1">
                <a:solidFill>
                  <a:schemeClr val="bg1"/>
                </a:solidFill>
                <a:latin typeface="Open Sans" panose="020B0606030504020204" pitchFamily="34" charset="0"/>
                <a:ea typeface="Open Sans" panose="020B0606030504020204" pitchFamily="34" charset="0"/>
                <a:cs typeface="Open Sans" panose="020B0606030504020204" pitchFamily="34" charset="0"/>
              </a:rPr>
              <a:t>runc</a:t>
            </a:r>
            <a:endParaRPr lang="fr-FR" sz="2500"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7" name="ZoneTexte 23">
            <a:extLst>
              <a:ext uri="{FF2B5EF4-FFF2-40B4-BE49-F238E27FC236}">
                <a16:creationId xmlns:a16="http://schemas.microsoft.com/office/drawing/2014/main" id="{5337B019-C8A7-14FF-D70B-E4CC0EE1B083}"/>
              </a:ext>
            </a:extLst>
          </p:cNvPr>
          <p:cNvSpPr txBox="1"/>
          <p:nvPr/>
        </p:nvSpPr>
        <p:spPr>
          <a:xfrm>
            <a:off x="5965722" y="3966667"/>
            <a:ext cx="3524866" cy="861774"/>
          </a:xfrm>
          <a:prstGeom prst="rect">
            <a:avLst/>
          </a:prstGeom>
          <a:noFill/>
        </p:spPr>
        <p:txBody>
          <a:bodyPr wrap="square" rtlCol="0">
            <a:spAutoFit/>
          </a:bodyPr>
          <a:lstStyle/>
          <a:p>
            <a:pPr algn="ctr"/>
            <a:r>
              <a:rPr lang="fr-FR" sz="2500" dirty="0" err="1">
                <a:solidFill>
                  <a:srgbClr val="F88224"/>
                </a:solidFill>
                <a:latin typeface="Open Sans" panose="020B0606030504020204" pitchFamily="34" charset="0"/>
                <a:ea typeface="Open Sans" panose="020B0606030504020204" pitchFamily="34" charset="0"/>
                <a:cs typeface="Open Sans" panose="020B0606030504020204" pitchFamily="34" charset="0"/>
              </a:rPr>
              <a:t>low</a:t>
            </a:r>
            <a:r>
              <a:rPr lang="fr-FR" sz="2500" dirty="0">
                <a:solidFill>
                  <a:srgbClr val="F88224"/>
                </a:solidFill>
                <a:latin typeface="Open Sans" panose="020B0606030504020204" pitchFamily="34" charset="0"/>
                <a:ea typeface="Open Sans" panose="020B0606030504020204" pitchFamily="34" charset="0"/>
                <a:cs typeface="Open Sans" panose="020B0606030504020204" pitchFamily="34" charset="0"/>
              </a:rPr>
              <a:t> </a:t>
            </a:r>
            <a:r>
              <a:rPr lang="fr-FR" sz="2500" dirty="0" err="1">
                <a:solidFill>
                  <a:srgbClr val="F88224"/>
                </a:solidFill>
                <a:latin typeface="Open Sans" panose="020B0606030504020204" pitchFamily="34" charset="0"/>
                <a:ea typeface="Open Sans" panose="020B0606030504020204" pitchFamily="34" charset="0"/>
                <a:cs typeface="Open Sans" panose="020B0606030504020204" pitchFamily="34" charset="0"/>
              </a:rPr>
              <a:t>level</a:t>
            </a:r>
            <a:r>
              <a:rPr lang="fr-FR" sz="2500" dirty="0">
                <a:solidFill>
                  <a:srgbClr val="F88224"/>
                </a:solidFill>
                <a:latin typeface="Open Sans" panose="020B0606030504020204" pitchFamily="34" charset="0"/>
                <a:ea typeface="Open Sans" panose="020B0606030504020204" pitchFamily="34" charset="0"/>
                <a:cs typeface="Open Sans" panose="020B0606030504020204" pitchFamily="34" charset="0"/>
              </a:rPr>
              <a:t> </a:t>
            </a:r>
          </a:p>
          <a:p>
            <a:pPr algn="ctr"/>
            <a:r>
              <a:rPr lang="fr-FR" sz="2500" dirty="0">
                <a:solidFill>
                  <a:srgbClr val="F88224"/>
                </a:solidFill>
                <a:latin typeface="Open Sans" panose="020B0606030504020204" pitchFamily="34" charset="0"/>
                <a:ea typeface="Open Sans" panose="020B0606030504020204" pitchFamily="34" charset="0"/>
                <a:cs typeface="Open Sans" panose="020B0606030504020204" pitchFamily="34" charset="0"/>
              </a:rPr>
              <a:t>container runtime</a:t>
            </a:r>
            <a:endParaRPr lang="fr-FR" sz="2500"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8" name="ZoneTexte 7">
            <a:extLst>
              <a:ext uri="{FF2B5EF4-FFF2-40B4-BE49-F238E27FC236}">
                <a16:creationId xmlns:a16="http://schemas.microsoft.com/office/drawing/2014/main" id="{B3F7F918-2D17-0653-A5B9-639AED3E3012}"/>
              </a:ext>
            </a:extLst>
          </p:cNvPr>
          <p:cNvSpPr txBox="1"/>
          <p:nvPr/>
        </p:nvSpPr>
        <p:spPr>
          <a:xfrm>
            <a:off x="3287131" y="2354722"/>
            <a:ext cx="6669763" cy="1140645"/>
          </a:xfrm>
          <a:prstGeom prst="rect">
            <a:avLst/>
          </a:prstGeom>
          <a:noFill/>
        </p:spPr>
        <p:txBody>
          <a:bodyPr wrap="square" rtlCol="0">
            <a:noAutofit/>
          </a:bodyPr>
          <a:lstStyle/>
          <a:p>
            <a:pPr marL="285750" indent="-285750">
              <a:buFont typeface="Wingdings" panose="05000000000000000000" pitchFamily="2" charset="2"/>
              <a:buChar char="à"/>
            </a:pP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L</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es high </a:t>
            </a:r>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level</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container runtime sont responsables du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transport</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et de la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gestion</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des images, et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délèguent</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les fonctionnalités associées à l’exécution des conteneurs aux </a:t>
            </a:r>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low</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level</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container runtime</a:t>
            </a:r>
          </a:p>
        </p:txBody>
      </p:sp>
    </p:spTree>
    <p:extLst>
      <p:ext uri="{BB962C8B-B14F-4D97-AF65-F5344CB8AC3E}">
        <p14:creationId xmlns:p14="http://schemas.microsoft.com/office/powerpoint/2010/main" val="54621153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8"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ZoneTexte 16">
            <a:extLst>
              <a:ext uri="{FF2B5EF4-FFF2-40B4-BE49-F238E27FC236}">
                <a16:creationId xmlns:a16="http://schemas.microsoft.com/office/drawing/2014/main" id="{AF140616-267E-C9BE-E1FB-9E088EC2B08E}"/>
              </a:ext>
            </a:extLst>
          </p:cNvPr>
          <p:cNvSpPr txBox="1"/>
          <p:nvPr/>
        </p:nvSpPr>
        <p:spPr>
          <a:xfrm>
            <a:off x="2010635" y="310244"/>
            <a:ext cx="9774113" cy="477054"/>
          </a:xfrm>
          <a:prstGeom prst="rect">
            <a:avLst/>
          </a:prstGeom>
          <a:noFill/>
        </p:spPr>
        <p:txBody>
          <a:bodyPr wrap="square" rtlCol="0">
            <a:spAutoFit/>
          </a:bodyPr>
          <a:lstStyle/>
          <a:p>
            <a:r>
              <a:rPr lang="fr-FR" sz="2500" b="1" dirty="0">
                <a:solidFill>
                  <a:srgbClr val="E00D86"/>
                </a:solidFill>
                <a:latin typeface="Open Sans" panose="020B0606030504020204" pitchFamily="34" charset="0"/>
                <a:ea typeface="Open Sans" panose="020B0606030504020204" pitchFamily="34" charset="0"/>
                <a:cs typeface="Open Sans" panose="020B0606030504020204" pitchFamily="34" charset="0"/>
              </a:rPr>
              <a:t>2018/04/15</a:t>
            </a:r>
            <a:r>
              <a:rPr lang="fr-FR" sz="2500" b="1" dirty="0">
                <a:solidFill>
                  <a:srgbClr val="0DD5E0"/>
                </a:solidFill>
                <a:latin typeface="Open Sans" panose="020B0606030504020204" pitchFamily="34" charset="0"/>
                <a:ea typeface="Open Sans" panose="020B0606030504020204" pitchFamily="34" charset="0"/>
                <a:cs typeface="Open Sans" panose="020B0606030504020204" pitchFamily="34" charset="0"/>
              </a:rPr>
              <a:t> : </a:t>
            </a:r>
            <a:r>
              <a:rPr lang="fr-FR" sz="2500" b="1" dirty="0" err="1">
                <a:solidFill>
                  <a:srgbClr val="0DD5E0"/>
                </a:solidFill>
                <a:latin typeface="Open Sans" panose="020B0606030504020204" pitchFamily="34" charset="0"/>
                <a:ea typeface="Open Sans" panose="020B0606030504020204" pitchFamily="34" charset="0"/>
                <a:cs typeface="Open Sans" panose="020B0606030504020204" pitchFamily="34" charset="0"/>
              </a:rPr>
              <a:t>Podman</a:t>
            </a:r>
            <a:endParaRPr lang="fr-FR" sz="2500" b="1" dirty="0">
              <a:solidFill>
                <a:srgbClr val="0DD5E0"/>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3" name="Picture 2" descr="Diagram&#10;&#10;Description automatically generated">
            <a:extLst>
              <a:ext uri="{FF2B5EF4-FFF2-40B4-BE49-F238E27FC236}">
                <a16:creationId xmlns:a16="http://schemas.microsoft.com/office/drawing/2014/main" id="{3680B109-F029-5A6E-4DCD-0127489969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29871" y="979170"/>
            <a:ext cx="8039100" cy="4899660"/>
          </a:xfrm>
          <a:prstGeom prst="rect">
            <a:avLst/>
          </a:prstGeom>
        </p:spPr>
      </p:pic>
      <p:grpSp>
        <p:nvGrpSpPr>
          <p:cNvPr id="10" name="Group 9">
            <a:extLst>
              <a:ext uri="{FF2B5EF4-FFF2-40B4-BE49-F238E27FC236}">
                <a16:creationId xmlns:a16="http://schemas.microsoft.com/office/drawing/2014/main" id="{45560641-44DB-A5FC-6E9D-F63D7F146A74}"/>
              </a:ext>
            </a:extLst>
          </p:cNvPr>
          <p:cNvGrpSpPr/>
          <p:nvPr/>
        </p:nvGrpSpPr>
        <p:grpSpPr>
          <a:xfrm>
            <a:off x="5612130" y="1821243"/>
            <a:ext cx="2571121" cy="601002"/>
            <a:chOff x="2529871" y="4836496"/>
            <a:chExt cx="2571121" cy="601002"/>
          </a:xfrm>
        </p:grpSpPr>
        <p:sp>
          <p:nvSpPr>
            <p:cNvPr id="6" name="Rectangle: Rounded Corners 5">
              <a:extLst>
                <a:ext uri="{FF2B5EF4-FFF2-40B4-BE49-F238E27FC236}">
                  <a16:creationId xmlns:a16="http://schemas.microsoft.com/office/drawing/2014/main" id="{41B27B4B-64D7-CC07-36BF-55F2E75C8047}"/>
                </a:ext>
              </a:extLst>
            </p:cNvPr>
            <p:cNvSpPr/>
            <p:nvPr/>
          </p:nvSpPr>
          <p:spPr>
            <a:xfrm>
              <a:off x="2529871" y="4836496"/>
              <a:ext cx="2571121" cy="601002"/>
            </a:xfrm>
            <a:prstGeom prst="roundRect">
              <a:avLst/>
            </a:prstGeom>
            <a:solidFill>
              <a:srgbClr val="262626"/>
            </a:solidFill>
            <a:ln w="38100">
              <a:solidFill>
                <a:srgbClr val="0DD5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ZoneTexte 23">
              <a:extLst>
                <a:ext uri="{FF2B5EF4-FFF2-40B4-BE49-F238E27FC236}">
                  <a16:creationId xmlns:a16="http://schemas.microsoft.com/office/drawing/2014/main" id="{EDFC4142-DF63-D22A-8C94-5F66581557D9}"/>
                </a:ext>
              </a:extLst>
            </p:cNvPr>
            <p:cNvSpPr txBox="1"/>
            <p:nvPr/>
          </p:nvSpPr>
          <p:spPr>
            <a:xfrm>
              <a:off x="2961663" y="4868387"/>
              <a:ext cx="2139329" cy="553998"/>
            </a:xfrm>
            <a:prstGeom prst="rect">
              <a:avLst/>
            </a:prstGeom>
            <a:noFill/>
          </p:spPr>
          <p:txBody>
            <a:bodyPr wrap="square" rtlCol="0">
              <a:spAutoFit/>
            </a:bodyPr>
            <a:lstStyle/>
            <a:p>
              <a:r>
                <a:rPr lang="fr-FR" sz="1000" dirty="0">
                  <a:solidFill>
                    <a:schemeClr val="bg1"/>
                  </a:solidFill>
                  <a:latin typeface="Open Sans" panose="020B0606030504020204" pitchFamily="34" charset="0"/>
                  <a:ea typeface="Open Sans" panose="020B0606030504020204" pitchFamily="34" charset="0"/>
                  <a:cs typeface="Open Sans" panose="020B0606030504020204" pitchFamily="34" charset="0"/>
                </a:rPr>
                <a:t>Contrairement à Docker, </a:t>
              </a:r>
            </a:p>
            <a:p>
              <a:r>
                <a:rPr lang="fr-FR" sz="10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Podman</a:t>
              </a:r>
              <a:r>
                <a:rPr lang="fr-FR" sz="1000" dirty="0">
                  <a:solidFill>
                    <a:schemeClr val="bg1"/>
                  </a:solidFill>
                  <a:latin typeface="Open Sans" panose="020B0606030504020204" pitchFamily="34" charset="0"/>
                  <a:ea typeface="Open Sans" panose="020B0606030504020204" pitchFamily="34" charset="0"/>
                  <a:cs typeface="Open Sans" panose="020B0606030504020204" pitchFamily="34" charset="0"/>
                </a:rPr>
                <a:t> n’utilise </a:t>
              </a:r>
              <a:r>
                <a:rPr lang="fr-FR" sz="1000" dirty="0">
                  <a:solidFill>
                    <a:srgbClr val="F88224"/>
                  </a:solidFill>
                  <a:latin typeface="Open Sans" panose="020B0606030504020204" pitchFamily="34" charset="0"/>
                  <a:ea typeface="Open Sans" panose="020B0606030504020204" pitchFamily="34" charset="0"/>
                  <a:cs typeface="Open Sans" panose="020B0606030504020204" pitchFamily="34" charset="0"/>
                </a:rPr>
                <a:t>PAS de daemon</a:t>
              </a:r>
              <a:r>
                <a:rPr lang="fr-FR" sz="10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p>
            <a:p>
              <a:r>
                <a:rPr lang="fr-FR" sz="1000" dirty="0">
                  <a:solidFill>
                    <a:schemeClr val="bg1"/>
                  </a:solidFill>
                  <a:latin typeface="Open Sans" panose="020B0606030504020204" pitchFamily="34" charset="0"/>
                  <a:ea typeface="Open Sans" panose="020B0606030504020204" pitchFamily="34" charset="0"/>
                  <a:cs typeface="Open Sans" panose="020B0606030504020204" pitchFamily="34" charset="0"/>
                </a:rPr>
                <a:t>(</a:t>
              </a:r>
              <a:r>
                <a:rPr lang="fr-FR" sz="10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daemonless</a:t>
              </a:r>
              <a:r>
                <a:rPr lang="fr-FR" sz="1000" dirty="0">
                  <a:solidFill>
                    <a:schemeClr val="bg1"/>
                  </a:solidFill>
                  <a:latin typeface="Open Sans" panose="020B0606030504020204" pitchFamily="34" charset="0"/>
                  <a:ea typeface="Open Sans" panose="020B0606030504020204" pitchFamily="34" charset="0"/>
                  <a:cs typeface="Open Sans" panose="020B0606030504020204" pitchFamily="34" charset="0"/>
                </a:rPr>
                <a:t>)</a:t>
              </a:r>
            </a:p>
          </p:txBody>
        </p:sp>
        <p:pic>
          <p:nvPicPr>
            <p:cNvPr id="8" name="Picture 2" descr="Information on Microsoft Windows 11 22H2">
              <a:extLst>
                <a:ext uri="{FF2B5EF4-FFF2-40B4-BE49-F238E27FC236}">
                  <a16:creationId xmlns:a16="http://schemas.microsoft.com/office/drawing/2014/main" id="{C5F358E8-9CAA-5BCD-1B49-C81CC5B67CE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14198" y="4921285"/>
              <a:ext cx="392116" cy="40011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54021097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ZoneTexte 16">
            <a:extLst>
              <a:ext uri="{FF2B5EF4-FFF2-40B4-BE49-F238E27FC236}">
                <a16:creationId xmlns:a16="http://schemas.microsoft.com/office/drawing/2014/main" id="{AF140616-267E-C9BE-E1FB-9E088EC2B08E}"/>
              </a:ext>
            </a:extLst>
          </p:cNvPr>
          <p:cNvSpPr txBox="1"/>
          <p:nvPr/>
        </p:nvSpPr>
        <p:spPr>
          <a:xfrm>
            <a:off x="2010635" y="310244"/>
            <a:ext cx="9774113" cy="477054"/>
          </a:xfrm>
          <a:prstGeom prst="rect">
            <a:avLst/>
          </a:prstGeom>
          <a:noFill/>
        </p:spPr>
        <p:txBody>
          <a:bodyPr wrap="square" rtlCol="0">
            <a:spAutoFit/>
          </a:bodyPr>
          <a:lstStyle/>
          <a:p>
            <a:r>
              <a:rPr lang="fr-FR" sz="2500" b="1" dirty="0">
                <a:solidFill>
                  <a:srgbClr val="E00D86"/>
                </a:solidFill>
                <a:latin typeface="Open Sans" panose="020B0606030504020204" pitchFamily="34" charset="0"/>
                <a:ea typeface="Open Sans" panose="020B0606030504020204" pitchFamily="34" charset="0"/>
                <a:cs typeface="Open Sans" panose="020B0606030504020204" pitchFamily="34" charset="0"/>
              </a:rPr>
              <a:t>2018/04/15</a:t>
            </a:r>
            <a:r>
              <a:rPr lang="fr-FR" sz="2500" b="1" dirty="0">
                <a:solidFill>
                  <a:srgbClr val="0DD5E0"/>
                </a:solidFill>
                <a:latin typeface="Open Sans" panose="020B0606030504020204" pitchFamily="34" charset="0"/>
                <a:ea typeface="Open Sans" panose="020B0606030504020204" pitchFamily="34" charset="0"/>
                <a:cs typeface="Open Sans" panose="020B0606030504020204" pitchFamily="34" charset="0"/>
              </a:rPr>
              <a:t> : </a:t>
            </a:r>
            <a:r>
              <a:rPr lang="fr-FR" sz="2500" b="1" dirty="0" err="1">
                <a:solidFill>
                  <a:srgbClr val="0DD5E0"/>
                </a:solidFill>
                <a:latin typeface="Open Sans" panose="020B0606030504020204" pitchFamily="34" charset="0"/>
                <a:ea typeface="Open Sans" panose="020B0606030504020204" pitchFamily="34" charset="0"/>
                <a:cs typeface="Open Sans" panose="020B0606030504020204" pitchFamily="34" charset="0"/>
              </a:rPr>
              <a:t>Podman</a:t>
            </a:r>
            <a:endParaRPr lang="fr-FR" sz="2500" b="1" dirty="0">
              <a:solidFill>
                <a:srgbClr val="0DD5E0"/>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4" name="Picture 3" descr="Graphical user interface, text, application, chat or text message&#10;&#10;Description automatically generated">
            <a:extLst>
              <a:ext uri="{FF2B5EF4-FFF2-40B4-BE49-F238E27FC236}">
                <a16:creationId xmlns:a16="http://schemas.microsoft.com/office/drawing/2014/main" id="{0F22ABF6-9A9B-C731-B805-AC9F93797E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10635" y="1003079"/>
            <a:ext cx="4240645" cy="4851841"/>
          </a:xfrm>
          <a:prstGeom prst="rect">
            <a:avLst/>
          </a:prstGeom>
        </p:spPr>
      </p:pic>
      <p:sp>
        <p:nvSpPr>
          <p:cNvPr id="5" name="ZoneTexte 23">
            <a:extLst>
              <a:ext uri="{FF2B5EF4-FFF2-40B4-BE49-F238E27FC236}">
                <a16:creationId xmlns:a16="http://schemas.microsoft.com/office/drawing/2014/main" id="{2DF97DE0-5D3E-18E0-DD63-0EDB4C8B8249}"/>
              </a:ext>
            </a:extLst>
          </p:cNvPr>
          <p:cNvSpPr txBox="1"/>
          <p:nvPr/>
        </p:nvSpPr>
        <p:spPr>
          <a:xfrm>
            <a:off x="6485292" y="1003079"/>
            <a:ext cx="5175197" cy="584775"/>
          </a:xfrm>
          <a:prstGeom prst="rect">
            <a:avLst/>
          </a:prstGeom>
          <a:noFill/>
        </p:spPr>
        <p:txBody>
          <a:bodyPr wrap="square" rtlCol="0">
            <a:spAutoFit/>
          </a:bodyPr>
          <a:lstStyle/>
          <a:p>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Podman</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est </a:t>
            </a:r>
            <a:r>
              <a:rPr lang="fr-FR" sz="1600" dirty="0" err="1">
                <a:solidFill>
                  <a:srgbClr val="F88224"/>
                </a:solidFill>
                <a:latin typeface="Open Sans" panose="020B0606030504020204" pitchFamily="34" charset="0"/>
                <a:ea typeface="Open Sans" panose="020B0606030504020204" pitchFamily="34" charset="0"/>
                <a:cs typeface="Open Sans" panose="020B0606030504020204" pitchFamily="34" charset="0"/>
              </a:rPr>
              <a:t>daemonless</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ET </a:t>
            </a:r>
            <a:r>
              <a:rPr lang="fr-FR" sz="1600" dirty="0" err="1">
                <a:solidFill>
                  <a:srgbClr val="F88224"/>
                </a:solidFill>
                <a:latin typeface="Open Sans" panose="020B0606030504020204" pitchFamily="34" charset="0"/>
                <a:ea typeface="Open Sans" panose="020B0606030504020204" pitchFamily="34" charset="0"/>
                <a:cs typeface="Open Sans" panose="020B0606030504020204" pitchFamily="34" charset="0"/>
              </a:rPr>
              <a:t>rootless</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p>
          <a:p>
            <a:pPr marL="285750" indent="-285750">
              <a:buFont typeface="Wingdings" panose="05000000000000000000" pitchFamily="2" charset="2"/>
              <a:buChar char="à"/>
            </a:pP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Les conteneurs ne sont pas démarrés en root</a:t>
            </a:r>
          </a:p>
        </p:txBody>
      </p:sp>
      <p:sp>
        <p:nvSpPr>
          <p:cNvPr id="9" name="ZoneTexte 23">
            <a:extLst>
              <a:ext uri="{FF2B5EF4-FFF2-40B4-BE49-F238E27FC236}">
                <a16:creationId xmlns:a16="http://schemas.microsoft.com/office/drawing/2014/main" id="{255A7097-32A6-19AA-6030-B23801BC4CC7}"/>
              </a:ext>
            </a:extLst>
          </p:cNvPr>
          <p:cNvSpPr txBox="1"/>
          <p:nvPr/>
        </p:nvSpPr>
        <p:spPr>
          <a:xfrm>
            <a:off x="6485291" y="1803635"/>
            <a:ext cx="5175197" cy="3785652"/>
          </a:xfrm>
          <a:prstGeom prst="rect">
            <a:avLst/>
          </a:prstGeom>
          <a:noFill/>
        </p:spPr>
        <p:txBody>
          <a:bodyPr wrap="square" rtlCol="0">
            <a:spAutoFit/>
          </a:bodyPr>
          <a:lstStyle/>
          <a:p>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Podman</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buildah</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et </a:t>
            </a:r>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Skopeo</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travaillent ensemble pour gérer les images et conteneurs Linux.</a:t>
            </a:r>
            <a:b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b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Pour résumé : </a:t>
            </a:r>
            <a:r>
              <a:rPr lang="fr-FR" sz="1600" dirty="0" err="1">
                <a:solidFill>
                  <a:srgbClr val="F88224"/>
                </a:solidFill>
                <a:latin typeface="Open Sans" panose="020B0606030504020204" pitchFamily="34" charset="0"/>
                <a:ea typeface="Open Sans" panose="020B0606030504020204" pitchFamily="34" charset="0"/>
                <a:cs typeface="Open Sans" panose="020B0606030504020204" pitchFamily="34" charset="0"/>
              </a:rPr>
              <a:t>Buildah</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 « </a:t>
            </a:r>
            <a:r>
              <a:rPr lang="fr-FR" sz="1600" dirty="0" err="1">
                <a:solidFill>
                  <a:srgbClr val="F88224"/>
                </a:solidFill>
                <a:latin typeface="Open Sans" panose="020B0606030504020204" pitchFamily="34" charset="0"/>
                <a:ea typeface="Open Sans" panose="020B0606030504020204" pitchFamily="34" charset="0"/>
                <a:cs typeface="Open Sans" panose="020B0606030504020204" pitchFamily="34" charset="0"/>
              </a:rPr>
              <a:t>builds</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 »</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fr-FR" sz="1600" dirty="0" err="1">
                <a:solidFill>
                  <a:srgbClr val="F88224"/>
                </a:solidFill>
                <a:latin typeface="Open Sans" panose="020B0606030504020204" pitchFamily="34" charset="0"/>
                <a:ea typeface="Open Sans" panose="020B0606030504020204" pitchFamily="34" charset="0"/>
                <a:cs typeface="Open Sans" panose="020B0606030504020204" pitchFamily="34" charset="0"/>
              </a:rPr>
              <a:t>Podman</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 « runs »</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et </a:t>
            </a:r>
            <a:r>
              <a:rPr lang="fr-FR" sz="1600" dirty="0" err="1">
                <a:solidFill>
                  <a:srgbClr val="F88224"/>
                </a:solidFill>
                <a:latin typeface="Open Sans" panose="020B0606030504020204" pitchFamily="34" charset="0"/>
                <a:ea typeface="Open Sans" panose="020B0606030504020204" pitchFamily="34" charset="0"/>
                <a:cs typeface="Open Sans" panose="020B0606030504020204" pitchFamily="34" charset="0"/>
              </a:rPr>
              <a:t>Skopeo</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 transfère les images</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Podman</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délègue à </a:t>
            </a:r>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Buildah</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et </a:t>
            </a:r>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Skopeo</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a:t>
            </a:r>
            <a:b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b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Plus précisément : </a:t>
            </a:r>
            <a:b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br>
            <a:endPar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pPr marL="285750" indent="-285750">
              <a:buFont typeface="Arial" panose="020B0604020202020204" pitchFamily="34" charset="0"/>
              <a:buChar char="•"/>
            </a:pPr>
            <a:r>
              <a:rPr lang="fr-FR" sz="1600" dirty="0" err="1">
                <a:solidFill>
                  <a:srgbClr val="F88224"/>
                </a:solidFill>
                <a:latin typeface="Open Sans" panose="020B0606030504020204" pitchFamily="34" charset="0"/>
                <a:ea typeface="Open Sans" panose="020B0606030504020204" pitchFamily="34" charset="0"/>
                <a:cs typeface="Open Sans" panose="020B0606030504020204" pitchFamily="34" charset="0"/>
              </a:rPr>
              <a:t>Podman</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 crée, démarre, arrête les conteneurs</a:t>
            </a:r>
            <a:b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br>
            <a:endPar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pPr marL="285750" indent="-285750">
              <a:buFont typeface="Arial" panose="020B0604020202020204" pitchFamily="34" charset="0"/>
              <a:buChar char="•"/>
            </a:pPr>
            <a:r>
              <a:rPr lang="fr-FR" sz="1600" dirty="0" err="1">
                <a:solidFill>
                  <a:srgbClr val="F88224"/>
                </a:solidFill>
                <a:latin typeface="Open Sans" panose="020B0606030504020204" pitchFamily="34" charset="0"/>
                <a:ea typeface="Open Sans" panose="020B0606030504020204" pitchFamily="34" charset="0"/>
                <a:cs typeface="Open Sans" panose="020B0606030504020204" pitchFamily="34" charset="0"/>
              </a:rPr>
              <a:t>Buildah</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 créer les images </a:t>
            </a:r>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from</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scratch ou à partir d’une image de base</a:t>
            </a:r>
            <a:b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br>
            <a:endPar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pPr marL="285750" indent="-285750">
              <a:buFont typeface="Arial" panose="020B0604020202020204" pitchFamily="34" charset="0"/>
              <a:buChar char="•"/>
            </a:pPr>
            <a:r>
              <a:rPr lang="fr-FR" sz="1600" dirty="0" err="1">
                <a:solidFill>
                  <a:srgbClr val="F88224"/>
                </a:solidFill>
                <a:latin typeface="Open Sans" panose="020B0606030504020204" pitchFamily="34" charset="0"/>
                <a:ea typeface="Open Sans" panose="020B0606030504020204" pitchFamily="34" charset="0"/>
                <a:cs typeface="Open Sans" panose="020B0606030504020204" pitchFamily="34" charset="0"/>
              </a:rPr>
              <a:t>Skopeo</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 </a:t>
            </a:r>
            <a:r>
              <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gestion des images (</a:t>
            </a:r>
            <a:r>
              <a:rPr lang="en-US"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téléchargement</a:t>
            </a:r>
            <a:r>
              <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des </a:t>
            </a:r>
            <a:r>
              <a:rPr lang="en-US"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registres</a:t>
            </a:r>
            <a:r>
              <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verification de </a:t>
            </a:r>
            <a:r>
              <a:rPr lang="en-US"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l’intégrité</a:t>
            </a:r>
            <a:r>
              <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en-US"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d’une</a:t>
            </a:r>
            <a:r>
              <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image (signature)</a:t>
            </a:r>
            <a:endPar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76857103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ZoneTexte 16">
            <a:extLst>
              <a:ext uri="{FF2B5EF4-FFF2-40B4-BE49-F238E27FC236}">
                <a16:creationId xmlns:a16="http://schemas.microsoft.com/office/drawing/2014/main" id="{AF140616-267E-C9BE-E1FB-9E088EC2B08E}"/>
              </a:ext>
            </a:extLst>
          </p:cNvPr>
          <p:cNvSpPr txBox="1"/>
          <p:nvPr/>
        </p:nvSpPr>
        <p:spPr>
          <a:xfrm>
            <a:off x="1950676" y="310244"/>
            <a:ext cx="4427640" cy="477054"/>
          </a:xfrm>
          <a:prstGeom prst="rect">
            <a:avLst/>
          </a:prstGeom>
          <a:noFill/>
        </p:spPr>
        <p:txBody>
          <a:bodyPr wrap="square" rtlCol="0">
            <a:spAutoFit/>
          </a:bodyPr>
          <a:lstStyle/>
          <a:p>
            <a:r>
              <a:rPr lang="fr-FR" sz="2500" b="1" dirty="0">
                <a:solidFill>
                  <a:srgbClr val="E00D86"/>
                </a:solidFill>
                <a:latin typeface="Open Sans" panose="020B0606030504020204" pitchFamily="34" charset="0"/>
                <a:ea typeface="Open Sans" panose="020B0606030504020204" pitchFamily="34" charset="0"/>
                <a:cs typeface="Open Sans" panose="020B0606030504020204" pitchFamily="34" charset="0"/>
              </a:rPr>
              <a:t>2015/06/17</a:t>
            </a:r>
            <a:r>
              <a:rPr lang="fr-FR" sz="2500" b="1" dirty="0">
                <a:solidFill>
                  <a:srgbClr val="0DD5E0"/>
                </a:solidFill>
                <a:latin typeface="Open Sans" panose="020B0606030504020204" pitchFamily="34" charset="0"/>
                <a:ea typeface="Open Sans" panose="020B0606030504020204" pitchFamily="34" charset="0"/>
                <a:cs typeface="Open Sans" panose="020B0606030504020204" pitchFamily="34" charset="0"/>
              </a:rPr>
              <a:t> : </a:t>
            </a:r>
            <a:r>
              <a:rPr lang="fr-FR" sz="2500" b="1" dirty="0" err="1">
                <a:solidFill>
                  <a:srgbClr val="0DD5E0"/>
                </a:solidFill>
                <a:latin typeface="Open Sans" panose="020B0606030504020204" pitchFamily="34" charset="0"/>
                <a:ea typeface="Open Sans" panose="020B0606030504020204" pitchFamily="34" charset="0"/>
                <a:cs typeface="Open Sans" panose="020B0606030504020204" pitchFamily="34" charset="0"/>
              </a:rPr>
              <a:t>WebAssembly</a:t>
            </a:r>
            <a:endParaRPr lang="fr-FR" sz="2500" b="1" dirty="0">
              <a:solidFill>
                <a:srgbClr val="0DD5E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0" name="ZoneTexte 7">
            <a:extLst>
              <a:ext uri="{FF2B5EF4-FFF2-40B4-BE49-F238E27FC236}">
                <a16:creationId xmlns:a16="http://schemas.microsoft.com/office/drawing/2014/main" id="{03995FF9-A0D3-55D5-FBAC-C3CC519BB259}"/>
              </a:ext>
            </a:extLst>
          </p:cNvPr>
          <p:cNvSpPr txBox="1"/>
          <p:nvPr/>
        </p:nvSpPr>
        <p:spPr>
          <a:xfrm>
            <a:off x="1950676" y="1134320"/>
            <a:ext cx="9647157" cy="1469984"/>
          </a:xfrm>
          <a:prstGeom prst="rect">
            <a:avLst/>
          </a:prstGeom>
          <a:noFill/>
        </p:spPr>
        <p:txBody>
          <a:bodyPr wrap="square" rtlCol="0">
            <a:noAutofit/>
          </a:bodyPr>
          <a:lstStyle/>
          <a:p>
            <a:r>
              <a:rPr lang="fr-FR" sz="1600" dirty="0" err="1">
                <a:solidFill>
                  <a:srgbClr val="F88224"/>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WebAssembly</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 ou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WASM</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 est un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standard</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 pour le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développement d'applications </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qui permet de :</a:t>
            </a:r>
          </a:p>
          <a:p>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 </a:t>
            </a:r>
          </a:p>
          <a:p>
            <a:pPr marL="285750" indent="-285750">
              <a:buFont typeface="Arial" panose="020B0604020202020204" pitchFamily="34" charset="0"/>
              <a:buChar char="•"/>
            </a:pP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compiler du code </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écrit dans plus de 40 langages (dont Rust, C, C++, JavaScript, and </a:t>
            </a:r>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Golang</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a:t>
            </a:r>
          </a:p>
          <a:p>
            <a:pPr marL="285750" indent="-285750">
              <a:buFont typeface="Arial" panose="020B0604020202020204" pitchFamily="34" charset="0"/>
              <a:buChar char="•"/>
            </a:pPr>
            <a:endPar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endParaRPr>
          </a:p>
          <a:p>
            <a:pPr marL="285750" indent="-285750">
              <a:buFont typeface="Arial" panose="020B0604020202020204" pitchFamily="34" charset="0"/>
              <a:buChar char="•"/>
            </a:pP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et d'en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exécuter le </a:t>
            </a:r>
            <a:r>
              <a:rPr lang="fr-FR" sz="1600" dirty="0" err="1">
                <a:solidFill>
                  <a:srgbClr val="F88224"/>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bytecode</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 </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dans des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environnements isolés </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a:t>
            </a:r>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sandboxes</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a:t>
            </a:r>
            <a:endPar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21" name="Picture 20" descr="Diagram&#10;&#10;Description automatically generated">
            <a:extLst>
              <a:ext uri="{FF2B5EF4-FFF2-40B4-BE49-F238E27FC236}">
                <a16:creationId xmlns:a16="http://schemas.microsoft.com/office/drawing/2014/main" id="{D5E70017-ED7D-B7DC-5F91-3D545A4DA9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4312" y="2983479"/>
            <a:ext cx="7419975" cy="3228975"/>
          </a:xfrm>
          <a:prstGeom prst="rect">
            <a:avLst/>
          </a:prstGeom>
        </p:spPr>
      </p:pic>
      <p:grpSp>
        <p:nvGrpSpPr>
          <p:cNvPr id="33" name="Group 32">
            <a:extLst>
              <a:ext uri="{FF2B5EF4-FFF2-40B4-BE49-F238E27FC236}">
                <a16:creationId xmlns:a16="http://schemas.microsoft.com/office/drawing/2014/main" id="{23CFDE31-AF4F-2F26-AC5A-17D833C7F665}"/>
              </a:ext>
            </a:extLst>
          </p:cNvPr>
          <p:cNvGrpSpPr/>
          <p:nvPr/>
        </p:nvGrpSpPr>
        <p:grpSpPr>
          <a:xfrm>
            <a:off x="9321908" y="2188323"/>
            <a:ext cx="1723079" cy="409900"/>
            <a:chOff x="9321908" y="2188323"/>
            <a:chExt cx="1723079" cy="409900"/>
          </a:xfrm>
        </p:grpSpPr>
        <p:grpSp>
          <p:nvGrpSpPr>
            <p:cNvPr id="16" name="Group 15">
              <a:extLst>
                <a:ext uri="{FF2B5EF4-FFF2-40B4-BE49-F238E27FC236}">
                  <a16:creationId xmlns:a16="http://schemas.microsoft.com/office/drawing/2014/main" id="{BD623E9A-B9FC-6AD6-562B-A79DCC734EFB}"/>
                </a:ext>
              </a:extLst>
            </p:cNvPr>
            <p:cNvGrpSpPr/>
            <p:nvPr/>
          </p:nvGrpSpPr>
          <p:grpSpPr>
            <a:xfrm rot="20356692">
              <a:off x="9855596" y="2188323"/>
              <a:ext cx="1189391" cy="409900"/>
              <a:chOff x="8906467" y="3666455"/>
              <a:chExt cx="1189391" cy="409900"/>
            </a:xfrm>
          </p:grpSpPr>
          <p:sp>
            <p:nvSpPr>
              <p:cNvPr id="17" name="Rectangle: Rounded Corners 16">
                <a:extLst>
                  <a:ext uri="{FF2B5EF4-FFF2-40B4-BE49-F238E27FC236}">
                    <a16:creationId xmlns:a16="http://schemas.microsoft.com/office/drawing/2014/main" id="{0D263875-BEE9-A783-0F10-57C485E77EF4}"/>
                  </a:ext>
                </a:extLst>
              </p:cNvPr>
              <p:cNvSpPr/>
              <p:nvPr/>
            </p:nvSpPr>
            <p:spPr>
              <a:xfrm>
                <a:off x="8906467" y="3666455"/>
                <a:ext cx="1024612" cy="409900"/>
              </a:xfrm>
              <a:prstGeom prst="roundRect">
                <a:avLst/>
              </a:prstGeom>
              <a:solidFill>
                <a:srgbClr val="262626"/>
              </a:solidFill>
              <a:ln w="28575">
                <a:solidFill>
                  <a:srgbClr val="0DD5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ZoneTexte 23">
                <a:extLst>
                  <a:ext uri="{FF2B5EF4-FFF2-40B4-BE49-F238E27FC236}">
                    <a16:creationId xmlns:a16="http://schemas.microsoft.com/office/drawing/2014/main" id="{73A8B2EF-A874-5924-5D5A-5FE0D92EE97C}"/>
                  </a:ext>
                </a:extLst>
              </p:cNvPr>
              <p:cNvSpPr txBox="1"/>
              <p:nvPr/>
            </p:nvSpPr>
            <p:spPr>
              <a:xfrm>
                <a:off x="8914342" y="3744867"/>
                <a:ext cx="1181516" cy="246221"/>
              </a:xfrm>
              <a:prstGeom prst="rect">
                <a:avLst/>
              </a:prstGeom>
              <a:noFill/>
            </p:spPr>
            <p:txBody>
              <a:bodyPr wrap="square" rtlCol="0">
                <a:spAutoFit/>
              </a:bodyPr>
              <a:lstStyle/>
              <a:p>
                <a:r>
                  <a:rPr lang="fr-FR" sz="1000" b="1" dirty="0">
                    <a:solidFill>
                      <a:schemeClr val="bg1"/>
                    </a:solidFill>
                    <a:latin typeface="Open Sans" panose="020B0606030504020204" pitchFamily="34" charset="0"/>
                    <a:ea typeface="Open Sans" panose="020B0606030504020204" pitchFamily="34" charset="0"/>
                    <a:cs typeface="Open Sans" panose="020B0606030504020204" pitchFamily="34" charset="0"/>
                  </a:rPr>
                  <a:t>Conteneurs ?</a:t>
                </a:r>
              </a:p>
            </p:txBody>
          </p:sp>
        </p:grpSp>
        <p:sp>
          <p:nvSpPr>
            <p:cNvPr id="22" name="Arrow: Right 21">
              <a:extLst>
                <a:ext uri="{FF2B5EF4-FFF2-40B4-BE49-F238E27FC236}">
                  <a16:creationId xmlns:a16="http://schemas.microsoft.com/office/drawing/2014/main" id="{2EFC9F4A-1CF8-8BD4-5C7F-BB947E0115C2}"/>
                </a:ext>
              </a:extLst>
            </p:cNvPr>
            <p:cNvSpPr/>
            <p:nvPr/>
          </p:nvSpPr>
          <p:spPr>
            <a:xfrm rot="11871052">
              <a:off x="9321908" y="2408318"/>
              <a:ext cx="433553" cy="160845"/>
            </a:xfrm>
            <a:prstGeom prst="rightArrow">
              <a:avLst/>
            </a:prstGeom>
            <a:solidFill>
              <a:srgbClr val="0DD5E0"/>
            </a:solidFill>
            <a:ln w="28575">
              <a:solidFill>
                <a:srgbClr val="0DD5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27" name="Group 26">
            <a:extLst>
              <a:ext uri="{FF2B5EF4-FFF2-40B4-BE49-F238E27FC236}">
                <a16:creationId xmlns:a16="http://schemas.microsoft.com/office/drawing/2014/main" id="{8002BE0B-B4CA-A5B2-84D9-449A5858DB23}"/>
              </a:ext>
            </a:extLst>
          </p:cNvPr>
          <p:cNvGrpSpPr/>
          <p:nvPr/>
        </p:nvGrpSpPr>
        <p:grpSpPr>
          <a:xfrm>
            <a:off x="8386044" y="2983479"/>
            <a:ext cx="3345083" cy="1354637"/>
            <a:chOff x="8386044" y="2983479"/>
            <a:chExt cx="3345083" cy="1354637"/>
          </a:xfrm>
        </p:grpSpPr>
        <p:sp>
          <p:nvSpPr>
            <p:cNvPr id="23" name="ZoneTexte 23">
              <a:extLst>
                <a:ext uri="{FF2B5EF4-FFF2-40B4-BE49-F238E27FC236}">
                  <a16:creationId xmlns:a16="http://schemas.microsoft.com/office/drawing/2014/main" id="{4674C177-1D34-6AB2-1D74-FC76A0650A6C}"/>
                </a:ext>
              </a:extLst>
            </p:cNvPr>
            <p:cNvSpPr txBox="1"/>
            <p:nvPr/>
          </p:nvSpPr>
          <p:spPr>
            <a:xfrm>
              <a:off x="9192257" y="2983479"/>
              <a:ext cx="1732658" cy="445521"/>
            </a:xfrm>
            <a:prstGeom prst="rect">
              <a:avLst/>
            </a:prstGeom>
            <a:noFill/>
          </p:spPr>
          <p:txBody>
            <a:bodyPr wrap="square" rtlCol="0">
              <a:noAutofit/>
            </a:bodyPr>
            <a:lstStyle/>
            <a:p>
              <a:pPr algn="ct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Idée de base</a:t>
              </a:r>
            </a:p>
          </p:txBody>
        </p:sp>
        <p:sp>
          <p:nvSpPr>
            <p:cNvPr id="24" name="ZoneTexte 23">
              <a:extLst>
                <a:ext uri="{FF2B5EF4-FFF2-40B4-BE49-F238E27FC236}">
                  <a16:creationId xmlns:a16="http://schemas.microsoft.com/office/drawing/2014/main" id="{8F455789-8FC6-6D66-17A4-51A8CF4BD649}"/>
                </a:ext>
              </a:extLst>
            </p:cNvPr>
            <p:cNvSpPr txBox="1"/>
            <p:nvPr/>
          </p:nvSpPr>
          <p:spPr>
            <a:xfrm>
              <a:off x="8386044" y="3787112"/>
              <a:ext cx="3345083" cy="551004"/>
            </a:xfrm>
            <a:prstGeom prst="rect">
              <a:avLst/>
            </a:prstGeom>
            <a:noFill/>
          </p:spPr>
          <p:txBody>
            <a:bodyPr wrap="square" rtlCol="0">
              <a:noAutofit/>
            </a:bodyPr>
            <a:lstStyle/>
            <a:p>
              <a:pPr algn="ct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Faire tourner un autre langage que javascript dans le navigateur</a:t>
              </a:r>
            </a:p>
          </p:txBody>
        </p:sp>
        <p:sp>
          <p:nvSpPr>
            <p:cNvPr id="25" name="ZoneTexte 23">
              <a:extLst>
                <a:ext uri="{FF2B5EF4-FFF2-40B4-BE49-F238E27FC236}">
                  <a16:creationId xmlns:a16="http://schemas.microsoft.com/office/drawing/2014/main" id="{4969A82F-3513-3C95-7E77-E3A2233F9D98}"/>
                </a:ext>
              </a:extLst>
            </p:cNvPr>
            <p:cNvSpPr txBox="1"/>
            <p:nvPr/>
          </p:nvSpPr>
          <p:spPr>
            <a:xfrm>
              <a:off x="9231240" y="3384436"/>
              <a:ext cx="1732658" cy="445521"/>
            </a:xfrm>
            <a:prstGeom prst="rect">
              <a:avLst/>
            </a:prstGeom>
            <a:noFill/>
          </p:spPr>
          <p:txBody>
            <a:bodyPr wrap="square" rtlCol="0">
              <a:noAutofit/>
            </a:bodyPr>
            <a:lstStyle/>
            <a:p>
              <a:pPr algn="ctr"/>
              <a:r>
                <a:rPr lang="fr-FR" sz="1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a:t>
              </a:r>
            </a:p>
          </p:txBody>
        </p:sp>
      </p:grpSp>
      <p:sp>
        <p:nvSpPr>
          <p:cNvPr id="26" name="ZoneTexte 23">
            <a:extLst>
              <a:ext uri="{FF2B5EF4-FFF2-40B4-BE49-F238E27FC236}">
                <a16:creationId xmlns:a16="http://schemas.microsoft.com/office/drawing/2014/main" id="{8DD6AF3D-20B9-8CB8-30AC-BFCD896DB9E7}"/>
              </a:ext>
            </a:extLst>
          </p:cNvPr>
          <p:cNvSpPr txBox="1"/>
          <p:nvPr/>
        </p:nvSpPr>
        <p:spPr>
          <a:xfrm>
            <a:off x="8325927" y="4740792"/>
            <a:ext cx="3514974" cy="1469984"/>
          </a:xfrm>
          <a:prstGeom prst="rect">
            <a:avLst/>
          </a:prstGeom>
          <a:noFill/>
        </p:spPr>
        <p:txBody>
          <a:bodyPr wrap="square" rtlCol="0">
            <a:noAutofit/>
          </a:bodyPr>
          <a:lstStyle/>
          <a:p>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 Les navigateurs </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intègrent une machine virtuelle WASM (WASM runtime) qui va exécuter le </a:t>
            </a:r>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bytecode</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WASM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module WASM</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a:t>
            </a:r>
          </a:p>
        </p:txBody>
      </p:sp>
      <p:grpSp>
        <p:nvGrpSpPr>
          <p:cNvPr id="32" name="Group 31">
            <a:extLst>
              <a:ext uri="{FF2B5EF4-FFF2-40B4-BE49-F238E27FC236}">
                <a16:creationId xmlns:a16="http://schemas.microsoft.com/office/drawing/2014/main" id="{DABF991C-8106-4EC7-359E-8B0E6D966700}"/>
              </a:ext>
            </a:extLst>
          </p:cNvPr>
          <p:cNvGrpSpPr/>
          <p:nvPr/>
        </p:nvGrpSpPr>
        <p:grpSpPr>
          <a:xfrm>
            <a:off x="2602032" y="5075144"/>
            <a:ext cx="1641655" cy="801282"/>
            <a:chOff x="2602032" y="5075144"/>
            <a:chExt cx="1641655" cy="801282"/>
          </a:xfrm>
        </p:grpSpPr>
        <p:grpSp>
          <p:nvGrpSpPr>
            <p:cNvPr id="28" name="Group 27">
              <a:extLst>
                <a:ext uri="{FF2B5EF4-FFF2-40B4-BE49-F238E27FC236}">
                  <a16:creationId xmlns:a16="http://schemas.microsoft.com/office/drawing/2014/main" id="{832A07A7-7D52-3577-BF79-5BC5E35DABFF}"/>
                </a:ext>
              </a:extLst>
            </p:cNvPr>
            <p:cNvGrpSpPr/>
            <p:nvPr/>
          </p:nvGrpSpPr>
          <p:grpSpPr>
            <a:xfrm rot="1277229">
              <a:off x="2602032" y="5383085"/>
              <a:ext cx="1181516" cy="409900"/>
              <a:chOff x="8879617" y="3666455"/>
              <a:chExt cx="1181516" cy="409900"/>
            </a:xfrm>
          </p:grpSpPr>
          <p:sp>
            <p:nvSpPr>
              <p:cNvPr id="29" name="Rectangle: Rounded Corners 28">
                <a:extLst>
                  <a:ext uri="{FF2B5EF4-FFF2-40B4-BE49-F238E27FC236}">
                    <a16:creationId xmlns:a16="http://schemas.microsoft.com/office/drawing/2014/main" id="{0473B47D-86CB-6516-DCBF-1101B32A663B}"/>
                  </a:ext>
                </a:extLst>
              </p:cNvPr>
              <p:cNvSpPr/>
              <p:nvPr/>
            </p:nvSpPr>
            <p:spPr>
              <a:xfrm>
                <a:off x="8906467" y="3666455"/>
                <a:ext cx="1024612" cy="409900"/>
              </a:xfrm>
              <a:prstGeom prst="roundRect">
                <a:avLst/>
              </a:prstGeom>
              <a:solidFill>
                <a:srgbClr val="262626"/>
              </a:solidFill>
              <a:ln w="28575">
                <a:solidFill>
                  <a:srgbClr val="0DD5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ZoneTexte 23">
                <a:extLst>
                  <a:ext uri="{FF2B5EF4-FFF2-40B4-BE49-F238E27FC236}">
                    <a16:creationId xmlns:a16="http://schemas.microsoft.com/office/drawing/2014/main" id="{471D0D1E-21AC-8254-0984-CB3AADFF359B}"/>
                  </a:ext>
                </a:extLst>
              </p:cNvPr>
              <p:cNvSpPr txBox="1"/>
              <p:nvPr/>
            </p:nvSpPr>
            <p:spPr>
              <a:xfrm>
                <a:off x="8879617" y="3768017"/>
                <a:ext cx="1181516" cy="246221"/>
              </a:xfrm>
              <a:prstGeom prst="rect">
                <a:avLst/>
              </a:prstGeom>
              <a:noFill/>
            </p:spPr>
            <p:txBody>
              <a:bodyPr wrap="square" rtlCol="0">
                <a:spAutoFit/>
              </a:bodyPr>
              <a:lstStyle/>
              <a:p>
                <a:r>
                  <a:rPr lang="fr-FR" sz="1000" b="1" dirty="0">
                    <a:solidFill>
                      <a:srgbClr val="F88224"/>
                    </a:solidFill>
                    <a:latin typeface="Open Sans" panose="020B0606030504020204" pitchFamily="34" charset="0"/>
                    <a:ea typeface="Open Sans" panose="020B0606030504020204" pitchFamily="34" charset="0"/>
                    <a:cs typeface="Open Sans" panose="020B0606030504020204" pitchFamily="34" charset="0"/>
                  </a:rPr>
                  <a:t>Module</a:t>
                </a:r>
                <a:r>
                  <a:rPr lang="fr-FR" sz="1000" b="1" dirty="0">
                    <a:solidFill>
                      <a:schemeClr val="bg1"/>
                    </a:solidFill>
                    <a:latin typeface="Open Sans" panose="020B0606030504020204" pitchFamily="34" charset="0"/>
                    <a:ea typeface="Open Sans" panose="020B0606030504020204" pitchFamily="34" charset="0"/>
                    <a:cs typeface="Open Sans" panose="020B0606030504020204" pitchFamily="34" charset="0"/>
                  </a:rPr>
                  <a:t> WASM</a:t>
                </a:r>
              </a:p>
            </p:txBody>
          </p:sp>
        </p:grpSp>
        <p:sp>
          <p:nvSpPr>
            <p:cNvPr id="31" name="Arrow: Circular 30">
              <a:extLst>
                <a:ext uri="{FF2B5EF4-FFF2-40B4-BE49-F238E27FC236}">
                  <a16:creationId xmlns:a16="http://schemas.microsoft.com/office/drawing/2014/main" id="{04FBFB16-6010-723F-02E2-F21A74536E79}"/>
                </a:ext>
              </a:extLst>
            </p:cNvPr>
            <p:cNvSpPr/>
            <p:nvPr/>
          </p:nvSpPr>
          <p:spPr>
            <a:xfrm rot="20361110" flipV="1">
              <a:off x="3433878" y="5075144"/>
              <a:ext cx="809809" cy="801282"/>
            </a:xfrm>
            <a:prstGeom prst="circularArrow">
              <a:avLst>
                <a:gd name="adj1" fmla="val 6481"/>
                <a:gd name="adj2" fmla="val 1142319"/>
                <a:gd name="adj3" fmla="val 20344617"/>
                <a:gd name="adj4" fmla="val 13999806"/>
                <a:gd name="adj5" fmla="val 12500"/>
              </a:avLst>
            </a:prstGeom>
            <a:solidFill>
              <a:srgbClr val="0DD5E0"/>
            </a:solidFill>
            <a:ln w="25400">
              <a:solidFill>
                <a:srgbClr val="0DD5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Tree>
    <p:extLst>
      <p:ext uri="{BB962C8B-B14F-4D97-AF65-F5344CB8AC3E}">
        <p14:creationId xmlns:p14="http://schemas.microsoft.com/office/powerpoint/2010/main" val="136690564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ZoneTexte 16">
            <a:extLst>
              <a:ext uri="{FF2B5EF4-FFF2-40B4-BE49-F238E27FC236}">
                <a16:creationId xmlns:a16="http://schemas.microsoft.com/office/drawing/2014/main" id="{AF140616-267E-C9BE-E1FB-9E088EC2B08E}"/>
              </a:ext>
            </a:extLst>
          </p:cNvPr>
          <p:cNvSpPr txBox="1"/>
          <p:nvPr/>
        </p:nvSpPr>
        <p:spPr>
          <a:xfrm>
            <a:off x="1950676" y="310244"/>
            <a:ext cx="4427640" cy="477054"/>
          </a:xfrm>
          <a:prstGeom prst="rect">
            <a:avLst/>
          </a:prstGeom>
          <a:noFill/>
        </p:spPr>
        <p:txBody>
          <a:bodyPr wrap="square" rtlCol="0">
            <a:spAutoFit/>
          </a:bodyPr>
          <a:lstStyle/>
          <a:p>
            <a:r>
              <a:rPr lang="fr-FR" sz="2500" b="1" dirty="0">
                <a:solidFill>
                  <a:srgbClr val="E00D86"/>
                </a:solidFill>
                <a:latin typeface="Open Sans" panose="020B0606030504020204" pitchFamily="34" charset="0"/>
                <a:ea typeface="Open Sans" panose="020B0606030504020204" pitchFamily="34" charset="0"/>
                <a:cs typeface="Open Sans" panose="020B0606030504020204" pitchFamily="34" charset="0"/>
              </a:rPr>
              <a:t>2015/06/17</a:t>
            </a:r>
            <a:r>
              <a:rPr lang="fr-FR" sz="2500" b="1" dirty="0">
                <a:solidFill>
                  <a:srgbClr val="0DD5E0"/>
                </a:solidFill>
                <a:latin typeface="Open Sans" panose="020B0606030504020204" pitchFamily="34" charset="0"/>
                <a:ea typeface="Open Sans" panose="020B0606030504020204" pitchFamily="34" charset="0"/>
                <a:cs typeface="Open Sans" panose="020B0606030504020204" pitchFamily="34" charset="0"/>
              </a:rPr>
              <a:t> : </a:t>
            </a:r>
            <a:r>
              <a:rPr lang="fr-FR" sz="2500" b="1" dirty="0" err="1">
                <a:solidFill>
                  <a:srgbClr val="0DD5E0"/>
                </a:solidFill>
                <a:latin typeface="Open Sans" panose="020B0606030504020204" pitchFamily="34" charset="0"/>
                <a:ea typeface="Open Sans" panose="020B0606030504020204" pitchFamily="34" charset="0"/>
                <a:cs typeface="Open Sans" panose="020B0606030504020204" pitchFamily="34" charset="0"/>
              </a:rPr>
              <a:t>WebAssembly</a:t>
            </a:r>
            <a:endParaRPr lang="fr-FR" sz="2500" b="1" dirty="0">
              <a:solidFill>
                <a:srgbClr val="0DD5E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0" name="ZoneTexte 7">
            <a:extLst>
              <a:ext uri="{FF2B5EF4-FFF2-40B4-BE49-F238E27FC236}">
                <a16:creationId xmlns:a16="http://schemas.microsoft.com/office/drawing/2014/main" id="{03995FF9-A0D3-55D5-FBAC-C3CC519BB259}"/>
              </a:ext>
            </a:extLst>
          </p:cNvPr>
          <p:cNvSpPr txBox="1"/>
          <p:nvPr/>
        </p:nvSpPr>
        <p:spPr>
          <a:xfrm>
            <a:off x="1950676" y="1134320"/>
            <a:ext cx="9647157" cy="4629872"/>
          </a:xfrm>
          <a:prstGeom prst="rect">
            <a:avLst/>
          </a:prstGeom>
          <a:noFill/>
        </p:spPr>
        <p:txBody>
          <a:bodyPr wrap="square" rtlCol="0">
            <a:noAutofit/>
          </a:bodyPr>
          <a:lstStyle/>
          <a:p>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Caractéristiques de WASM :</a:t>
            </a:r>
          </a:p>
          <a:p>
            <a:endPar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endParaRPr>
          </a:p>
          <a:p>
            <a:pPr marL="285750" indent="-285750">
              <a:buFont typeface="Wingdings" panose="05000000000000000000" pitchFamily="2" charset="2"/>
              <a:buChar char="à"/>
            </a:pP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Portabilité</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 les modules </a:t>
            </a:r>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WebAssembly</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sont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indépendants de la plateforme </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et peuvent être exécutés dans n'importe quel environnement qui prend en charge </a:t>
            </a:r>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WebAssembly</a:t>
            </a:r>
            <a:endPar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pPr marL="285750" indent="-285750">
              <a:buFont typeface="Wingdings" panose="05000000000000000000" pitchFamily="2" charset="2"/>
              <a:buChar char="à"/>
            </a:pPr>
            <a:endPar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pPr marL="285750" indent="-285750">
              <a:buFont typeface="Wingdings" panose="05000000000000000000" pitchFamily="2" charset="2"/>
              <a:buChar char="à"/>
            </a:pP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Performance</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 le code </a:t>
            </a:r>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WebAssembly</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est compilé en code machine, d'où une exécution souvent plus rapide par rapport aux langages interprétés comme JavaScript.</a:t>
            </a:r>
          </a:p>
          <a:p>
            <a:pPr marL="285750" indent="-285750">
              <a:buFont typeface="Wingdings" panose="05000000000000000000" pitchFamily="2" charset="2"/>
              <a:buChar char="à"/>
            </a:pPr>
            <a:endPar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pPr marL="285750" indent="-285750">
              <a:buFont typeface="Wingdings" panose="05000000000000000000" pitchFamily="2" charset="2"/>
              <a:buChar char="à"/>
            </a:pP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Sécurité</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 </a:t>
            </a:r>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WebAssembly</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s'exécute dans un environnement totalement isolé.</a:t>
            </a:r>
            <a:b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b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A la base WASM ne peut PAS faire d'appels I/O, il utilise WASI pour cela.</a:t>
            </a:r>
            <a:b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b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Sur ce sujet de l’isolation des ressources, via ses « </a:t>
            </a:r>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nanoprocess</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WASI va plus loin que les network </a:t>
            </a:r>
            <a:r>
              <a:rPr lang="fr-FR" sz="1600" dirty="0" err="1">
                <a:solidFill>
                  <a:srgbClr val="F88224"/>
                </a:solidFill>
                <a:latin typeface="Open Sans" panose="020B0606030504020204" pitchFamily="34" charset="0"/>
                <a:ea typeface="Open Sans" panose="020B0606030504020204" pitchFamily="34" charset="0"/>
                <a:cs typeface="Open Sans" panose="020B0606030504020204" pitchFamily="34" charset="0"/>
              </a:rPr>
              <a:t>namespaces</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du noyau Linux</a:t>
            </a:r>
          </a:p>
          <a:p>
            <a:pPr marL="285750" indent="-285750">
              <a:buFont typeface="Wingdings" panose="05000000000000000000" pitchFamily="2" charset="2"/>
              <a:buChar char="à"/>
            </a:pPr>
            <a:endPar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pPr marL="285750" indent="-285750">
              <a:buFont typeface="Wingdings" panose="05000000000000000000" pitchFamily="2" charset="2"/>
              <a:buChar char="à"/>
            </a:pP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Taille réduite </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les modules </a:t>
            </a:r>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WebAssembly</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sont généralement sensiblement plus petits que les images de conteneurs.</a:t>
            </a:r>
            <a:b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b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Quelques dizaines de Ko à moins d'une dizaine de Mo</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contre généralement quelques dizaines de Mo à plusieurs centaines de Mo pour des conteneurs</a:t>
            </a:r>
          </a:p>
        </p:txBody>
      </p:sp>
    </p:spTree>
    <p:extLst>
      <p:ext uri="{BB962C8B-B14F-4D97-AF65-F5344CB8AC3E}">
        <p14:creationId xmlns:p14="http://schemas.microsoft.com/office/powerpoint/2010/main" val="416712234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16">
            <a:extLst>
              <a:ext uri="{FF2B5EF4-FFF2-40B4-BE49-F238E27FC236}">
                <a16:creationId xmlns:a16="http://schemas.microsoft.com/office/drawing/2014/main" id="{DD72CE58-A40A-6BB2-2E16-28A859D3BD22}"/>
              </a:ext>
            </a:extLst>
          </p:cNvPr>
          <p:cNvSpPr txBox="1"/>
          <p:nvPr/>
        </p:nvSpPr>
        <p:spPr>
          <a:xfrm>
            <a:off x="2008673" y="310244"/>
            <a:ext cx="5268385" cy="477054"/>
          </a:xfrm>
          <a:prstGeom prst="rect">
            <a:avLst/>
          </a:prstGeom>
          <a:noFill/>
        </p:spPr>
        <p:txBody>
          <a:bodyPr wrap="square" rtlCol="0">
            <a:spAutoFit/>
          </a:bodyPr>
          <a:lstStyle/>
          <a:p>
            <a:r>
              <a:rPr lang="fr-FR" sz="2500" b="1" dirty="0">
                <a:solidFill>
                  <a:srgbClr val="E00D86"/>
                </a:solidFill>
                <a:latin typeface="Open Sans" panose="020B0606030504020204" pitchFamily="34" charset="0"/>
                <a:ea typeface="Open Sans" panose="020B0606030504020204" pitchFamily="34" charset="0"/>
                <a:cs typeface="Open Sans" panose="020B0606030504020204" pitchFamily="34" charset="0"/>
              </a:rPr>
              <a:t>2019/03/27</a:t>
            </a:r>
            <a:r>
              <a:rPr lang="fr-FR" sz="2500" b="1" dirty="0">
                <a:solidFill>
                  <a:srgbClr val="0DD5E0"/>
                </a:solidFill>
                <a:latin typeface="Open Sans" panose="020B0606030504020204" pitchFamily="34" charset="0"/>
                <a:ea typeface="Open Sans" panose="020B0606030504020204" pitchFamily="34" charset="0"/>
                <a:cs typeface="Open Sans" panose="020B0606030504020204" pitchFamily="34" charset="0"/>
              </a:rPr>
              <a:t> : 1st version de WASI</a:t>
            </a:r>
          </a:p>
        </p:txBody>
      </p:sp>
      <p:sp>
        <p:nvSpPr>
          <p:cNvPr id="10" name="ZoneTexte 7">
            <a:extLst>
              <a:ext uri="{FF2B5EF4-FFF2-40B4-BE49-F238E27FC236}">
                <a16:creationId xmlns:a16="http://schemas.microsoft.com/office/drawing/2014/main" id="{03995FF9-A0D3-55D5-FBAC-C3CC519BB259}"/>
              </a:ext>
            </a:extLst>
          </p:cNvPr>
          <p:cNvSpPr txBox="1"/>
          <p:nvPr/>
        </p:nvSpPr>
        <p:spPr>
          <a:xfrm>
            <a:off x="1950676" y="1134320"/>
            <a:ext cx="9647157" cy="902824"/>
          </a:xfrm>
          <a:prstGeom prst="rect">
            <a:avLst/>
          </a:prstGeom>
          <a:noFill/>
        </p:spPr>
        <p:txBody>
          <a:bodyPr wrap="square" rtlCol="0">
            <a:noAutofit/>
          </a:bodyPr>
          <a:lstStyle/>
          <a:p>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WASI</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 = </a:t>
            </a:r>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WebAssembly</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 System Interface</a:t>
            </a:r>
          </a:p>
          <a:p>
            <a:endPar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endParaRPr>
          </a:p>
          <a:p>
            <a:pPr marL="285750" indent="-285750">
              <a:buFont typeface="Wingdings" panose="05000000000000000000" pitchFamily="2" charset="2"/>
              <a:buChar char="à"/>
            </a:pP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WASI est une interface système permettant de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faire tourner WASM en dehors du web</a:t>
            </a:r>
          </a:p>
          <a:p>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 </a:t>
            </a:r>
            <a:endPar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3" name="Picture 2" descr="Diagram&#10;&#10;Description automatically generated">
            <a:extLst>
              <a:ext uri="{FF2B5EF4-FFF2-40B4-BE49-F238E27FC236}">
                <a16:creationId xmlns:a16="http://schemas.microsoft.com/office/drawing/2014/main" id="{90C5FE5D-3067-0853-B5B1-8A9421E5CA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8645" y="2534854"/>
            <a:ext cx="7671523" cy="3148313"/>
          </a:xfrm>
          <a:prstGeom prst="rect">
            <a:avLst/>
          </a:prstGeom>
        </p:spPr>
      </p:pic>
      <p:sp>
        <p:nvSpPr>
          <p:cNvPr id="4" name="ZoneTexte 23">
            <a:extLst>
              <a:ext uri="{FF2B5EF4-FFF2-40B4-BE49-F238E27FC236}">
                <a16:creationId xmlns:a16="http://schemas.microsoft.com/office/drawing/2014/main" id="{2A24DEFC-66E4-DCD5-C8FA-5F5884D26DC0}"/>
              </a:ext>
            </a:extLst>
          </p:cNvPr>
          <p:cNvSpPr txBox="1"/>
          <p:nvPr/>
        </p:nvSpPr>
        <p:spPr>
          <a:xfrm>
            <a:off x="8086717" y="2534854"/>
            <a:ext cx="3786638" cy="3377155"/>
          </a:xfrm>
          <a:prstGeom prst="rect">
            <a:avLst/>
          </a:prstGeom>
          <a:noFill/>
        </p:spPr>
        <p:txBody>
          <a:bodyPr wrap="square" rtlCol="0">
            <a:noAutofit/>
          </a:bodyPr>
          <a:lstStyle/>
          <a:p>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 Plus de moteur javascript de disponible, les WASM runtimes doivent utiliser des interfaces, comme WASI, pour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communiquer avec le monde extérieur</a:t>
            </a:r>
            <a:endPar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06149102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16">
            <a:extLst>
              <a:ext uri="{FF2B5EF4-FFF2-40B4-BE49-F238E27FC236}">
                <a16:creationId xmlns:a16="http://schemas.microsoft.com/office/drawing/2014/main" id="{DD72CE58-A40A-6BB2-2E16-28A859D3BD22}"/>
              </a:ext>
            </a:extLst>
          </p:cNvPr>
          <p:cNvSpPr txBox="1"/>
          <p:nvPr/>
        </p:nvSpPr>
        <p:spPr>
          <a:xfrm>
            <a:off x="2008673" y="310244"/>
            <a:ext cx="5268385" cy="477054"/>
          </a:xfrm>
          <a:prstGeom prst="rect">
            <a:avLst/>
          </a:prstGeom>
          <a:noFill/>
        </p:spPr>
        <p:txBody>
          <a:bodyPr wrap="square" rtlCol="0">
            <a:spAutoFit/>
          </a:bodyPr>
          <a:lstStyle/>
          <a:p>
            <a:r>
              <a:rPr lang="fr-FR" sz="2500" b="1" dirty="0">
                <a:solidFill>
                  <a:srgbClr val="0DD5E0"/>
                </a:solidFill>
                <a:latin typeface="Open Sans" panose="020B0606030504020204" pitchFamily="34" charset="0"/>
                <a:ea typeface="Open Sans" panose="020B0606030504020204" pitchFamily="34" charset="0"/>
                <a:cs typeface="Open Sans" panose="020B0606030504020204" pitchFamily="34" charset="0"/>
              </a:rPr>
              <a:t>Histoire de WASM / WASI</a:t>
            </a:r>
          </a:p>
        </p:txBody>
      </p:sp>
      <p:sp>
        <p:nvSpPr>
          <p:cNvPr id="10" name="ZoneTexte 7">
            <a:extLst>
              <a:ext uri="{FF2B5EF4-FFF2-40B4-BE49-F238E27FC236}">
                <a16:creationId xmlns:a16="http://schemas.microsoft.com/office/drawing/2014/main" id="{03995FF9-A0D3-55D5-FBAC-C3CC519BB259}"/>
              </a:ext>
            </a:extLst>
          </p:cNvPr>
          <p:cNvSpPr txBox="1"/>
          <p:nvPr/>
        </p:nvSpPr>
        <p:spPr>
          <a:xfrm>
            <a:off x="3217762" y="1134319"/>
            <a:ext cx="8380071" cy="2152891"/>
          </a:xfrm>
          <a:prstGeom prst="rect">
            <a:avLst/>
          </a:prstGeom>
          <a:noFill/>
        </p:spPr>
        <p:txBody>
          <a:bodyPr wrap="square" rtlCol="0">
            <a:noAutofit/>
          </a:bodyPr>
          <a:lstStyle/>
          <a:p>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Même si </a:t>
            </a:r>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Wasm</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a été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initié par la W3C</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c'est surtout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Mozilla</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qui a participé à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l'évolution de </a:t>
            </a:r>
            <a:r>
              <a:rPr lang="fr-FR" sz="1600" dirty="0" err="1">
                <a:solidFill>
                  <a:srgbClr val="F88224"/>
                </a:solidFill>
                <a:latin typeface="Open Sans" panose="020B0606030504020204" pitchFamily="34" charset="0"/>
                <a:ea typeface="Open Sans" panose="020B0606030504020204" pitchFamily="34" charset="0"/>
                <a:cs typeface="Open Sans" panose="020B0606030504020204" pitchFamily="34" charset="0"/>
              </a:rPr>
              <a:t>Wasm</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 côté browser</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(avec Firefox)</a:t>
            </a:r>
            <a:b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br>
            <a:endPar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 </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Il y a 2 ans (~2020), grosse vague de licenciement chez Mozilla, toute l'équipe WASM a pris la porte, MAIS a été reprise telle quelle chez </a:t>
            </a:r>
            <a:r>
              <a:rPr lang="fr-FR" sz="1600" dirty="0" err="1">
                <a:solidFill>
                  <a:srgbClr val="F88224"/>
                </a:solidFill>
                <a:latin typeface="Open Sans" panose="020B0606030504020204" pitchFamily="34" charset="0"/>
                <a:ea typeface="Open Sans" panose="020B0606030504020204" pitchFamily="34" charset="0"/>
                <a:cs typeface="Open Sans" panose="020B0606030504020204" pitchFamily="34" charset="0"/>
              </a:rPr>
              <a:t>Fastly</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a:t>
            </a:r>
            <a:b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br>
            <a:endPar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 </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Mozilla poussait surtout WASM sur le navigateur, et </a:t>
            </a:r>
            <a:r>
              <a:rPr lang="fr-FR" sz="1600" dirty="0" err="1">
                <a:solidFill>
                  <a:srgbClr val="F88224"/>
                </a:solidFill>
                <a:latin typeface="Open Sans" panose="020B0606030504020204" pitchFamily="34" charset="0"/>
                <a:ea typeface="Open Sans" panose="020B0606030504020204" pitchFamily="34" charset="0"/>
                <a:cs typeface="Open Sans" panose="020B0606030504020204" pitchFamily="34" charset="0"/>
              </a:rPr>
              <a:t>Fastly</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 sur le </a:t>
            </a:r>
            <a:r>
              <a:rPr lang="fr-FR" sz="1600" dirty="0" err="1">
                <a:solidFill>
                  <a:srgbClr val="F88224"/>
                </a:solidFill>
                <a:latin typeface="Open Sans" panose="020B0606030504020204" pitchFamily="34" charset="0"/>
                <a:ea typeface="Open Sans" panose="020B0606030504020204" pitchFamily="34" charset="0"/>
                <a:cs typeface="Open Sans" panose="020B0606030504020204" pitchFamily="34" charset="0"/>
              </a:rPr>
              <a:t>edge</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 </a:t>
            </a:r>
            <a:r>
              <a:rPr lang="fr-FR" sz="1600" dirty="0" err="1">
                <a:solidFill>
                  <a:srgbClr val="F88224"/>
                </a:solidFill>
                <a:latin typeface="Open Sans" panose="020B0606030504020204" pitchFamily="34" charset="0"/>
                <a:ea typeface="Open Sans" panose="020B0606030504020204" pitchFamily="34" charset="0"/>
                <a:cs typeface="Open Sans" panose="020B0606030504020204" pitchFamily="34" charset="0"/>
              </a:rPr>
              <a:t>computing</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 </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(donc côté backend)</a:t>
            </a:r>
          </a:p>
        </p:txBody>
      </p:sp>
      <p:pic>
        <p:nvPicPr>
          <p:cNvPr id="2050" name="Picture 2" descr="Light Bulb on Microsoft Windows 11 22H2">
            <a:extLst>
              <a:ext uri="{FF2B5EF4-FFF2-40B4-BE49-F238E27FC236}">
                <a16:creationId xmlns:a16="http://schemas.microsoft.com/office/drawing/2014/main" id="{718E7CFF-4E02-1F4A-4C08-8B46F8976E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08673" y="1526412"/>
            <a:ext cx="1143000" cy="1143000"/>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Group 13">
            <a:extLst>
              <a:ext uri="{FF2B5EF4-FFF2-40B4-BE49-F238E27FC236}">
                <a16:creationId xmlns:a16="http://schemas.microsoft.com/office/drawing/2014/main" id="{242617AC-EE33-F566-1744-D4D8A4DD2181}"/>
              </a:ext>
            </a:extLst>
          </p:cNvPr>
          <p:cNvGrpSpPr/>
          <p:nvPr/>
        </p:nvGrpSpPr>
        <p:grpSpPr>
          <a:xfrm>
            <a:off x="382297" y="3634231"/>
            <a:ext cx="11344964" cy="1999630"/>
            <a:chOff x="382297" y="3634231"/>
            <a:chExt cx="11344964" cy="1999630"/>
          </a:xfrm>
        </p:grpSpPr>
        <p:grpSp>
          <p:nvGrpSpPr>
            <p:cNvPr id="8" name="Group 7">
              <a:extLst>
                <a:ext uri="{FF2B5EF4-FFF2-40B4-BE49-F238E27FC236}">
                  <a16:creationId xmlns:a16="http://schemas.microsoft.com/office/drawing/2014/main" id="{755A8EC2-AD92-9C83-4B39-46BC3E864DD3}"/>
                </a:ext>
              </a:extLst>
            </p:cNvPr>
            <p:cNvGrpSpPr/>
            <p:nvPr/>
          </p:nvGrpSpPr>
          <p:grpSpPr>
            <a:xfrm rot="20914131">
              <a:off x="382297" y="3993938"/>
              <a:ext cx="4893031" cy="1639923"/>
              <a:chOff x="1664161" y="3837490"/>
              <a:chExt cx="5229225" cy="1752600"/>
            </a:xfrm>
          </p:grpSpPr>
          <p:pic>
            <p:nvPicPr>
              <p:cNvPr id="5" name="Picture 4" descr="Graphical user interface, text, application&#10;&#10;Description automatically generated">
                <a:extLst>
                  <a:ext uri="{FF2B5EF4-FFF2-40B4-BE49-F238E27FC236}">
                    <a16:creationId xmlns:a16="http://schemas.microsoft.com/office/drawing/2014/main" id="{BB7AED28-50C4-347E-A1B5-64421F243AD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64161" y="3837490"/>
                <a:ext cx="5229225" cy="1752600"/>
              </a:xfrm>
              <a:prstGeom prst="rect">
                <a:avLst/>
              </a:prstGeom>
            </p:spPr>
          </p:pic>
          <p:sp>
            <p:nvSpPr>
              <p:cNvPr id="7" name="ZoneTexte 23">
                <a:extLst>
                  <a:ext uri="{FF2B5EF4-FFF2-40B4-BE49-F238E27FC236}">
                    <a16:creationId xmlns:a16="http://schemas.microsoft.com/office/drawing/2014/main" id="{479AC369-0D6D-4E36-D40C-F4DDF3517EE0}"/>
                  </a:ext>
                </a:extLst>
              </p:cNvPr>
              <p:cNvSpPr txBox="1"/>
              <p:nvPr/>
            </p:nvSpPr>
            <p:spPr>
              <a:xfrm>
                <a:off x="4278773" y="3976386"/>
                <a:ext cx="1757030" cy="338554"/>
              </a:xfrm>
              <a:prstGeom prst="rect">
                <a:avLst/>
              </a:prstGeom>
              <a:noFill/>
            </p:spPr>
            <p:txBody>
              <a:bodyPr wrap="square" rtlCol="0">
                <a:spAutoFit/>
              </a:bodyPr>
              <a:lstStyle/>
              <a:p>
                <a:pPr algn="ctr"/>
                <a:r>
                  <a:rPr lang="fr-FR" sz="1600" b="1" dirty="0">
                    <a:solidFill>
                      <a:srgbClr val="0DD5E0"/>
                    </a:solidFill>
                    <a:latin typeface="Open Sans" panose="020B0606030504020204" pitchFamily="34" charset="0"/>
                    <a:ea typeface="Open Sans" panose="020B0606030504020204" pitchFamily="34" charset="0"/>
                    <a:cs typeface="Open Sans" panose="020B0606030504020204" pitchFamily="34" charset="0"/>
                  </a:rPr>
                  <a:t>2019/03/27</a:t>
                </a:r>
              </a:p>
            </p:txBody>
          </p:sp>
        </p:grpSp>
        <p:sp>
          <p:nvSpPr>
            <p:cNvPr id="9" name="Arrow: Right 8">
              <a:extLst>
                <a:ext uri="{FF2B5EF4-FFF2-40B4-BE49-F238E27FC236}">
                  <a16:creationId xmlns:a16="http://schemas.microsoft.com/office/drawing/2014/main" id="{5BA9A838-A553-BF85-0729-CC17C072350F}"/>
                </a:ext>
              </a:extLst>
            </p:cNvPr>
            <p:cNvSpPr/>
            <p:nvPr/>
          </p:nvSpPr>
          <p:spPr>
            <a:xfrm>
              <a:off x="5493166" y="4129924"/>
              <a:ext cx="815286" cy="333577"/>
            </a:xfrm>
            <a:prstGeom prst="rightArrow">
              <a:avLst/>
            </a:prstGeom>
            <a:solidFill>
              <a:srgbClr val="0DD5E0"/>
            </a:solidFill>
            <a:ln w="28575">
              <a:solidFill>
                <a:srgbClr val="0DD5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2" name="Picture 11" descr="Graphical user interface, text, application&#10;&#10;Description automatically generated">
              <a:extLst>
                <a:ext uri="{FF2B5EF4-FFF2-40B4-BE49-F238E27FC236}">
                  <a16:creationId xmlns:a16="http://schemas.microsoft.com/office/drawing/2014/main" id="{82AF30E5-4CEC-BAC2-9B7D-3E2AC6317FD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12311" y="3634231"/>
              <a:ext cx="5314950" cy="1485900"/>
            </a:xfrm>
            <a:prstGeom prst="rect">
              <a:avLst/>
            </a:prstGeom>
          </p:spPr>
        </p:pic>
        <p:sp>
          <p:nvSpPr>
            <p:cNvPr id="13" name="ZoneTexte 23">
              <a:extLst>
                <a:ext uri="{FF2B5EF4-FFF2-40B4-BE49-F238E27FC236}">
                  <a16:creationId xmlns:a16="http://schemas.microsoft.com/office/drawing/2014/main" id="{E1DBF67D-E67E-1734-0B1D-E4B5E3FCE758}"/>
                </a:ext>
              </a:extLst>
            </p:cNvPr>
            <p:cNvSpPr txBox="1"/>
            <p:nvPr/>
          </p:nvSpPr>
          <p:spPr>
            <a:xfrm>
              <a:off x="6211748" y="5220569"/>
              <a:ext cx="4066572" cy="338554"/>
            </a:xfrm>
            <a:prstGeom prst="rect">
              <a:avLst/>
            </a:prstGeom>
            <a:noFill/>
          </p:spPr>
          <p:txBody>
            <a:bodyPr wrap="square" rtlCol="0">
              <a:spAutoFit/>
            </a:bodyPr>
            <a:lstStyle/>
            <a:p>
              <a:pPr algn="ct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Réponse dans la foulée de Solomon…</a:t>
              </a:r>
            </a:p>
          </p:txBody>
        </p:sp>
      </p:grpSp>
    </p:spTree>
    <p:extLst>
      <p:ext uri="{BB962C8B-B14F-4D97-AF65-F5344CB8AC3E}">
        <p14:creationId xmlns:p14="http://schemas.microsoft.com/office/powerpoint/2010/main" val="14126319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16">
            <a:extLst>
              <a:ext uri="{FF2B5EF4-FFF2-40B4-BE49-F238E27FC236}">
                <a16:creationId xmlns:a16="http://schemas.microsoft.com/office/drawing/2014/main" id="{DD72CE58-A40A-6BB2-2E16-28A859D3BD22}"/>
              </a:ext>
            </a:extLst>
          </p:cNvPr>
          <p:cNvSpPr txBox="1"/>
          <p:nvPr/>
        </p:nvSpPr>
        <p:spPr>
          <a:xfrm>
            <a:off x="2008673" y="310244"/>
            <a:ext cx="5268385" cy="477054"/>
          </a:xfrm>
          <a:prstGeom prst="rect">
            <a:avLst/>
          </a:prstGeom>
          <a:noFill/>
        </p:spPr>
        <p:txBody>
          <a:bodyPr wrap="square" rtlCol="0">
            <a:spAutoFit/>
          </a:bodyPr>
          <a:lstStyle/>
          <a:p>
            <a:r>
              <a:rPr lang="fr-FR" sz="2500" b="1" dirty="0">
                <a:solidFill>
                  <a:srgbClr val="0DD5E0"/>
                </a:solidFill>
                <a:latin typeface="Open Sans" panose="020B0606030504020204" pitchFamily="34" charset="0"/>
                <a:ea typeface="Open Sans" panose="020B0606030504020204" pitchFamily="34" charset="0"/>
                <a:cs typeface="Open Sans" panose="020B0606030504020204" pitchFamily="34" charset="0"/>
              </a:rPr>
              <a:t>Engouement pour</a:t>
            </a:r>
            <a:r>
              <a:rPr lang="fr-FR" sz="2500" b="1" dirty="0">
                <a:solidFill>
                  <a:srgbClr val="E00D86"/>
                </a:solidFill>
                <a:latin typeface="Open Sans" panose="020B0606030504020204" pitchFamily="34" charset="0"/>
                <a:ea typeface="Open Sans" panose="020B0606030504020204" pitchFamily="34" charset="0"/>
                <a:cs typeface="Open Sans" panose="020B0606030504020204" pitchFamily="34" charset="0"/>
              </a:rPr>
              <a:t> </a:t>
            </a:r>
            <a:r>
              <a:rPr lang="fr-FR" sz="2500" b="1" dirty="0">
                <a:solidFill>
                  <a:srgbClr val="0DD5E0"/>
                </a:solidFill>
                <a:latin typeface="Open Sans" panose="020B0606030504020204" pitchFamily="34" charset="0"/>
                <a:ea typeface="Open Sans" panose="020B0606030504020204" pitchFamily="34" charset="0"/>
                <a:cs typeface="Open Sans" panose="020B0606030504020204" pitchFamily="34" charset="0"/>
              </a:rPr>
              <a:t>WASM / WASI</a:t>
            </a:r>
          </a:p>
        </p:txBody>
      </p:sp>
      <p:sp>
        <p:nvSpPr>
          <p:cNvPr id="10" name="ZoneTexte 7">
            <a:extLst>
              <a:ext uri="{FF2B5EF4-FFF2-40B4-BE49-F238E27FC236}">
                <a16:creationId xmlns:a16="http://schemas.microsoft.com/office/drawing/2014/main" id="{03995FF9-A0D3-55D5-FBAC-C3CC519BB259}"/>
              </a:ext>
            </a:extLst>
          </p:cNvPr>
          <p:cNvSpPr txBox="1"/>
          <p:nvPr/>
        </p:nvSpPr>
        <p:spPr>
          <a:xfrm>
            <a:off x="1950676" y="1134319"/>
            <a:ext cx="9647157" cy="3009417"/>
          </a:xfrm>
          <a:prstGeom prst="rect">
            <a:avLst/>
          </a:prstGeom>
          <a:noFill/>
        </p:spPr>
        <p:txBody>
          <a:bodyPr wrap="square" rtlCol="0">
            <a:noAutofit/>
          </a:bodyPr>
          <a:lstStyle/>
          <a:p>
            <a:pPr marL="285750" indent="-285750">
              <a:buFont typeface="Arial" panose="020B0604020202020204" pitchFamily="34" charset="0"/>
              <a:buChar char="•"/>
            </a:pPr>
            <a:r>
              <a:rPr lang="fr-FR" sz="1600" dirty="0" err="1">
                <a:solidFill>
                  <a:srgbClr val="F88224"/>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Figma</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 est un des plus gros utilisateurs de </a:t>
            </a:r>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WebAssembly</a:t>
            </a:r>
            <a:endPar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endParaRPr>
          </a:p>
          <a:p>
            <a:pPr marL="285750" indent="-285750">
              <a:buFont typeface="Arial" panose="020B0604020202020204" pitchFamily="34" charset="0"/>
              <a:buChar char="•"/>
            </a:pPr>
            <a:endPar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endParaRPr>
          </a:p>
          <a:p>
            <a:pPr marL="285750" indent="-285750">
              <a:buFont typeface="Arial" panose="020B0604020202020204" pitchFamily="34" charset="0"/>
              <a:buChar char="•"/>
            </a:pP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Google </a:t>
            </a:r>
            <a:r>
              <a:rPr lang="fr-FR" sz="1600" dirty="0" err="1">
                <a:solidFill>
                  <a:srgbClr val="F88224"/>
                </a:solidFill>
                <a:latin typeface="Open Sans" panose="020B0606030504020204" pitchFamily="34" charset="0"/>
                <a:ea typeface="Open Sans" panose="020B0606030504020204" pitchFamily="34" charset="0"/>
                <a:cs typeface="Open Sans" panose="020B0606030504020204" pitchFamily="34" charset="0"/>
              </a:rPr>
              <a:t>Earth</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 </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maintenant présent sur tous les navigateurs grâce à </a:t>
            </a:r>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WebAssembly</a:t>
            </a:r>
            <a:endPar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pPr marL="285750" indent="-285750">
              <a:buFont typeface="Arial" panose="020B0604020202020204" pitchFamily="34" charset="0"/>
              <a:buChar char="•"/>
            </a:pPr>
            <a:endPar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pPr marL="285750" indent="-285750">
              <a:buFont typeface="Arial" panose="020B0604020202020204" pitchFamily="34" charset="0"/>
              <a:buChar char="•"/>
            </a:pPr>
            <a:r>
              <a:rPr lang="fr-FR" sz="1600" dirty="0" err="1">
                <a:solidFill>
                  <a:srgbClr val="F88224"/>
                </a:solidFill>
                <a:latin typeface="Open Sans" panose="020B0606030504020204" pitchFamily="34" charset="0"/>
                <a:ea typeface="Open Sans" panose="020B0606030504020204" pitchFamily="34" charset="0"/>
                <a:cs typeface="Open Sans" panose="020B0606030504020204" pitchFamily="34" charset="0"/>
              </a:rPr>
              <a:t>Fastly</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est un CDN ayant massif recours à </a:t>
            </a:r>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WebAssembly</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pour des raisons de performance</a:t>
            </a:r>
          </a:p>
          <a:p>
            <a:pPr marL="285750" indent="-285750">
              <a:buFont typeface="Arial" panose="020B0604020202020204" pitchFamily="34" charset="0"/>
              <a:buChar char="•"/>
            </a:pPr>
            <a:endPar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pPr marL="285750" indent="-285750">
              <a:buFont typeface="Arial" panose="020B0604020202020204" pitchFamily="34" charset="0"/>
              <a:buChar char="•"/>
            </a:pP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GitHub</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utilise </a:t>
            </a:r>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WebAssembly</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pour ses GitHub Actions</a:t>
            </a:r>
          </a:p>
          <a:p>
            <a:pPr marL="285750" indent="-285750">
              <a:buFont typeface="Arial" panose="020B0604020202020204" pitchFamily="34" charset="0"/>
              <a:buChar char="•"/>
            </a:pPr>
            <a:endPar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pPr marL="285750" indent="-285750">
              <a:buFont typeface="Arial" panose="020B0604020202020204" pitchFamily="34" charset="0"/>
              <a:buChar char="•"/>
            </a:pP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Slack</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utilise </a:t>
            </a:r>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WebAssembly</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pour ses traitements lourds de chiffrement et de compression</a:t>
            </a:r>
          </a:p>
          <a:p>
            <a:pPr marL="285750" indent="-285750">
              <a:buFont typeface="Arial" panose="020B0604020202020204" pitchFamily="34" charset="0"/>
              <a:buChar char="•"/>
            </a:pPr>
            <a:endPar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pPr marL="285750" indent="-285750">
              <a:buFont typeface="Arial" panose="020B0604020202020204" pitchFamily="34" charset="0"/>
              <a:buChar char="•"/>
            </a:pP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Dropbox</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utilise </a:t>
            </a:r>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WebAssembly</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pour améliorer les performances de son </a:t>
            </a:r>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viewer</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dans le navigateur </a:t>
            </a:r>
          </a:p>
        </p:txBody>
      </p:sp>
    </p:spTree>
    <p:extLst>
      <p:ext uri="{BB962C8B-B14F-4D97-AF65-F5344CB8AC3E}">
        <p14:creationId xmlns:p14="http://schemas.microsoft.com/office/powerpoint/2010/main" val="124417644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ZoneTexte 16">
            <a:extLst>
              <a:ext uri="{FF2B5EF4-FFF2-40B4-BE49-F238E27FC236}">
                <a16:creationId xmlns:a16="http://schemas.microsoft.com/office/drawing/2014/main" id="{50615104-BA29-7018-0387-C5B291F807DC}"/>
              </a:ext>
            </a:extLst>
          </p:cNvPr>
          <p:cNvSpPr txBox="1"/>
          <p:nvPr/>
        </p:nvSpPr>
        <p:spPr>
          <a:xfrm>
            <a:off x="2137637" y="328411"/>
            <a:ext cx="7539258" cy="707886"/>
          </a:xfrm>
          <a:prstGeom prst="rect">
            <a:avLst/>
          </a:prstGeom>
          <a:noFill/>
        </p:spPr>
        <p:txBody>
          <a:bodyPr wrap="square" rtlCol="0">
            <a:spAutoFit/>
          </a:bodyPr>
          <a:lstStyle/>
          <a:p>
            <a:r>
              <a:rPr lang="fr-FR" sz="4000" b="1" dirty="0">
                <a:solidFill>
                  <a:srgbClr val="0DD5E0"/>
                </a:solidFill>
                <a:latin typeface="Open Sans" panose="020B0606030504020204" pitchFamily="34" charset="0"/>
                <a:ea typeface="Open Sans" panose="020B0606030504020204" pitchFamily="34" charset="0"/>
                <a:cs typeface="Open Sans" panose="020B0606030504020204" pitchFamily="34" charset="0"/>
              </a:rPr>
              <a:t>Vous avez dit conteneur ?</a:t>
            </a:r>
          </a:p>
        </p:txBody>
      </p:sp>
      <p:grpSp>
        <p:nvGrpSpPr>
          <p:cNvPr id="33" name="Group 32">
            <a:extLst>
              <a:ext uri="{FF2B5EF4-FFF2-40B4-BE49-F238E27FC236}">
                <a16:creationId xmlns:a16="http://schemas.microsoft.com/office/drawing/2014/main" id="{2C4A4A51-2AB5-57E3-23A5-3C123D730C01}"/>
              </a:ext>
            </a:extLst>
          </p:cNvPr>
          <p:cNvGrpSpPr/>
          <p:nvPr/>
        </p:nvGrpSpPr>
        <p:grpSpPr>
          <a:xfrm>
            <a:off x="2137637" y="4703468"/>
            <a:ext cx="9078397" cy="1246495"/>
            <a:chOff x="2137637" y="4703468"/>
            <a:chExt cx="9078397" cy="1246495"/>
          </a:xfrm>
        </p:grpSpPr>
        <p:sp>
          <p:nvSpPr>
            <p:cNvPr id="5" name="ZoneTexte 2">
              <a:extLst>
                <a:ext uri="{FF2B5EF4-FFF2-40B4-BE49-F238E27FC236}">
                  <a16:creationId xmlns:a16="http://schemas.microsoft.com/office/drawing/2014/main" id="{29ACAC99-CC87-B3C5-67D0-53F40D3EE9A8}"/>
                </a:ext>
              </a:extLst>
            </p:cNvPr>
            <p:cNvSpPr txBox="1"/>
            <p:nvPr/>
          </p:nvSpPr>
          <p:spPr>
            <a:xfrm>
              <a:off x="2137637" y="4895828"/>
              <a:ext cx="1774299" cy="477054"/>
            </a:xfrm>
            <a:prstGeom prst="rect">
              <a:avLst/>
            </a:prstGeom>
            <a:noFill/>
          </p:spPr>
          <p:txBody>
            <a:bodyPr wrap="square" rtlCol="0">
              <a:spAutoFit/>
            </a:bodyPr>
            <a:lstStyle/>
            <a:p>
              <a:r>
                <a:rPr lang="fr-FR" sz="2500" dirty="0">
                  <a:solidFill>
                    <a:srgbClr val="0DD5E0"/>
                  </a:solidFill>
                  <a:latin typeface="Open Sans" panose="020B0606030504020204" pitchFamily="34" charset="0"/>
                  <a:ea typeface="Open Sans" panose="020B0606030504020204" pitchFamily="34" charset="0"/>
                  <a:cs typeface="Open Sans" panose="020B0606030504020204" pitchFamily="34" charset="0"/>
                </a:rPr>
                <a:t>Conteneur</a:t>
              </a:r>
              <a:endParaRPr lang="fr-FR" sz="25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6" name="ZoneTexte 2">
              <a:extLst>
                <a:ext uri="{FF2B5EF4-FFF2-40B4-BE49-F238E27FC236}">
                  <a16:creationId xmlns:a16="http://schemas.microsoft.com/office/drawing/2014/main" id="{0BC5FCE8-01E2-1F88-B35D-E5AA983A6C37}"/>
                </a:ext>
              </a:extLst>
            </p:cNvPr>
            <p:cNvSpPr txBox="1"/>
            <p:nvPr/>
          </p:nvSpPr>
          <p:spPr>
            <a:xfrm>
              <a:off x="5632744" y="4703468"/>
              <a:ext cx="5583290" cy="1246495"/>
            </a:xfrm>
            <a:prstGeom prst="rect">
              <a:avLst/>
            </a:prstGeom>
            <a:noFill/>
          </p:spPr>
          <p:txBody>
            <a:bodyPr wrap="square" rtlCol="0">
              <a:spAutoFit/>
            </a:bodyPr>
            <a:lstStyle/>
            <a:p>
              <a:r>
                <a:rPr lang="fr-FR" sz="2500" dirty="0">
                  <a:solidFill>
                    <a:schemeClr val="bg1"/>
                  </a:solidFill>
                  <a:latin typeface="Open Sans" panose="020B0606030504020204" pitchFamily="34" charset="0"/>
                  <a:ea typeface="Open Sans" panose="020B0606030504020204" pitchFamily="34" charset="0"/>
                  <a:cs typeface="Open Sans" panose="020B0606030504020204" pitchFamily="34" charset="0"/>
                </a:rPr>
                <a:t>Groupe de processus </a:t>
              </a:r>
              <a:r>
                <a:rPr lang="fr-FR" sz="2500" dirty="0">
                  <a:solidFill>
                    <a:srgbClr val="F88224"/>
                  </a:solidFill>
                  <a:latin typeface="Open Sans" panose="020B0606030504020204" pitchFamily="34" charset="0"/>
                  <a:ea typeface="Open Sans" panose="020B0606030504020204" pitchFamily="34" charset="0"/>
                  <a:cs typeface="Open Sans" panose="020B0606030504020204" pitchFamily="34" charset="0"/>
                </a:rPr>
                <a:t>isolés</a:t>
              </a:r>
              <a:r>
                <a:rPr lang="fr-FR" sz="2500" dirty="0">
                  <a:solidFill>
                    <a:schemeClr val="bg1"/>
                  </a:solidFill>
                  <a:latin typeface="Open Sans" panose="020B0606030504020204" pitchFamily="34" charset="0"/>
                  <a:ea typeface="Open Sans" panose="020B0606030504020204" pitchFamily="34" charset="0"/>
                  <a:cs typeface="Open Sans" panose="020B0606030504020204" pitchFamily="34" charset="0"/>
                </a:rPr>
                <a:t> du reste du système (host) par certains moyens techniques.</a:t>
              </a:r>
            </a:p>
          </p:txBody>
        </p:sp>
        <p:sp>
          <p:nvSpPr>
            <p:cNvPr id="8" name="ZoneTexte 2">
              <a:extLst>
                <a:ext uri="{FF2B5EF4-FFF2-40B4-BE49-F238E27FC236}">
                  <a16:creationId xmlns:a16="http://schemas.microsoft.com/office/drawing/2014/main" id="{B867217A-B4A1-4C6D-FC82-1079C60FBC46}"/>
                </a:ext>
              </a:extLst>
            </p:cNvPr>
            <p:cNvSpPr txBox="1"/>
            <p:nvPr/>
          </p:nvSpPr>
          <p:spPr>
            <a:xfrm>
              <a:off x="3858445" y="4895828"/>
              <a:ext cx="1774299" cy="477054"/>
            </a:xfrm>
            <a:prstGeom prst="rect">
              <a:avLst/>
            </a:prstGeom>
            <a:noFill/>
          </p:spPr>
          <p:txBody>
            <a:bodyPr wrap="square" rtlCol="0">
              <a:spAutoFit/>
            </a:bodyPr>
            <a:lstStyle/>
            <a:p>
              <a:pPr algn="ctr"/>
              <a:r>
                <a:rPr lang="fr-FR" sz="2500" dirty="0">
                  <a:solidFill>
                    <a:schemeClr val="bg1"/>
                  </a:solidFill>
                  <a:latin typeface="Open Sans" panose="020B0606030504020204" pitchFamily="34" charset="0"/>
                  <a:ea typeface="Open Sans" panose="020B0606030504020204" pitchFamily="34" charset="0"/>
                  <a:cs typeface="Open Sans" panose="020B0606030504020204" pitchFamily="34" charset="0"/>
                </a:rPr>
                <a:t>=</a:t>
              </a:r>
            </a:p>
          </p:txBody>
        </p:sp>
      </p:grpSp>
      <p:grpSp>
        <p:nvGrpSpPr>
          <p:cNvPr id="32" name="Group 31">
            <a:extLst>
              <a:ext uri="{FF2B5EF4-FFF2-40B4-BE49-F238E27FC236}">
                <a16:creationId xmlns:a16="http://schemas.microsoft.com/office/drawing/2014/main" id="{5B34B9BA-A590-3DBB-C2B7-0A7B3A1173D6}"/>
              </a:ext>
            </a:extLst>
          </p:cNvPr>
          <p:cNvGrpSpPr/>
          <p:nvPr/>
        </p:nvGrpSpPr>
        <p:grpSpPr>
          <a:xfrm>
            <a:off x="5189851" y="1244954"/>
            <a:ext cx="3104104" cy="3122239"/>
            <a:chOff x="5189851" y="1196508"/>
            <a:chExt cx="3104104" cy="3122239"/>
          </a:xfrm>
        </p:grpSpPr>
        <p:pic>
          <p:nvPicPr>
            <p:cNvPr id="31" name="Picture 30" descr="Icon&#10;&#10;Description automatically generated">
              <a:extLst>
                <a:ext uri="{FF2B5EF4-FFF2-40B4-BE49-F238E27FC236}">
                  <a16:creationId xmlns:a16="http://schemas.microsoft.com/office/drawing/2014/main" id="{55CD0C4D-8DE3-73EC-1B97-D1ACCD9637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89851" y="1196508"/>
              <a:ext cx="3104104" cy="3122239"/>
            </a:xfrm>
            <a:prstGeom prst="rect">
              <a:avLst/>
            </a:prstGeom>
          </p:spPr>
        </p:pic>
        <p:sp>
          <p:nvSpPr>
            <p:cNvPr id="25" name="ZoneTexte 16">
              <a:extLst>
                <a:ext uri="{FF2B5EF4-FFF2-40B4-BE49-F238E27FC236}">
                  <a16:creationId xmlns:a16="http://schemas.microsoft.com/office/drawing/2014/main" id="{D6DA4723-3730-CBCF-621B-919C857B65D2}"/>
                </a:ext>
              </a:extLst>
            </p:cNvPr>
            <p:cNvSpPr txBox="1"/>
            <p:nvPr/>
          </p:nvSpPr>
          <p:spPr>
            <a:xfrm>
              <a:off x="6449245" y="2371604"/>
              <a:ext cx="1362516" cy="923330"/>
            </a:xfrm>
            <a:prstGeom prst="rect">
              <a:avLst/>
            </a:prstGeom>
            <a:noFill/>
          </p:spPr>
          <p:txBody>
            <a:bodyPr wrap="square" rtlCol="0">
              <a:spAutoFit/>
            </a:bodyPr>
            <a:lstStyle/>
            <a:p>
              <a:r>
                <a:rPr lang="fr-FR" sz="5400" b="1" dirty="0">
                  <a:solidFill>
                    <a:schemeClr val="bg1"/>
                  </a:solidFill>
                  <a:latin typeface="Berkshire Swash" panose="02000505000000020003" pitchFamily="2" charset="0"/>
                  <a:ea typeface="Stick" panose="02020700000000000000" pitchFamily="18" charset="-128"/>
                  <a:cs typeface="Open Sans" panose="020B0606030504020204" pitchFamily="34" charset="0"/>
                </a:rPr>
                <a:t>???</a:t>
              </a:r>
            </a:p>
          </p:txBody>
        </p:sp>
      </p:grpSp>
    </p:spTree>
    <p:extLst>
      <p:ext uri="{BB962C8B-B14F-4D97-AF65-F5344CB8AC3E}">
        <p14:creationId xmlns:p14="http://schemas.microsoft.com/office/powerpoint/2010/main" val="42600129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16">
            <a:extLst>
              <a:ext uri="{FF2B5EF4-FFF2-40B4-BE49-F238E27FC236}">
                <a16:creationId xmlns:a16="http://schemas.microsoft.com/office/drawing/2014/main" id="{DD72CE58-A40A-6BB2-2E16-28A859D3BD22}"/>
              </a:ext>
            </a:extLst>
          </p:cNvPr>
          <p:cNvSpPr txBox="1"/>
          <p:nvPr/>
        </p:nvSpPr>
        <p:spPr>
          <a:xfrm>
            <a:off x="2008673" y="310244"/>
            <a:ext cx="9647157" cy="861774"/>
          </a:xfrm>
          <a:prstGeom prst="rect">
            <a:avLst/>
          </a:prstGeom>
          <a:noFill/>
        </p:spPr>
        <p:txBody>
          <a:bodyPr wrap="square" rtlCol="0">
            <a:spAutoFit/>
          </a:bodyPr>
          <a:lstStyle/>
          <a:p>
            <a:r>
              <a:rPr lang="fr-FR" sz="2500" b="1" dirty="0">
                <a:solidFill>
                  <a:srgbClr val="F88224"/>
                </a:solidFill>
                <a:latin typeface="Open Sans" panose="020B0606030504020204" pitchFamily="34" charset="0"/>
                <a:ea typeface="Open Sans" panose="020B0606030504020204" pitchFamily="34" charset="0"/>
                <a:cs typeface="Open Sans" panose="020B0606030504020204" pitchFamily="34" charset="0"/>
              </a:rPr>
              <a:t>2022/10/24</a:t>
            </a:r>
            <a:r>
              <a:rPr lang="fr-FR" sz="2500" b="1" dirty="0">
                <a:solidFill>
                  <a:srgbClr val="0DD5E0"/>
                </a:solidFill>
                <a:latin typeface="Open Sans" panose="020B0606030504020204" pitchFamily="34" charset="0"/>
                <a:ea typeface="Open Sans" panose="020B0606030504020204" pitchFamily="34" charset="0"/>
                <a:cs typeface="Open Sans" panose="020B0606030504020204" pitchFamily="34" charset="0"/>
              </a:rPr>
              <a:t> : </a:t>
            </a:r>
            <a:r>
              <a:rPr lang="fr-FR" sz="2500" b="1" dirty="0" err="1">
                <a:solidFill>
                  <a:srgbClr val="0DD5E0"/>
                </a:solidFill>
                <a:latin typeface="Open Sans" panose="020B0606030504020204" pitchFamily="34" charset="0"/>
                <a:ea typeface="Open Sans" panose="020B0606030504020204" pitchFamily="34" charset="0"/>
                <a:cs typeface="Open Sans" panose="020B0606030504020204" pitchFamily="34" charset="0"/>
              </a:rPr>
              <a:t>Technical</a:t>
            </a:r>
            <a:r>
              <a:rPr lang="fr-FR" sz="2500" b="1" dirty="0">
                <a:solidFill>
                  <a:srgbClr val="0DD5E0"/>
                </a:solidFill>
                <a:latin typeface="Open Sans" panose="020B0606030504020204" pitchFamily="34" charset="0"/>
                <a:ea typeface="Open Sans" panose="020B0606030504020204" pitchFamily="34" charset="0"/>
                <a:cs typeface="Open Sans" panose="020B0606030504020204" pitchFamily="34" charset="0"/>
              </a:rPr>
              <a:t> </a:t>
            </a:r>
            <a:r>
              <a:rPr lang="fr-FR" sz="2500" b="1" dirty="0" err="1">
                <a:solidFill>
                  <a:srgbClr val="0DD5E0"/>
                </a:solidFill>
                <a:latin typeface="Open Sans" panose="020B0606030504020204" pitchFamily="34" charset="0"/>
                <a:ea typeface="Open Sans" panose="020B0606030504020204" pitchFamily="34" charset="0"/>
                <a:cs typeface="Open Sans" panose="020B0606030504020204" pitchFamily="34" charset="0"/>
              </a:rPr>
              <a:t>preview</a:t>
            </a:r>
            <a:r>
              <a:rPr lang="fr-FR" sz="2500" b="1" dirty="0">
                <a:solidFill>
                  <a:srgbClr val="0DD5E0"/>
                </a:solidFill>
                <a:latin typeface="Open Sans" panose="020B0606030504020204" pitchFamily="34" charset="0"/>
                <a:ea typeface="Open Sans" panose="020B0606030504020204" pitchFamily="34" charset="0"/>
                <a:cs typeface="Open Sans" panose="020B0606030504020204" pitchFamily="34" charset="0"/>
              </a:rPr>
              <a:t> : Docker annonce le support de WASM</a:t>
            </a:r>
          </a:p>
        </p:txBody>
      </p:sp>
      <p:pic>
        <p:nvPicPr>
          <p:cNvPr id="3" name="Picture 2" descr="Diagram&#10;&#10;Description automatically generated">
            <a:extLst>
              <a:ext uri="{FF2B5EF4-FFF2-40B4-BE49-F238E27FC236}">
                <a16:creationId xmlns:a16="http://schemas.microsoft.com/office/drawing/2014/main" id="{7F4CD575-77EF-3E17-A134-EE40ED5548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91981" y="1776473"/>
            <a:ext cx="6301950" cy="3723880"/>
          </a:xfrm>
          <a:prstGeom prst="rect">
            <a:avLst/>
          </a:prstGeom>
        </p:spPr>
      </p:pic>
      <p:sp>
        <p:nvSpPr>
          <p:cNvPr id="4" name="ZoneTexte 23">
            <a:extLst>
              <a:ext uri="{FF2B5EF4-FFF2-40B4-BE49-F238E27FC236}">
                <a16:creationId xmlns:a16="http://schemas.microsoft.com/office/drawing/2014/main" id="{6845C5F2-EF01-472D-4BFE-ADEED277F623}"/>
              </a:ext>
            </a:extLst>
          </p:cNvPr>
          <p:cNvSpPr txBox="1"/>
          <p:nvPr/>
        </p:nvSpPr>
        <p:spPr>
          <a:xfrm>
            <a:off x="8046547" y="1740422"/>
            <a:ext cx="3748056" cy="1350019"/>
          </a:xfrm>
          <a:prstGeom prst="rect">
            <a:avLst/>
          </a:prstGeom>
          <a:noFill/>
        </p:spPr>
        <p:txBody>
          <a:bodyPr wrap="square" rtlCol="0">
            <a:noAutofit/>
          </a:bodyPr>
          <a:lstStyle/>
          <a:p>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 Docker peut maintenant faire tourner les modules WASM en passant par le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runtime </a:t>
            </a:r>
            <a:r>
              <a:rPr lang="fr-FR" sz="1600" dirty="0" err="1">
                <a:solidFill>
                  <a:srgbClr val="F88224"/>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WasmEdge</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 avec qui </a:t>
            </a:r>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containerd</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 communiquera avec un nouveau </a:t>
            </a:r>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shim</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a:t>
            </a:r>
            <a:endPar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51218009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16">
            <a:extLst>
              <a:ext uri="{FF2B5EF4-FFF2-40B4-BE49-F238E27FC236}">
                <a16:creationId xmlns:a16="http://schemas.microsoft.com/office/drawing/2014/main" id="{DD72CE58-A40A-6BB2-2E16-28A859D3BD22}"/>
              </a:ext>
            </a:extLst>
          </p:cNvPr>
          <p:cNvSpPr txBox="1"/>
          <p:nvPr/>
        </p:nvSpPr>
        <p:spPr>
          <a:xfrm>
            <a:off x="2008673" y="310244"/>
            <a:ext cx="9647157" cy="861774"/>
          </a:xfrm>
          <a:prstGeom prst="rect">
            <a:avLst/>
          </a:prstGeom>
          <a:noFill/>
        </p:spPr>
        <p:txBody>
          <a:bodyPr wrap="square" rtlCol="0">
            <a:spAutoFit/>
          </a:bodyPr>
          <a:lstStyle/>
          <a:p>
            <a:r>
              <a:rPr lang="fr-FR" sz="2500" b="1" dirty="0">
                <a:solidFill>
                  <a:srgbClr val="F88224"/>
                </a:solidFill>
                <a:latin typeface="Open Sans" panose="020B0606030504020204" pitchFamily="34" charset="0"/>
                <a:ea typeface="Open Sans" panose="020B0606030504020204" pitchFamily="34" charset="0"/>
                <a:cs typeface="Open Sans" panose="020B0606030504020204" pitchFamily="34" charset="0"/>
              </a:rPr>
              <a:t>2022/10/24</a:t>
            </a:r>
            <a:r>
              <a:rPr lang="fr-FR" sz="2500" b="1" dirty="0">
                <a:solidFill>
                  <a:srgbClr val="0DD5E0"/>
                </a:solidFill>
                <a:latin typeface="Open Sans" panose="020B0606030504020204" pitchFamily="34" charset="0"/>
                <a:ea typeface="Open Sans" panose="020B0606030504020204" pitchFamily="34" charset="0"/>
                <a:cs typeface="Open Sans" panose="020B0606030504020204" pitchFamily="34" charset="0"/>
              </a:rPr>
              <a:t> : </a:t>
            </a:r>
            <a:r>
              <a:rPr lang="fr-FR" sz="2500" b="1" dirty="0" err="1">
                <a:solidFill>
                  <a:srgbClr val="0DD5E0"/>
                </a:solidFill>
                <a:latin typeface="Open Sans" panose="020B0606030504020204" pitchFamily="34" charset="0"/>
                <a:ea typeface="Open Sans" panose="020B0606030504020204" pitchFamily="34" charset="0"/>
                <a:cs typeface="Open Sans" panose="020B0606030504020204" pitchFamily="34" charset="0"/>
              </a:rPr>
              <a:t>Technical</a:t>
            </a:r>
            <a:r>
              <a:rPr lang="fr-FR" sz="2500" b="1" dirty="0">
                <a:solidFill>
                  <a:srgbClr val="0DD5E0"/>
                </a:solidFill>
                <a:latin typeface="Open Sans" panose="020B0606030504020204" pitchFamily="34" charset="0"/>
                <a:ea typeface="Open Sans" panose="020B0606030504020204" pitchFamily="34" charset="0"/>
                <a:cs typeface="Open Sans" panose="020B0606030504020204" pitchFamily="34" charset="0"/>
              </a:rPr>
              <a:t> </a:t>
            </a:r>
            <a:r>
              <a:rPr lang="fr-FR" sz="2500" b="1" dirty="0" err="1">
                <a:solidFill>
                  <a:srgbClr val="0DD5E0"/>
                </a:solidFill>
                <a:latin typeface="Open Sans" panose="020B0606030504020204" pitchFamily="34" charset="0"/>
                <a:ea typeface="Open Sans" panose="020B0606030504020204" pitchFamily="34" charset="0"/>
                <a:cs typeface="Open Sans" panose="020B0606030504020204" pitchFamily="34" charset="0"/>
              </a:rPr>
              <a:t>preview</a:t>
            </a:r>
            <a:r>
              <a:rPr lang="fr-FR" sz="2500" b="1" dirty="0">
                <a:solidFill>
                  <a:srgbClr val="0DD5E0"/>
                </a:solidFill>
                <a:latin typeface="Open Sans" panose="020B0606030504020204" pitchFamily="34" charset="0"/>
                <a:ea typeface="Open Sans" panose="020B0606030504020204" pitchFamily="34" charset="0"/>
                <a:cs typeface="Open Sans" panose="020B0606030504020204" pitchFamily="34" charset="0"/>
              </a:rPr>
              <a:t> : Docker annonce le support de WASM</a:t>
            </a:r>
          </a:p>
        </p:txBody>
      </p:sp>
      <p:pic>
        <p:nvPicPr>
          <p:cNvPr id="3" name="Picture 2" descr="Diagram&#10;&#10;Description automatically generated">
            <a:extLst>
              <a:ext uri="{FF2B5EF4-FFF2-40B4-BE49-F238E27FC236}">
                <a16:creationId xmlns:a16="http://schemas.microsoft.com/office/drawing/2014/main" id="{7F4CD575-77EF-3E17-A134-EE40ED5548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91981" y="1776473"/>
            <a:ext cx="6301950" cy="3723880"/>
          </a:xfrm>
          <a:prstGeom prst="rect">
            <a:avLst/>
          </a:prstGeom>
        </p:spPr>
      </p:pic>
      <p:sp>
        <p:nvSpPr>
          <p:cNvPr id="4" name="ZoneTexte 23">
            <a:extLst>
              <a:ext uri="{FF2B5EF4-FFF2-40B4-BE49-F238E27FC236}">
                <a16:creationId xmlns:a16="http://schemas.microsoft.com/office/drawing/2014/main" id="{6845C5F2-EF01-472D-4BFE-ADEED277F623}"/>
              </a:ext>
            </a:extLst>
          </p:cNvPr>
          <p:cNvSpPr txBox="1"/>
          <p:nvPr/>
        </p:nvSpPr>
        <p:spPr>
          <a:xfrm>
            <a:off x="8046547" y="1740422"/>
            <a:ext cx="3748056" cy="1350019"/>
          </a:xfrm>
          <a:prstGeom prst="rect">
            <a:avLst/>
          </a:prstGeom>
          <a:noFill/>
        </p:spPr>
        <p:txBody>
          <a:bodyPr wrap="square" rtlCol="0">
            <a:noAutofit/>
          </a:bodyPr>
          <a:lstStyle/>
          <a:p>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 Docker peut maintenant faire tourner les modules WASM en passant par le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runtime </a:t>
            </a:r>
            <a:r>
              <a:rPr lang="fr-FR" sz="1600" dirty="0" err="1">
                <a:solidFill>
                  <a:srgbClr val="F88224"/>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WasmEdge</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 avec qui </a:t>
            </a:r>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containerd</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 communiquera avec un nouveau </a:t>
            </a:r>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shim</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a:t>
            </a:r>
            <a:endPar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endParaRPr>
          </a:p>
        </p:txBody>
      </p:sp>
      <p:grpSp>
        <p:nvGrpSpPr>
          <p:cNvPr id="7" name="Group 6">
            <a:extLst>
              <a:ext uri="{FF2B5EF4-FFF2-40B4-BE49-F238E27FC236}">
                <a16:creationId xmlns:a16="http://schemas.microsoft.com/office/drawing/2014/main" id="{2AE5F644-BC18-5B8F-53B0-80234280AC89}"/>
              </a:ext>
            </a:extLst>
          </p:cNvPr>
          <p:cNvGrpSpPr/>
          <p:nvPr/>
        </p:nvGrpSpPr>
        <p:grpSpPr>
          <a:xfrm>
            <a:off x="3541853" y="3345083"/>
            <a:ext cx="8113977" cy="1944547"/>
            <a:chOff x="3541853" y="3345083"/>
            <a:chExt cx="8113977" cy="1944547"/>
          </a:xfrm>
        </p:grpSpPr>
        <p:sp>
          <p:nvSpPr>
            <p:cNvPr id="8" name="Rectangle: Rounded Corners 7">
              <a:extLst>
                <a:ext uri="{FF2B5EF4-FFF2-40B4-BE49-F238E27FC236}">
                  <a16:creationId xmlns:a16="http://schemas.microsoft.com/office/drawing/2014/main" id="{BF6AA550-26C1-2460-F805-0413E1BA1477}"/>
                </a:ext>
              </a:extLst>
            </p:cNvPr>
            <p:cNvSpPr/>
            <p:nvPr/>
          </p:nvSpPr>
          <p:spPr>
            <a:xfrm>
              <a:off x="8360570" y="3345083"/>
              <a:ext cx="3295260" cy="1944547"/>
            </a:xfrm>
            <a:prstGeom prst="roundRect">
              <a:avLst/>
            </a:prstGeom>
            <a:solidFill>
              <a:srgbClr val="262626"/>
            </a:solidFill>
            <a:ln w="63500">
              <a:solidFill>
                <a:srgbClr val="0DD5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ZoneTexte 23">
              <a:extLst>
                <a:ext uri="{FF2B5EF4-FFF2-40B4-BE49-F238E27FC236}">
                  <a16:creationId xmlns:a16="http://schemas.microsoft.com/office/drawing/2014/main" id="{930FFCB8-8969-2378-DBE4-9AAF2F9FBC50}"/>
                </a:ext>
              </a:extLst>
            </p:cNvPr>
            <p:cNvSpPr txBox="1"/>
            <p:nvPr/>
          </p:nvSpPr>
          <p:spPr>
            <a:xfrm>
              <a:off x="8509323" y="3416260"/>
              <a:ext cx="3030757" cy="1815882"/>
            </a:xfrm>
            <a:prstGeom prst="rect">
              <a:avLst/>
            </a:prstGeom>
            <a:noFill/>
          </p:spPr>
          <p:txBody>
            <a:bodyPr wrap="square" rtlCol="0">
              <a:spAutoFit/>
            </a:bodyPr>
            <a:lstStyle/>
            <a:p>
              <a:r>
                <a:rPr lang="fr-FR" sz="1600" dirty="0" err="1">
                  <a:solidFill>
                    <a:srgbClr val="F88224"/>
                  </a:solidFill>
                  <a:latin typeface="Open Sans" panose="020B0606030504020204" pitchFamily="34" charset="0"/>
                  <a:ea typeface="Open Sans" panose="020B0606030504020204" pitchFamily="34" charset="0"/>
                  <a:cs typeface="Open Sans" panose="020B0606030504020204" pitchFamily="34" charset="0"/>
                </a:rPr>
                <a:t>Shim</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 un élément logiciel permettant la communication entre des high </a:t>
              </a:r>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level</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container runtimes et des </a:t>
              </a:r>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low</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level</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container runtime de communiquer (</a:t>
              </a:r>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résoud</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les problèmes d’intégration)</a:t>
              </a:r>
            </a:p>
          </p:txBody>
        </p:sp>
        <p:sp>
          <p:nvSpPr>
            <p:cNvPr id="12" name="Arrow: Right 11">
              <a:extLst>
                <a:ext uri="{FF2B5EF4-FFF2-40B4-BE49-F238E27FC236}">
                  <a16:creationId xmlns:a16="http://schemas.microsoft.com/office/drawing/2014/main" id="{AA37068B-6A6B-41B9-FE17-4EB459F59071}"/>
                </a:ext>
              </a:extLst>
            </p:cNvPr>
            <p:cNvSpPr/>
            <p:nvPr/>
          </p:nvSpPr>
          <p:spPr>
            <a:xfrm rot="11540863">
              <a:off x="7579434" y="3569565"/>
              <a:ext cx="613603" cy="137695"/>
            </a:xfrm>
            <a:prstGeom prst="rightArrow">
              <a:avLst/>
            </a:prstGeom>
            <a:solidFill>
              <a:srgbClr val="0DD5E0"/>
            </a:solidFill>
            <a:ln w="28575">
              <a:solidFill>
                <a:srgbClr val="2D2D2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Arrow: Right 1">
              <a:extLst>
                <a:ext uri="{FF2B5EF4-FFF2-40B4-BE49-F238E27FC236}">
                  <a16:creationId xmlns:a16="http://schemas.microsoft.com/office/drawing/2014/main" id="{DEBDD637-D5CC-8136-0A3E-D7F3665424F7}"/>
                </a:ext>
              </a:extLst>
            </p:cNvPr>
            <p:cNvSpPr/>
            <p:nvPr/>
          </p:nvSpPr>
          <p:spPr>
            <a:xfrm rot="10800000">
              <a:off x="5614496" y="3658844"/>
              <a:ext cx="2586166" cy="129013"/>
            </a:xfrm>
            <a:prstGeom prst="rightArrow">
              <a:avLst/>
            </a:prstGeom>
            <a:solidFill>
              <a:srgbClr val="0DD5E0"/>
            </a:solidFill>
            <a:ln w="28575">
              <a:solidFill>
                <a:srgbClr val="2D2D2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Arrow: Right 4">
              <a:extLst>
                <a:ext uri="{FF2B5EF4-FFF2-40B4-BE49-F238E27FC236}">
                  <a16:creationId xmlns:a16="http://schemas.microsoft.com/office/drawing/2014/main" id="{FC036F34-074F-F327-E080-60B91F997823}"/>
                </a:ext>
              </a:extLst>
            </p:cNvPr>
            <p:cNvSpPr/>
            <p:nvPr/>
          </p:nvSpPr>
          <p:spPr>
            <a:xfrm rot="10800000" flipV="1">
              <a:off x="3541853" y="3811797"/>
              <a:ext cx="4669964" cy="129013"/>
            </a:xfrm>
            <a:prstGeom prst="rightArrow">
              <a:avLst/>
            </a:prstGeom>
            <a:solidFill>
              <a:srgbClr val="0DD5E0"/>
            </a:solidFill>
            <a:ln w="28575">
              <a:solidFill>
                <a:srgbClr val="2D2D2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131104826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 name="ZoneTexte 16">
            <a:extLst>
              <a:ext uri="{FF2B5EF4-FFF2-40B4-BE49-F238E27FC236}">
                <a16:creationId xmlns:a16="http://schemas.microsoft.com/office/drawing/2014/main" id="{AF140616-267E-C9BE-E1FB-9E088EC2B08E}"/>
              </a:ext>
            </a:extLst>
          </p:cNvPr>
          <p:cNvSpPr txBox="1"/>
          <p:nvPr/>
        </p:nvSpPr>
        <p:spPr>
          <a:xfrm>
            <a:off x="2137637" y="310244"/>
            <a:ext cx="9670552" cy="477054"/>
          </a:xfrm>
          <a:prstGeom prst="rect">
            <a:avLst/>
          </a:prstGeom>
          <a:noFill/>
        </p:spPr>
        <p:txBody>
          <a:bodyPr wrap="square" rtlCol="0">
            <a:spAutoFit/>
          </a:bodyPr>
          <a:lstStyle/>
          <a:p>
            <a:r>
              <a:rPr lang="fr-FR" sz="2500" b="1" dirty="0">
                <a:solidFill>
                  <a:srgbClr val="0DD5E0"/>
                </a:solidFill>
                <a:latin typeface="Open Sans" panose="020B0606030504020204" pitchFamily="34" charset="0"/>
                <a:ea typeface="Open Sans" panose="020B0606030504020204" pitchFamily="34" charset="0"/>
                <a:cs typeface="Open Sans" panose="020B0606030504020204" pitchFamily="34" charset="0"/>
              </a:rPr>
              <a:t>Eléments de la présentation</a:t>
            </a:r>
          </a:p>
        </p:txBody>
      </p:sp>
      <p:sp>
        <p:nvSpPr>
          <p:cNvPr id="11" name="ZoneTexte 23">
            <a:extLst>
              <a:ext uri="{FF2B5EF4-FFF2-40B4-BE49-F238E27FC236}">
                <a16:creationId xmlns:a16="http://schemas.microsoft.com/office/drawing/2014/main" id="{1DCF4E22-E587-6DD1-8ADD-EDBBF07E5735}"/>
              </a:ext>
            </a:extLst>
          </p:cNvPr>
          <p:cNvSpPr txBox="1"/>
          <p:nvPr/>
        </p:nvSpPr>
        <p:spPr>
          <a:xfrm>
            <a:off x="2137637" y="1117498"/>
            <a:ext cx="1757030" cy="246221"/>
          </a:xfrm>
          <a:prstGeom prst="rect">
            <a:avLst/>
          </a:prstGeom>
          <a:noFill/>
        </p:spPr>
        <p:txBody>
          <a:bodyPr wrap="square" rtlCol="0">
            <a:spAutoFit/>
          </a:bodyPr>
          <a:lstStyle/>
          <a:p>
            <a:pPr algn="ctr"/>
            <a:r>
              <a:rPr lang="fr-FR" sz="1000" b="1" dirty="0">
                <a:solidFill>
                  <a:schemeClr val="bg1"/>
                </a:solidFill>
                <a:latin typeface="Open Sans" panose="020B0606030504020204" pitchFamily="34" charset="0"/>
                <a:ea typeface="Open Sans" panose="020B0606030504020204" pitchFamily="34" charset="0"/>
                <a:cs typeface="Open Sans" panose="020B0606030504020204" pitchFamily="34" charset="0"/>
              </a:rPr>
              <a:t>Police 10</a:t>
            </a:r>
          </a:p>
        </p:txBody>
      </p:sp>
      <p:sp>
        <p:nvSpPr>
          <p:cNvPr id="12" name="ZoneTexte 23">
            <a:extLst>
              <a:ext uri="{FF2B5EF4-FFF2-40B4-BE49-F238E27FC236}">
                <a16:creationId xmlns:a16="http://schemas.microsoft.com/office/drawing/2014/main" id="{AE59501A-2B53-CA9E-B4E9-28BD874B2FCA}"/>
              </a:ext>
            </a:extLst>
          </p:cNvPr>
          <p:cNvSpPr txBox="1"/>
          <p:nvPr/>
        </p:nvSpPr>
        <p:spPr>
          <a:xfrm>
            <a:off x="2137637" y="1524642"/>
            <a:ext cx="1757030" cy="338554"/>
          </a:xfrm>
          <a:prstGeom prst="rect">
            <a:avLst/>
          </a:prstGeom>
          <a:noFill/>
        </p:spPr>
        <p:txBody>
          <a:bodyPr wrap="square" rtlCol="0">
            <a:spAutoFit/>
          </a:bodyPr>
          <a:lstStyle/>
          <a:p>
            <a:pPr algn="ctr"/>
            <a:r>
              <a:rPr lang="fr-FR" sz="1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Police 16</a:t>
            </a:r>
          </a:p>
        </p:txBody>
      </p:sp>
      <p:sp>
        <p:nvSpPr>
          <p:cNvPr id="13" name="ZoneTexte 23">
            <a:extLst>
              <a:ext uri="{FF2B5EF4-FFF2-40B4-BE49-F238E27FC236}">
                <a16:creationId xmlns:a16="http://schemas.microsoft.com/office/drawing/2014/main" id="{BB35F530-D571-E95F-BE74-389177A0BFD9}"/>
              </a:ext>
            </a:extLst>
          </p:cNvPr>
          <p:cNvSpPr txBox="1"/>
          <p:nvPr/>
        </p:nvSpPr>
        <p:spPr>
          <a:xfrm>
            <a:off x="2137637" y="2024119"/>
            <a:ext cx="1757030" cy="477054"/>
          </a:xfrm>
          <a:prstGeom prst="rect">
            <a:avLst/>
          </a:prstGeom>
          <a:noFill/>
        </p:spPr>
        <p:txBody>
          <a:bodyPr wrap="square" rtlCol="0">
            <a:spAutoFit/>
          </a:bodyPr>
          <a:lstStyle/>
          <a:p>
            <a:pPr algn="ctr"/>
            <a:r>
              <a:rPr lang="fr-FR" sz="2500" b="1" dirty="0">
                <a:solidFill>
                  <a:schemeClr val="bg1"/>
                </a:solidFill>
                <a:latin typeface="Open Sans" panose="020B0606030504020204" pitchFamily="34" charset="0"/>
                <a:ea typeface="Open Sans" panose="020B0606030504020204" pitchFamily="34" charset="0"/>
                <a:cs typeface="Open Sans" panose="020B0606030504020204" pitchFamily="34" charset="0"/>
              </a:rPr>
              <a:t>Police 25</a:t>
            </a:r>
          </a:p>
        </p:txBody>
      </p:sp>
      <p:grpSp>
        <p:nvGrpSpPr>
          <p:cNvPr id="18" name="Group 17">
            <a:extLst>
              <a:ext uri="{FF2B5EF4-FFF2-40B4-BE49-F238E27FC236}">
                <a16:creationId xmlns:a16="http://schemas.microsoft.com/office/drawing/2014/main" id="{FCA8CFB4-A18F-CDB9-BEF5-5078DB6B53CA}"/>
              </a:ext>
            </a:extLst>
          </p:cNvPr>
          <p:cNvGrpSpPr/>
          <p:nvPr/>
        </p:nvGrpSpPr>
        <p:grpSpPr>
          <a:xfrm>
            <a:off x="10514720" y="3661264"/>
            <a:ext cx="1257763" cy="556932"/>
            <a:chOff x="2043236" y="5583383"/>
            <a:chExt cx="1257763" cy="556932"/>
          </a:xfrm>
        </p:grpSpPr>
        <p:sp>
          <p:nvSpPr>
            <p:cNvPr id="19" name="Rectangle: Rounded Corners 18">
              <a:extLst>
                <a:ext uri="{FF2B5EF4-FFF2-40B4-BE49-F238E27FC236}">
                  <a16:creationId xmlns:a16="http://schemas.microsoft.com/office/drawing/2014/main" id="{F098F378-96FC-43E0-AEE1-F56D0D586205}"/>
                </a:ext>
              </a:extLst>
            </p:cNvPr>
            <p:cNvSpPr/>
            <p:nvPr/>
          </p:nvSpPr>
          <p:spPr>
            <a:xfrm>
              <a:off x="2043236" y="5583383"/>
              <a:ext cx="1197269" cy="556932"/>
            </a:xfrm>
            <a:prstGeom prst="roundRect">
              <a:avLst/>
            </a:prstGeom>
            <a:solidFill>
              <a:srgbClr val="262626"/>
            </a:solidFill>
            <a:ln w="28575">
              <a:solidFill>
                <a:srgbClr val="0DD5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 name="ZoneTexte 23">
              <a:extLst>
                <a:ext uri="{FF2B5EF4-FFF2-40B4-BE49-F238E27FC236}">
                  <a16:creationId xmlns:a16="http://schemas.microsoft.com/office/drawing/2014/main" id="{5573D828-8E5D-B690-1487-38CC283BC23B}"/>
                </a:ext>
              </a:extLst>
            </p:cNvPr>
            <p:cNvSpPr txBox="1"/>
            <p:nvPr/>
          </p:nvSpPr>
          <p:spPr>
            <a:xfrm>
              <a:off x="2407002" y="5666986"/>
              <a:ext cx="893997" cy="400110"/>
            </a:xfrm>
            <a:prstGeom prst="rect">
              <a:avLst/>
            </a:prstGeom>
            <a:noFill/>
          </p:spPr>
          <p:txBody>
            <a:bodyPr wrap="square" rtlCol="0">
              <a:spAutoFit/>
            </a:bodyPr>
            <a:lstStyle/>
            <a:p>
              <a:r>
                <a:rPr lang="fr-FR" sz="1000" b="1" dirty="0">
                  <a:solidFill>
                    <a:schemeClr val="bg1"/>
                  </a:solidFill>
                  <a:latin typeface="Open Sans" panose="020B0606030504020204" pitchFamily="34" charset="0"/>
                  <a:ea typeface="Open Sans" panose="020B0606030504020204" pitchFamily="34" charset="0"/>
                  <a:cs typeface="Open Sans" panose="020B0606030504020204" pitchFamily="34" charset="0"/>
                </a:rPr>
                <a:t>1ere fois </a:t>
              </a:r>
            </a:p>
            <a:p>
              <a:r>
                <a:rPr lang="fr-FR" sz="1000" b="1" dirty="0">
                  <a:solidFill>
                    <a:schemeClr val="bg1"/>
                  </a:solidFill>
                  <a:latin typeface="Open Sans" panose="020B0606030504020204" pitchFamily="34" charset="0"/>
                  <a:ea typeface="Open Sans" panose="020B0606030504020204" pitchFamily="34" charset="0"/>
                  <a:cs typeface="Open Sans" panose="020B0606030504020204" pitchFamily="34" charset="0"/>
                </a:rPr>
                <a:t>sur Linux !</a:t>
              </a:r>
            </a:p>
          </p:txBody>
        </p:sp>
        <p:pic>
          <p:nvPicPr>
            <p:cNvPr id="21" name="Picture 2" descr="1st Place Medal on Microsoft Windows 11 22H2">
              <a:extLst>
                <a:ext uri="{FF2B5EF4-FFF2-40B4-BE49-F238E27FC236}">
                  <a16:creationId xmlns:a16="http://schemas.microsoft.com/office/drawing/2014/main" id="{85D4BA5F-1604-A703-8E6E-C30D33472F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12368" y="5717110"/>
              <a:ext cx="299861" cy="29986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7" name="Group 26">
            <a:extLst>
              <a:ext uri="{FF2B5EF4-FFF2-40B4-BE49-F238E27FC236}">
                <a16:creationId xmlns:a16="http://schemas.microsoft.com/office/drawing/2014/main" id="{DABD1218-1195-3CFE-A98D-C8D008645D4E}"/>
              </a:ext>
            </a:extLst>
          </p:cNvPr>
          <p:cNvGrpSpPr/>
          <p:nvPr/>
        </p:nvGrpSpPr>
        <p:grpSpPr>
          <a:xfrm>
            <a:off x="2137637" y="2946559"/>
            <a:ext cx="5337544" cy="1410269"/>
            <a:chOff x="1635369" y="4857243"/>
            <a:chExt cx="5337544" cy="1410269"/>
          </a:xfrm>
        </p:grpSpPr>
        <p:sp>
          <p:nvSpPr>
            <p:cNvPr id="28" name="Rectangle: Rounded Corners 27">
              <a:extLst>
                <a:ext uri="{FF2B5EF4-FFF2-40B4-BE49-F238E27FC236}">
                  <a16:creationId xmlns:a16="http://schemas.microsoft.com/office/drawing/2014/main" id="{87E6CA25-DCB5-355F-ADFD-DC8F8E448CB3}"/>
                </a:ext>
              </a:extLst>
            </p:cNvPr>
            <p:cNvSpPr/>
            <p:nvPr/>
          </p:nvSpPr>
          <p:spPr>
            <a:xfrm>
              <a:off x="1635369" y="4857243"/>
              <a:ext cx="5337544" cy="1410269"/>
            </a:xfrm>
            <a:prstGeom prst="roundRect">
              <a:avLst/>
            </a:prstGeom>
            <a:solidFill>
              <a:srgbClr val="262626"/>
            </a:solidFill>
            <a:ln w="63500">
              <a:solidFill>
                <a:srgbClr val="0DD5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9" name="ZoneTexte 23">
              <a:extLst>
                <a:ext uri="{FF2B5EF4-FFF2-40B4-BE49-F238E27FC236}">
                  <a16:creationId xmlns:a16="http://schemas.microsoft.com/office/drawing/2014/main" id="{86E96EE6-5BE3-3835-D090-9EAA1C6A661F}"/>
                </a:ext>
              </a:extLst>
            </p:cNvPr>
            <p:cNvSpPr txBox="1"/>
            <p:nvPr/>
          </p:nvSpPr>
          <p:spPr>
            <a:xfrm>
              <a:off x="3031211" y="5038296"/>
              <a:ext cx="3791619" cy="1077218"/>
            </a:xfrm>
            <a:prstGeom prst="rect">
              <a:avLst/>
            </a:prstGeom>
            <a:noFill/>
          </p:spPr>
          <p:txBody>
            <a:bodyPr wrap="square" rtlCol="0">
              <a:spAutoFit/>
            </a:bodyPr>
            <a:lstStyle/>
            <a:p>
              <a:r>
                <a:rPr lang="fr-FR" sz="1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Docker &amp; Co préfèrent utiliser « </a:t>
              </a:r>
              <a:r>
                <a:rPr lang="fr-FR" sz="1600" b="1" dirty="0" err="1">
                  <a:solidFill>
                    <a:srgbClr val="F88224"/>
                  </a:solidFill>
                  <a:latin typeface="Open Sans" panose="020B0606030504020204" pitchFamily="34" charset="0"/>
                  <a:ea typeface="Open Sans" panose="020B0606030504020204" pitchFamily="34" charset="0"/>
                  <a:cs typeface="Open Sans" panose="020B0606030504020204" pitchFamily="34" charset="0"/>
                </a:rPr>
                <a:t>pivot_root</a:t>
              </a:r>
              <a:r>
                <a:rPr lang="fr-FR" sz="1600" b="1" dirty="0">
                  <a:solidFill>
                    <a:srgbClr val="F88224"/>
                  </a:solidFill>
                  <a:latin typeface="Open Sans" panose="020B0606030504020204" pitchFamily="34" charset="0"/>
                  <a:ea typeface="Open Sans" panose="020B0606030504020204" pitchFamily="34" charset="0"/>
                  <a:cs typeface="Open Sans" panose="020B0606030504020204" pitchFamily="34" charset="0"/>
                </a:rPr>
                <a:t> </a:t>
              </a:r>
              <a:r>
                <a:rPr lang="fr-FR" sz="1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 qui fait la même chose que </a:t>
              </a:r>
              <a:r>
                <a:rPr lang="fr-FR" sz="1600" b="1" dirty="0" err="1">
                  <a:solidFill>
                    <a:schemeClr val="bg1"/>
                  </a:solidFill>
                  <a:latin typeface="Open Sans" panose="020B0606030504020204" pitchFamily="34" charset="0"/>
                  <a:ea typeface="Open Sans" panose="020B0606030504020204" pitchFamily="34" charset="0"/>
                  <a:cs typeface="Open Sans" panose="020B0606030504020204" pitchFamily="34" charset="0"/>
                </a:rPr>
                <a:t>chroot</a:t>
              </a:r>
              <a:r>
                <a:rPr lang="fr-FR" sz="1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 mais dont il est plus difficile de « s’échapper »</a:t>
              </a:r>
            </a:p>
          </p:txBody>
        </p:sp>
        <p:pic>
          <p:nvPicPr>
            <p:cNvPr id="30" name="Picture 2" descr="Warning on Microsoft Windows 11 22H2">
              <a:extLst>
                <a:ext uri="{FF2B5EF4-FFF2-40B4-BE49-F238E27FC236}">
                  <a16:creationId xmlns:a16="http://schemas.microsoft.com/office/drawing/2014/main" id="{7005E4F4-D250-EA93-824B-9A72CA42017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73050" y="5007518"/>
              <a:ext cx="988173" cy="988173"/>
            </a:xfrm>
            <a:prstGeom prst="rect">
              <a:avLst/>
            </a:prstGeom>
            <a:noFill/>
            <a:extLst>
              <a:ext uri="{909E8E84-426E-40DD-AFC4-6F175D3DCCD1}">
                <a14:hiddenFill xmlns:a14="http://schemas.microsoft.com/office/drawing/2010/main">
                  <a:solidFill>
                    <a:srgbClr val="FFFFFF"/>
                  </a:solidFill>
                </a14:hiddenFill>
              </a:ext>
            </a:extLst>
          </p:spPr>
        </p:pic>
      </p:grpSp>
      <p:sp>
        <p:nvSpPr>
          <p:cNvPr id="33" name="Arrow: Right 32">
            <a:extLst>
              <a:ext uri="{FF2B5EF4-FFF2-40B4-BE49-F238E27FC236}">
                <a16:creationId xmlns:a16="http://schemas.microsoft.com/office/drawing/2014/main" id="{D8290DC0-D4C7-275A-1D34-4C2FC011E757}"/>
              </a:ext>
            </a:extLst>
          </p:cNvPr>
          <p:cNvSpPr/>
          <p:nvPr/>
        </p:nvSpPr>
        <p:spPr>
          <a:xfrm>
            <a:off x="9769626" y="986548"/>
            <a:ext cx="815286" cy="333577"/>
          </a:xfrm>
          <a:prstGeom prst="rightArrow">
            <a:avLst/>
          </a:prstGeom>
          <a:solidFill>
            <a:srgbClr val="262626"/>
          </a:solidFill>
          <a:ln w="28575">
            <a:solidFill>
              <a:srgbClr val="0DD5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4" name="Arrow: Right 33">
            <a:extLst>
              <a:ext uri="{FF2B5EF4-FFF2-40B4-BE49-F238E27FC236}">
                <a16:creationId xmlns:a16="http://schemas.microsoft.com/office/drawing/2014/main" id="{719F0CF1-C2C8-D3B9-CC8A-1BEA56444311}"/>
              </a:ext>
            </a:extLst>
          </p:cNvPr>
          <p:cNvSpPr/>
          <p:nvPr/>
        </p:nvSpPr>
        <p:spPr>
          <a:xfrm>
            <a:off x="9769626" y="1609592"/>
            <a:ext cx="815286" cy="333577"/>
          </a:xfrm>
          <a:prstGeom prst="rightArrow">
            <a:avLst/>
          </a:prstGeom>
          <a:solidFill>
            <a:srgbClr val="0DD5E0"/>
          </a:solidFill>
          <a:ln w="28575">
            <a:solidFill>
              <a:srgbClr val="0DD5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5" name="Picture 2" descr="1st Place Medal on Microsoft Windows 11 22H2">
            <a:extLst>
              <a:ext uri="{FF2B5EF4-FFF2-40B4-BE49-F238E27FC236}">
                <a16:creationId xmlns:a16="http://schemas.microsoft.com/office/drawing/2014/main" id="{5A93CD89-2957-8812-DC7E-14738EC62B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22092" y="2697852"/>
            <a:ext cx="299861" cy="299861"/>
          </a:xfrm>
          <a:prstGeom prst="rect">
            <a:avLst/>
          </a:prstGeom>
          <a:noFill/>
          <a:extLst>
            <a:ext uri="{909E8E84-426E-40DD-AFC4-6F175D3DCCD1}">
              <a14:hiddenFill xmlns:a14="http://schemas.microsoft.com/office/drawing/2010/main">
                <a:solidFill>
                  <a:srgbClr val="FFFFFF"/>
                </a:solidFill>
              </a14:hiddenFill>
            </a:ext>
          </a:extLst>
        </p:spPr>
      </p:pic>
      <p:grpSp>
        <p:nvGrpSpPr>
          <p:cNvPr id="36" name="Group 35">
            <a:extLst>
              <a:ext uri="{FF2B5EF4-FFF2-40B4-BE49-F238E27FC236}">
                <a16:creationId xmlns:a16="http://schemas.microsoft.com/office/drawing/2014/main" id="{BEB09D26-A2A2-16AD-1AF3-1E268BFD661D}"/>
              </a:ext>
            </a:extLst>
          </p:cNvPr>
          <p:cNvGrpSpPr/>
          <p:nvPr/>
        </p:nvGrpSpPr>
        <p:grpSpPr>
          <a:xfrm>
            <a:off x="2048803" y="4781915"/>
            <a:ext cx="4683654" cy="1011259"/>
            <a:chOff x="1965659" y="4593674"/>
            <a:chExt cx="4683654" cy="1011259"/>
          </a:xfrm>
        </p:grpSpPr>
        <p:sp>
          <p:nvSpPr>
            <p:cNvPr id="37" name="Rectangle: Rounded Corners 36">
              <a:extLst>
                <a:ext uri="{FF2B5EF4-FFF2-40B4-BE49-F238E27FC236}">
                  <a16:creationId xmlns:a16="http://schemas.microsoft.com/office/drawing/2014/main" id="{6869541A-76A6-17C7-C303-97E29F90D3E6}"/>
                </a:ext>
              </a:extLst>
            </p:cNvPr>
            <p:cNvSpPr/>
            <p:nvPr/>
          </p:nvSpPr>
          <p:spPr>
            <a:xfrm>
              <a:off x="1965659" y="4593674"/>
              <a:ext cx="4667901" cy="1011259"/>
            </a:xfrm>
            <a:prstGeom prst="roundRect">
              <a:avLst/>
            </a:prstGeom>
            <a:solidFill>
              <a:srgbClr val="262626"/>
            </a:solidFill>
            <a:ln w="63500">
              <a:solidFill>
                <a:srgbClr val="0DD5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8" name="ZoneTexte 23">
              <a:extLst>
                <a:ext uri="{FF2B5EF4-FFF2-40B4-BE49-F238E27FC236}">
                  <a16:creationId xmlns:a16="http://schemas.microsoft.com/office/drawing/2014/main" id="{79EA6B43-5E0A-3F3E-ADF7-25749385A26A}"/>
                </a:ext>
              </a:extLst>
            </p:cNvPr>
            <p:cNvSpPr txBox="1"/>
            <p:nvPr/>
          </p:nvSpPr>
          <p:spPr>
            <a:xfrm>
              <a:off x="2857694" y="4695260"/>
              <a:ext cx="3791619" cy="830997"/>
            </a:xfrm>
            <a:prstGeom prst="rect">
              <a:avLst/>
            </a:prstGeom>
            <a:noFill/>
          </p:spPr>
          <p:txBody>
            <a:bodyPr wrap="square" rtlCol="0">
              <a:spAutoFit/>
            </a:bodyPr>
            <a:lstStyle/>
            <a:p>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Borg est toujours utilisé aujourd’hui dans les datacenters de Google (et PAS </a:t>
              </a:r>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Kubernetes</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a:t>
              </a:r>
            </a:p>
          </p:txBody>
        </p:sp>
        <p:pic>
          <p:nvPicPr>
            <p:cNvPr id="39" name="Picture 2" descr="Information on Microsoft Windows 11 22H2">
              <a:extLst>
                <a:ext uri="{FF2B5EF4-FFF2-40B4-BE49-F238E27FC236}">
                  <a16:creationId xmlns:a16="http://schemas.microsoft.com/office/drawing/2014/main" id="{495CF555-9F2F-5681-7B6F-5D8CD7F9AE0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50727" y="4746062"/>
              <a:ext cx="690033" cy="690033"/>
            </a:xfrm>
            <a:prstGeom prst="rect">
              <a:avLst/>
            </a:prstGeom>
            <a:noFill/>
            <a:extLst>
              <a:ext uri="{909E8E84-426E-40DD-AFC4-6F175D3DCCD1}">
                <a14:hiddenFill xmlns:a14="http://schemas.microsoft.com/office/drawing/2010/main">
                  <a:solidFill>
                    <a:srgbClr val="FFFFFF"/>
                  </a:solidFill>
                </a14:hiddenFill>
              </a:ext>
            </a:extLst>
          </p:spPr>
        </p:pic>
      </p:grpSp>
      <p:sp>
        <p:nvSpPr>
          <p:cNvPr id="40" name="Arrow: Circular 39">
            <a:extLst>
              <a:ext uri="{FF2B5EF4-FFF2-40B4-BE49-F238E27FC236}">
                <a16:creationId xmlns:a16="http://schemas.microsoft.com/office/drawing/2014/main" id="{9118C47E-148E-5146-FF63-0CE9E80F256F}"/>
              </a:ext>
            </a:extLst>
          </p:cNvPr>
          <p:cNvSpPr/>
          <p:nvPr/>
        </p:nvSpPr>
        <p:spPr>
          <a:xfrm rot="16200000" flipV="1">
            <a:off x="10254565" y="662682"/>
            <a:ext cx="1883971" cy="1179095"/>
          </a:xfrm>
          <a:prstGeom prst="circularArrow">
            <a:avLst>
              <a:gd name="adj1" fmla="val 6481"/>
              <a:gd name="adj2" fmla="val 1142319"/>
              <a:gd name="adj3" fmla="val 20344617"/>
              <a:gd name="adj4" fmla="val 10800000"/>
              <a:gd name="adj5" fmla="val 12500"/>
            </a:avLst>
          </a:prstGeom>
          <a:solidFill>
            <a:srgbClr val="0DD5E0"/>
          </a:solidFill>
          <a:ln w="25400">
            <a:solidFill>
              <a:srgbClr val="0DD5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nvGrpSpPr>
          <p:cNvPr id="41" name="Group 40">
            <a:extLst>
              <a:ext uri="{FF2B5EF4-FFF2-40B4-BE49-F238E27FC236}">
                <a16:creationId xmlns:a16="http://schemas.microsoft.com/office/drawing/2014/main" id="{E78C880A-100E-7DD4-7E3F-158D1E97EF11}"/>
              </a:ext>
            </a:extLst>
          </p:cNvPr>
          <p:cNvGrpSpPr/>
          <p:nvPr/>
        </p:nvGrpSpPr>
        <p:grpSpPr>
          <a:xfrm>
            <a:off x="7325098" y="5588623"/>
            <a:ext cx="2832318" cy="420933"/>
            <a:chOff x="3901699" y="2872454"/>
            <a:chExt cx="2832318" cy="420933"/>
          </a:xfrm>
        </p:grpSpPr>
        <p:sp>
          <p:nvSpPr>
            <p:cNvPr id="42" name="Right Brace 41">
              <a:extLst>
                <a:ext uri="{FF2B5EF4-FFF2-40B4-BE49-F238E27FC236}">
                  <a16:creationId xmlns:a16="http://schemas.microsoft.com/office/drawing/2014/main" id="{D3911751-907A-CF10-D481-C202FBBF104D}"/>
                </a:ext>
              </a:extLst>
            </p:cNvPr>
            <p:cNvSpPr/>
            <p:nvPr/>
          </p:nvSpPr>
          <p:spPr>
            <a:xfrm rot="16200000">
              <a:off x="5240366" y="1799737"/>
              <a:ext cx="154983" cy="2832318"/>
            </a:xfrm>
            <a:prstGeom prst="rightBrace">
              <a:avLst/>
            </a:prstGeom>
            <a:ln w="12700">
              <a:solidFill>
                <a:srgbClr val="0DD5E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43" name="ZoneTexte 23">
              <a:extLst>
                <a:ext uri="{FF2B5EF4-FFF2-40B4-BE49-F238E27FC236}">
                  <a16:creationId xmlns:a16="http://schemas.microsoft.com/office/drawing/2014/main" id="{3FEC1BDA-6B6B-7488-DF1D-941F986A082F}"/>
                </a:ext>
              </a:extLst>
            </p:cNvPr>
            <p:cNvSpPr txBox="1"/>
            <p:nvPr/>
          </p:nvSpPr>
          <p:spPr>
            <a:xfrm>
              <a:off x="4439342" y="2872454"/>
              <a:ext cx="1757030" cy="246221"/>
            </a:xfrm>
            <a:prstGeom prst="rect">
              <a:avLst/>
            </a:prstGeom>
            <a:noFill/>
          </p:spPr>
          <p:txBody>
            <a:bodyPr wrap="square" rtlCol="0">
              <a:spAutoFit/>
            </a:bodyPr>
            <a:lstStyle/>
            <a:p>
              <a:pPr algn="ctr"/>
              <a:r>
                <a:rPr lang="fr-FR" sz="1000" b="1" dirty="0">
                  <a:solidFill>
                    <a:srgbClr val="0DD5E0"/>
                  </a:solidFill>
                  <a:latin typeface="Open Sans" panose="020B0606030504020204" pitchFamily="34" charset="0"/>
                  <a:ea typeface="Open Sans" panose="020B0606030504020204" pitchFamily="34" charset="0"/>
                  <a:cs typeface="Open Sans" panose="020B0606030504020204" pitchFamily="34" charset="0"/>
                </a:rPr>
                <a:t>Objectif principal</a:t>
              </a:r>
            </a:p>
          </p:txBody>
        </p:sp>
      </p:grpSp>
      <p:sp>
        <p:nvSpPr>
          <p:cNvPr id="45" name="Right Brace 44">
            <a:extLst>
              <a:ext uri="{FF2B5EF4-FFF2-40B4-BE49-F238E27FC236}">
                <a16:creationId xmlns:a16="http://schemas.microsoft.com/office/drawing/2014/main" id="{D2BB6CEC-F615-A28D-3912-42F63FF9EBA8}"/>
              </a:ext>
            </a:extLst>
          </p:cNvPr>
          <p:cNvSpPr/>
          <p:nvPr/>
        </p:nvSpPr>
        <p:spPr>
          <a:xfrm rot="16200000">
            <a:off x="9692134" y="3628276"/>
            <a:ext cx="154983" cy="2832318"/>
          </a:xfrm>
          <a:prstGeom prst="rightBrace">
            <a:avLst/>
          </a:prstGeom>
          <a:ln w="12700">
            <a:solidFill>
              <a:srgbClr val="0DD5E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grpSp>
        <p:nvGrpSpPr>
          <p:cNvPr id="31" name="Group 30">
            <a:extLst>
              <a:ext uri="{FF2B5EF4-FFF2-40B4-BE49-F238E27FC236}">
                <a16:creationId xmlns:a16="http://schemas.microsoft.com/office/drawing/2014/main" id="{208B7782-DB76-002D-486F-3164C4089374}"/>
              </a:ext>
            </a:extLst>
          </p:cNvPr>
          <p:cNvGrpSpPr/>
          <p:nvPr/>
        </p:nvGrpSpPr>
        <p:grpSpPr>
          <a:xfrm>
            <a:off x="8879617" y="3666455"/>
            <a:ext cx="1181516" cy="409900"/>
            <a:chOff x="8879617" y="3666455"/>
            <a:chExt cx="1181516" cy="409900"/>
          </a:xfrm>
        </p:grpSpPr>
        <p:sp>
          <p:nvSpPr>
            <p:cNvPr id="3" name="Rectangle: Rounded Corners 2">
              <a:extLst>
                <a:ext uri="{FF2B5EF4-FFF2-40B4-BE49-F238E27FC236}">
                  <a16:creationId xmlns:a16="http://schemas.microsoft.com/office/drawing/2014/main" id="{21DF349A-3F15-EF94-1E5A-54A52DAB345D}"/>
                </a:ext>
              </a:extLst>
            </p:cNvPr>
            <p:cNvSpPr/>
            <p:nvPr/>
          </p:nvSpPr>
          <p:spPr>
            <a:xfrm>
              <a:off x="8906467" y="3666455"/>
              <a:ext cx="1024612" cy="409900"/>
            </a:xfrm>
            <a:prstGeom prst="roundRect">
              <a:avLst/>
            </a:prstGeom>
            <a:solidFill>
              <a:srgbClr val="262626"/>
            </a:solidFill>
            <a:ln w="28575">
              <a:solidFill>
                <a:srgbClr val="0DD5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ZoneTexte 23">
              <a:extLst>
                <a:ext uri="{FF2B5EF4-FFF2-40B4-BE49-F238E27FC236}">
                  <a16:creationId xmlns:a16="http://schemas.microsoft.com/office/drawing/2014/main" id="{141931B9-EF88-D40F-2C1B-7A4848895390}"/>
                </a:ext>
              </a:extLst>
            </p:cNvPr>
            <p:cNvSpPr txBox="1"/>
            <p:nvPr/>
          </p:nvSpPr>
          <p:spPr>
            <a:xfrm>
              <a:off x="8879617" y="3768017"/>
              <a:ext cx="1181516" cy="246221"/>
            </a:xfrm>
            <a:prstGeom prst="rect">
              <a:avLst/>
            </a:prstGeom>
            <a:noFill/>
          </p:spPr>
          <p:txBody>
            <a:bodyPr wrap="square" rtlCol="0">
              <a:spAutoFit/>
            </a:bodyPr>
            <a:lstStyle/>
            <a:p>
              <a:r>
                <a:rPr lang="fr-FR" sz="1000" b="1" dirty="0">
                  <a:solidFill>
                    <a:schemeClr val="bg1"/>
                  </a:solidFill>
                  <a:latin typeface="Open Sans" panose="020B0606030504020204" pitchFamily="34" charset="0"/>
                  <a:ea typeface="Open Sans" panose="020B0606030504020204" pitchFamily="34" charset="0"/>
                  <a:cs typeface="Open Sans" panose="020B0606030504020204" pitchFamily="34" charset="0"/>
                </a:rPr>
                <a:t>Module WASM</a:t>
              </a:r>
            </a:p>
          </p:txBody>
        </p:sp>
      </p:grpSp>
      <p:grpSp>
        <p:nvGrpSpPr>
          <p:cNvPr id="22" name="Group 21">
            <a:extLst>
              <a:ext uri="{FF2B5EF4-FFF2-40B4-BE49-F238E27FC236}">
                <a16:creationId xmlns:a16="http://schemas.microsoft.com/office/drawing/2014/main" id="{1BA93DD8-C76C-9FCC-5C25-EA6AEA845526}"/>
              </a:ext>
            </a:extLst>
          </p:cNvPr>
          <p:cNvGrpSpPr/>
          <p:nvPr/>
        </p:nvGrpSpPr>
        <p:grpSpPr>
          <a:xfrm>
            <a:off x="3769833" y="1351260"/>
            <a:ext cx="2459346" cy="556932"/>
            <a:chOff x="3769833" y="1351260"/>
            <a:chExt cx="2459346" cy="556932"/>
          </a:xfrm>
        </p:grpSpPr>
        <p:sp>
          <p:nvSpPr>
            <p:cNvPr id="10" name="Rectangle: Rounded Corners 9">
              <a:extLst>
                <a:ext uri="{FF2B5EF4-FFF2-40B4-BE49-F238E27FC236}">
                  <a16:creationId xmlns:a16="http://schemas.microsoft.com/office/drawing/2014/main" id="{B3055F96-1569-0C1C-853B-B7A347B19DC8}"/>
                </a:ext>
              </a:extLst>
            </p:cNvPr>
            <p:cNvSpPr/>
            <p:nvPr/>
          </p:nvSpPr>
          <p:spPr>
            <a:xfrm>
              <a:off x="3769833" y="1351260"/>
              <a:ext cx="2459346" cy="556932"/>
            </a:xfrm>
            <a:prstGeom prst="roundRect">
              <a:avLst/>
            </a:prstGeom>
            <a:solidFill>
              <a:srgbClr val="262626"/>
            </a:solidFill>
            <a:ln w="28575">
              <a:solidFill>
                <a:srgbClr val="0DD5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ZoneTexte 23">
              <a:extLst>
                <a:ext uri="{FF2B5EF4-FFF2-40B4-BE49-F238E27FC236}">
                  <a16:creationId xmlns:a16="http://schemas.microsoft.com/office/drawing/2014/main" id="{A306EDA3-D7FF-1CA5-5790-DE498C0F46A5}"/>
                </a:ext>
              </a:extLst>
            </p:cNvPr>
            <p:cNvSpPr txBox="1"/>
            <p:nvPr/>
          </p:nvSpPr>
          <p:spPr>
            <a:xfrm>
              <a:off x="4160256" y="1429671"/>
              <a:ext cx="1975280" cy="400110"/>
            </a:xfrm>
            <a:prstGeom prst="rect">
              <a:avLst/>
            </a:prstGeom>
            <a:noFill/>
          </p:spPr>
          <p:txBody>
            <a:bodyPr wrap="square" rtlCol="0">
              <a:spAutoFit/>
            </a:bodyPr>
            <a:lstStyle/>
            <a:p>
              <a:pPr algn="ctr"/>
              <a:r>
                <a:rPr lang="fr-FR" sz="1000" b="1" dirty="0" err="1">
                  <a:solidFill>
                    <a:schemeClr val="bg1"/>
                  </a:solidFill>
                  <a:latin typeface="Open Sans" panose="020B0606030504020204" pitchFamily="34" charset="0"/>
                  <a:ea typeface="Open Sans" panose="020B0606030504020204" pitchFamily="34" charset="0"/>
                  <a:cs typeface="Open Sans" panose="020B0606030504020204" pitchFamily="34" charset="0"/>
                </a:rPr>
                <a:t>Libcontainer</a:t>
              </a:r>
              <a:r>
                <a:rPr lang="fr-FR" sz="1000" b="1" dirty="0">
                  <a:solidFill>
                    <a:schemeClr val="bg1"/>
                  </a:solidFill>
                  <a:latin typeface="Open Sans" panose="020B0606030504020204" pitchFamily="34" charset="0"/>
                  <a:ea typeface="Open Sans" panose="020B0606030504020204" pitchFamily="34" charset="0"/>
                  <a:cs typeface="Open Sans" panose="020B0606030504020204" pitchFamily="34" charset="0"/>
                </a:rPr>
                <a:t> = LXC en plus </a:t>
              </a:r>
              <a:r>
                <a:rPr lang="fr-FR" sz="1000" b="1" dirty="0">
                  <a:solidFill>
                    <a:srgbClr val="F88224"/>
                  </a:solidFill>
                  <a:latin typeface="Open Sans" panose="020B0606030504020204" pitchFamily="34" charset="0"/>
                  <a:ea typeface="Open Sans" panose="020B0606030504020204" pitchFamily="34" charset="0"/>
                  <a:cs typeface="Open Sans" panose="020B0606030504020204" pitchFamily="34" charset="0"/>
                </a:rPr>
                <a:t>simple</a:t>
              </a:r>
              <a:r>
                <a:rPr lang="fr-FR" sz="1000" b="1" dirty="0">
                  <a:solidFill>
                    <a:schemeClr val="bg1"/>
                  </a:solidFill>
                  <a:latin typeface="Open Sans" panose="020B0606030504020204" pitchFamily="34" charset="0"/>
                  <a:ea typeface="Open Sans" panose="020B0606030504020204" pitchFamily="34" charset="0"/>
                  <a:cs typeface="Open Sans" panose="020B0606030504020204" pitchFamily="34" charset="0"/>
                </a:rPr>
                <a:t> et plus </a:t>
              </a:r>
              <a:r>
                <a:rPr lang="fr-FR" sz="1000" b="1" dirty="0">
                  <a:solidFill>
                    <a:srgbClr val="F88224"/>
                  </a:solidFill>
                  <a:latin typeface="Open Sans" panose="020B0606030504020204" pitchFamily="34" charset="0"/>
                  <a:ea typeface="Open Sans" panose="020B0606030504020204" pitchFamily="34" charset="0"/>
                  <a:cs typeface="Open Sans" panose="020B0606030504020204" pitchFamily="34" charset="0"/>
                </a:rPr>
                <a:t>flexible</a:t>
              </a:r>
              <a:r>
                <a:rPr lang="fr-FR" sz="1000" b="1"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p>
          </p:txBody>
        </p:sp>
        <p:sp>
          <p:nvSpPr>
            <p:cNvPr id="4" name="ZoneTexte 23">
              <a:extLst>
                <a:ext uri="{FF2B5EF4-FFF2-40B4-BE49-F238E27FC236}">
                  <a16:creationId xmlns:a16="http://schemas.microsoft.com/office/drawing/2014/main" id="{8E079886-5AEF-4B82-5FD1-3575C459DC4B}"/>
                </a:ext>
              </a:extLst>
            </p:cNvPr>
            <p:cNvSpPr txBox="1"/>
            <p:nvPr/>
          </p:nvSpPr>
          <p:spPr>
            <a:xfrm>
              <a:off x="3816329" y="1419343"/>
              <a:ext cx="574301" cy="400110"/>
            </a:xfrm>
            <a:prstGeom prst="rect">
              <a:avLst/>
            </a:prstGeom>
            <a:noFill/>
          </p:spPr>
          <p:txBody>
            <a:bodyPr wrap="square" rtlCol="0">
              <a:spAutoFit/>
            </a:bodyPr>
            <a:lstStyle/>
            <a:p>
              <a:r>
                <a:rPr lang="fr-FR" sz="2000" b="1" dirty="0">
                  <a:solidFill>
                    <a:schemeClr val="bg1"/>
                  </a:solidFill>
                  <a:latin typeface="Open Sans" panose="020B0606030504020204" pitchFamily="34" charset="0"/>
                  <a:ea typeface="Open Sans" panose="020B0606030504020204" pitchFamily="34" charset="0"/>
                  <a:cs typeface="Open Sans" panose="020B0606030504020204" pitchFamily="34" charset="0"/>
                </a:rPr>
                <a:t>💪</a:t>
              </a:r>
            </a:p>
          </p:txBody>
        </p:sp>
      </p:grpSp>
      <p:sp>
        <p:nvSpPr>
          <p:cNvPr id="24" name="Rectangle: Rounded Corners 23">
            <a:extLst>
              <a:ext uri="{FF2B5EF4-FFF2-40B4-BE49-F238E27FC236}">
                <a16:creationId xmlns:a16="http://schemas.microsoft.com/office/drawing/2014/main" id="{ECF4011C-A129-8BDA-15F2-AC961F98C087}"/>
              </a:ext>
            </a:extLst>
          </p:cNvPr>
          <p:cNvSpPr/>
          <p:nvPr/>
        </p:nvSpPr>
        <p:spPr>
          <a:xfrm>
            <a:off x="6722433" y="1484281"/>
            <a:ext cx="3002523" cy="726432"/>
          </a:xfrm>
          <a:prstGeom prst="roundRect">
            <a:avLst/>
          </a:prstGeom>
          <a:solidFill>
            <a:srgbClr val="262626"/>
          </a:solidFill>
          <a:ln w="28575">
            <a:solidFill>
              <a:srgbClr val="0DD5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ZoneTexte 23">
            <a:extLst>
              <a:ext uri="{FF2B5EF4-FFF2-40B4-BE49-F238E27FC236}">
                <a16:creationId xmlns:a16="http://schemas.microsoft.com/office/drawing/2014/main" id="{D35B8254-A336-0437-C13E-C09BE26760E4}"/>
              </a:ext>
            </a:extLst>
          </p:cNvPr>
          <p:cNvSpPr txBox="1"/>
          <p:nvPr/>
        </p:nvSpPr>
        <p:spPr>
          <a:xfrm>
            <a:off x="7191880" y="1562692"/>
            <a:ext cx="2484336" cy="553998"/>
          </a:xfrm>
          <a:prstGeom prst="rect">
            <a:avLst/>
          </a:prstGeom>
          <a:noFill/>
        </p:spPr>
        <p:txBody>
          <a:bodyPr wrap="square" rtlCol="0">
            <a:spAutoFit/>
          </a:bodyPr>
          <a:lstStyle/>
          <a:p>
            <a:pPr algn="ctr"/>
            <a:r>
              <a:rPr lang="fr-FR" sz="1000" b="1" dirty="0" err="1">
                <a:solidFill>
                  <a:schemeClr val="bg1"/>
                </a:solidFill>
                <a:latin typeface="Open Sans" panose="020B0606030504020204" pitchFamily="34" charset="0"/>
                <a:ea typeface="Open Sans" panose="020B0606030504020204" pitchFamily="34" charset="0"/>
                <a:cs typeface="Open Sans" panose="020B0606030504020204" pitchFamily="34" charset="0"/>
              </a:rPr>
              <a:t>libcontainer</a:t>
            </a:r>
            <a:r>
              <a:rPr lang="fr-FR" sz="1000" b="1"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p>
          <a:p>
            <a:pPr algn="ctr"/>
            <a:r>
              <a:rPr lang="fr-FR" sz="1000" b="1" dirty="0">
                <a:solidFill>
                  <a:schemeClr val="bg1"/>
                </a:solidFill>
                <a:latin typeface="Open Sans" panose="020B0606030504020204" pitchFamily="34" charset="0"/>
                <a:ea typeface="Open Sans" panose="020B0606030504020204" pitchFamily="34" charset="0"/>
                <a:cs typeface="Open Sans" panose="020B0606030504020204" pitchFamily="34" charset="0"/>
              </a:rPr>
              <a:t> librairie de gestion de conteneurs = « container runtime »</a:t>
            </a:r>
          </a:p>
        </p:txBody>
      </p:sp>
      <p:pic>
        <p:nvPicPr>
          <p:cNvPr id="16" name="Picture 2" descr="Information on Microsoft Windows 11 22H2">
            <a:extLst>
              <a:ext uri="{FF2B5EF4-FFF2-40B4-BE49-F238E27FC236}">
                <a16:creationId xmlns:a16="http://schemas.microsoft.com/office/drawing/2014/main" id="{A3F4B922-F761-C880-54EC-A12C06AD861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36465" y="1620881"/>
            <a:ext cx="421960" cy="4219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16023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 name="ZoneTexte 16">
            <a:extLst>
              <a:ext uri="{FF2B5EF4-FFF2-40B4-BE49-F238E27FC236}">
                <a16:creationId xmlns:a16="http://schemas.microsoft.com/office/drawing/2014/main" id="{AF140616-267E-C9BE-E1FB-9E088EC2B08E}"/>
              </a:ext>
            </a:extLst>
          </p:cNvPr>
          <p:cNvSpPr txBox="1"/>
          <p:nvPr/>
        </p:nvSpPr>
        <p:spPr>
          <a:xfrm>
            <a:off x="2137637" y="310244"/>
            <a:ext cx="9670552" cy="477054"/>
          </a:xfrm>
          <a:prstGeom prst="rect">
            <a:avLst/>
          </a:prstGeom>
          <a:noFill/>
        </p:spPr>
        <p:txBody>
          <a:bodyPr wrap="square" rtlCol="0">
            <a:spAutoFit/>
          </a:bodyPr>
          <a:lstStyle/>
          <a:p>
            <a:r>
              <a:rPr lang="fr-FR" sz="2500" b="1" dirty="0">
                <a:solidFill>
                  <a:srgbClr val="0DD5E0"/>
                </a:solidFill>
                <a:latin typeface="Open Sans" panose="020B0606030504020204" pitchFamily="34" charset="0"/>
                <a:ea typeface="Open Sans" panose="020B0606030504020204" pitchFamily="34" charset="0"/>
                <a:cs typeface="Open Sans" panose="020B0606030504020204" pitchFamily="34" charset="0"/>
              </a:rPr>
              <a:t>Eléments de la présentation</a:t>
            </a:r>
          </a:p>
        </p:txBody>
      </p:sp>
      <p:sp>
        <p:nvSpPr>
          <p:cNvPr id="11" name="ZoneTexte 23">
            <a:extLst>
              <a:ext uri="{FF2B5EF4-FFF2-40B4-BE49-F238E27FC236}">
                <a16:creationId xmlns:a16="http://schemas.microsoft.com/office/drawing/2014/main" id="{1DCF4E22-E587-6DD1-8ADD-EDBBF07E5735}"/>
              </a:ext>
            </a:extLst>
          </p:cNvPr>
          <p:cNvSpPr txBox="1"/>
          <p:nvPr/>
        </p:nvSpPr>
        <p:spPr>
          <a:xfrm>
            <a:off x="2137637" y="1117498"/>
            <a:ext cx="1757030" cy="246221"/>
          </a:xfrm>
          <a:prstGeom prst="rect">
            <a:avLst/>
          </a:prstGeom>
          <a:noFill/>
        </p:spPr>
        <p:txBody>
          <a:bodyPr wrap="square" rtlCol="0">
            <a:spAutoFit/>
          </a:bodyPr>
          <a:lstStyle/>
          <a:p>
            <a:pPr algn="ctr"/>
            <a:r>
              <a:rPr lang="fr-FR" sz="1000" b="1" dirty="0">
                <a:solidFill>
                  <a:schemeClr val="bg1"/>
                </a:solidFill>
                <a:latin typeface="Open Sans" panose="020B0606030504020204" pitchFamily="34" charset="0"/>
                <a:ea typeface="Open Sans" panose="020B0606030504020204" pitchFamily="34" charset="0"/>
                <a:cs typeface="Open Sans" panose="020B0606030504020204" pitchFamily="34" charset="0"/>
              </a:rPr>
              <a:t>Police 10</a:t>
            </a:r>
          </a:p>
        </p:txBody>
      </p:sp>
      <p:sp>
        <p:nvSpPr>
          <p:cNvPr id="12" name="ZoneTexte 23">
            <a:extLst>
              <a:ext uri="{FF2B5EF4-FFF2-40B4-BE49-F238E27FC236}">
                <a16:creationId xmlns:a16="http://schemas.microsoft.com/office/drawing/2014/main" id="{AE59501A-2B53-CA9E-B4E9-28BD874B2FCA}"/>
              </a:ext>
            </a:extLst>
          </p:cNvPr>
          <p:cNvSpPr txBox="1"/>
          <p:nvPr/>
        </p:nvSpPr>
        <p:spPr>
          <a:xfrm>
            <a:off x="2137637" y="1524642"/>
            <a:ext cx="1757030" cy="338554"/>
          </a:xfrm>
          <a:prstGeom prst="rect">
            <a:avLst/>
          </a:prstGeom>
          <a:noFill/>
        </p:spPr>
        <p:txBody>
          <a:bodyPr wrap="square" rtlCol="0">
            <a:spAutoFit/>
          </a:bodyPr>
          <a:lstStyle/>
          <a:p>
            <a:pPr algn="ctr"/>
            <a:r>
              <a:rPr lang="fr-FR" sz="1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Police 16</a:t>
            </a:r>
          </a:p>
        </p:txBody>
      </p:sp>
      <p:sp>
        <p:nvSpPr>
          <p:cNvPr id="13" name="ZoneTexte 23">
            <a:extLst>
              <a:ext uri="{FF2B5EF4-FFF2-40B4-BE49-F238E27FC236}">
                <a16:creationId xmlns:a16="http://schemas.microsoft.com/office/drawing/2014/main" id="{BB35F530-D571-E95F-BE74-389177A0BFD9}"/>
              </a:ext>
            </a:extLst>
          </p:cNvPr>
          <p:cNvSpPr txBox="1"/>
          <p:nvPr/>
        </p:nvSpPr>
        <p:spPr>
          <a:xfrm>
            <a:off x="2137637" y="2024119"/>
            <a:ext cx="1757030" cy="477054"/>
          </a:xfrm>
          <a:prstGeom prst="rect">
            <a:avLst/>
          </a:prstGeom>
          <a:noFill/>
        </p:spPr>
        <p:txBody>
          <a:bodyPr wrap="square" rtlCol="0">
            <a:spAutoFit/>
          </a:bodyPr>
          <a:lstStyle/>
          <a:p>
            <a:pPr algn="ctr"/>
            <a:r>
              <a:rPr lang="fr-FR" sz="2500" b="1" dirty="0">
                <a:solidFill>
                  <a:schemeClr val="bg1"/>
                </a:solidFill>
                <a:latin typeface="Open Sans" panose="020B0606030504020204" pitchFamily="34" charset="0"/>
                <a:ea typeface="Open Sans" panose="020B0606030504020204" pitchFamily="34" charset="0"/>
                <a:cs typeface="Open Sans" panose="020B0606030504020204" pitchFamily="34" charset="0"/>
              </a:rPr>
              <a:t>Police 25</a:t>
            </a:r>
          </a:p>
        </p:txBody>
      </p:sp>
      <p:grpSp>
        <p:nvGrpSpPr>
          <p:cNvPr id="18" name="Group 17">
            <a:extLst>
              <a:ext uri="{FF2B5EF4-FFF2-40B4-BE49-F238E27FC236}">
                <a16:creationId xmlns:a16="http://schemas.microsoft.com/office/drawing/2014/main" id="{FCA8CFB4-A18F-CDB9-BEF5-5078DB6B53CA}"/>
              </a:ext>
            </a:extLst>
          </p:cNvPr>
          <p:cNvGrpSpPr/>
          <p:nvPr/>
        </p:nvGrpSpPr>
        <p:grpSpPr>
          <a:xfrm>
            <a:off x="10514720" y="3661264"/>
            <a:ext cx="1257763" cy="556932"/>
            <a:chOff x="2043236" y="5583383"/>
            <a:chExt cx="1257763" cy="556932"/>
          </a:xfrm>
        </p:grpSpPr>
        <p:sp>
          <p:nvSpPr>
            <p:cNvPr id="19" name="Rectangle: Rounded Corners 18">
              <a:extLst>
                <a:ext uri="{FF2B5EF4-FFF2-40B4-BE49-F238E27FC236}">
                  <a16:creationId xmlns:a16="http://schemas.microsoft.com/office/drawing/2014/main" id="{F098F378-96FC-43E0-AEE1-F56D0D586205}"/>
                </a:ext>
              </a:extLst>
            </p:cNvPr>
            <p:cNvSpPr/>
            <p:nvPr/>
          </p:nvSpPr>
          <p:spPr>
            <a:xfrm>
              <a:off x="2043236" y="5583383"/>
              <a:ext cx="1197269" cy="556932"/>
            </a:xfrm>
            <a:prstGeom prst="roundRect">
              <a:avLst/>
            </a:prstGeom>
            <a:solidFill>
              <a:srgbClr val="262626"/>
            </a:solidFill>
            <a:ln w="28575">
              <a:solidFill>
                <a:srgbClr val="0DD5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 name="ZoneTexte 23">
              <a:extLst>
                <a:ext uri="{FF2B5EF4-FFF2-40B4-BE49-F238E27FC236}">
                  <a16:creationId xmlns:a16="http://schemas.microsoft.com/office/drawing/2014/main" id="{5573D828-8E5D-B690-1487-38CC283BC23B}"/>
                </a:ext>
              </a:extLst>
            </p:cNvPr>
            <p:cNvSpPr txBox="1"/>
            <p:nvPr/>
          </p:nvSpPr>
          <p:spPr>
            <a:xfrm>
              <a:off x="2407002" y="5666986"/>
              <a:ext cx="893997" cy="400110"/>
            </a:xfrm>
            <a:prstGeom prst="rect">
              <a:avLst/>
            </a:prstGeom>
            <a:noFill/>
          </p:spPr>
          <p:txBody>
            <a:bodyPr wrap="square" rtlCol="0">
              <a:spAutoFit/>
            </a:bodyPr>
            <a:lstStyle/>
            <a:p>
              <a:r>
                <a:rPr lang="fr-FR" sz="1000" b="1" dirty="0">
                  <a:solidFill>
                    <a:schemeClr val="bg1"/>
                  </a:solidFill>
                  <a:latin typeface="Open Sans" panose="020B0606030504020204" pitchFamily="34" charset="0"/>
                  <a:ea typeface="Open Sans" panose="020B0606030504020204" pitchFamily="34" charset="0"/>
                  <a:cs typeface="Open Sans" panose="020B0606030504020204" pitchFamily="34" charset="0"/>
                </a:rPr>
                <a:t>1ere fois </a:t>
              </a:r>
            </a:p>
            <a:p>
              <a:r>
                <a:rPr lang="fr-FR" sz="1000" b="1" dirty="0">
                  <a:solidFill>
                    <a:schemeClr val="bg1"/>
                  </a:solidFill>
                  <a:latin typeface="Open Sans" panose="020B0606030504020204" pitchFamily="34" charset="0"/>
                  <a:ea typeface="Open Sans" panose="020B0606030504020204" pitchFamily="34" charset="0"/>
                  <a:cs typeface="Open Sans" panose="020B0606030504020204" pitchFamily="34" charset="0"/>
                </a:rPr>
                <a:t>sur Linux !</a:t>
              </a:r>
            </a:p>
          </p:txBody>
        </p:sp>
        <p:pic>
          <p:nvPicPr>
            <p:cNvPr id="21" name="Picture 2" descr="1st Place Medal on Microsoft Windows 11 22H2">
              <a:extLst>
                <a:ext uri="{FF2B5EF4-FFF2-40B4-BE49-F238E27FC236}">
                  <a16:creationId xmlns:a16="http://schemas.microsoft.com/office/drawing/2014/main" id="{85D4BA5F-1604-A703-8E6E-C30D33472F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12368" y="5717110"/>
              <a:ext cx="299861" cy="299861"/>
            </a:xfrm>
            <a:prstGeom prst="rect">
              <a:avLst/>
            </a:prstGeom>
            <a:noFill/>
            <a:extLst>
              <a:ext uri="{909E8E84-426E-40DD-AFC4-6F175D3DCCD1}">
                <a14:hiddenFill xmlns:a14="http://schemas.microsoft.com/office/drawing/2010/main">
                  <a:solidFill>
                    <a:srgbClr val="FFFFFF"/>
                  </a:solidFill>
                </a14:hiddenFill>
              </a:ext>
            </a:extLst>
          </p:spPr>
        </p:pic>
      </p:grpSp>
      <p:sp>
        <p:nvSpPr>
          <p:cNvPr id="33" name="Arrow: Right 32">
            <a:extLst>
              <a:ext uri="{FF2B5EF4-FFF2-40B4-BE49-F238E27FC236}">
                <a16:creationId xmlns:a16="http://schemas.microsoft.com/office/drawing/2014/main" id="{D8290DC0-D4C7-275A-1D34-4C2FC011E757}"/>
              </a:ext>
            </a:extLst>
          </p:cNvPr>
          <p:cNvSpPr/>
          <p:nvPr/>
        </p:nvSpPr>
        <p:spPr>
          <a:xfrm>
            <a:off x="9769626" y="986548"/>
            <a:ext cx="815286" cy="333577"/>
          </a:xfrm>
          <a:prstGeom prst="rightArrow">
            <a:avLst/>
          </a:prstGeom>
          <a:solidFill>
            <a:srgbClr val="262626"/>
          </a:solidFill>
          <a:ln w="28575">
            <a:solidFill>
              <a:srgbClr val="0DD5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4" name="Arrow: Right 33">
            <a:extLst>
              <a:ext uri="{FF2B5EF4-FFF2-40B4-BE49-F238E27FC236}">
                <a16:creationId xmlns:a16="http://schemas.microsoft.com/office/drawing/2014/main" id="{719F0CF1-C2C8-D3B9-CC8A-1BEA56444311}"/>
              </a:ext>
            </a:extLst>
          </p:cNvPr>
          <p:cNvSpPr/>
          <p:nvPr/>
        </p:nvSpPr>
        <p:spPr>
          <a:xfrm>
            <a:off x="9769626" y="1609592"/>
            <a:ext cx="815286" cy="333577"/>
          </a:xfrm>
          <a:prstGeom prst="rightArrow">
            <a:avLst/>
          </a:prstGeom>
          <a:solidFill>
            <a:srgbClr val="0DD5E0"/>
          </a:solidFill>
          <a:ln w="28575">
            <a:solidFill>
              <a:srgbClr val="0DD5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5" name="Picture 2" descr="1st Place Medal on Microsoft Windows 11 22H2">
            <a:extLst>
              <a:ext uri="{FF2B5EF4-FFF2-40B4-BE49-F238E27FC236}">
                <a16:creationId xmlns:a16="http://schemas.microsoft.com/office/drawing/2014/main" id="{5A93CD89-2957-8812-DC7E-14738EC62B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22092" y="2697852"/>
            <a:ext cx="299861" cy="299861"/>
          </a:xfrm>
          <a:prstGeom prst="rect">
            <a:avLst/>
          </a:prstGeom>
          <a:noFill/>
          <a:extLst>
            <a:ext uri="{909E8E84-426E-40DD-AFC4-6F175D3DCCD1}">
              <a14:hiddenFill xmlns:a14="http://schemas.microsoft.com/office/drawing/2010/main">
                <a:solidFill>
                  <a:srgbClr val="FFFFFF"/>
                </a:solidFill>
              </a14:hiddenFill>
            </a:ext>
          </a:extLst>
        </p:spPr>
      </p:pic>
      <p:sp>
        <p:nvSpPr>
          <p:cNvPr id="40" name="Arrow: Circular 39">
            <a:extLst>
              <a:ext uri="{FF2B5EF4-FFF2-40B4-BE49-F238E27FC236}">
                <a16:creationId xmlns:a16="http://schemas.microsoft.com/office/drawing/2014/main" id="{9118C47E-148E-5146-FF63-0CE9E80F256F}"/>
              </a:ext>
            </a:extLst>
          </p:cNvPr>
          <p:cNvSpPr/>
          <p:nvPr/>
        </p:nvSpPr>
        <p:spPr>
          <a:xfrm rot="18118474" flipV="1">
            <a:off x="7743232" y="2852842"/>
            <a:ext cx="809809" cy="801282"/>
          </a:xfrm>
          <a:prstGeom prst="circularArrow">
            <a:avLst>
              <a:gd name="adj1" fmla="val 6481"/>
              <a:gd name="adj2" fmla="val 1142319"/>
              <a:gd name="adj3" fmla="val 20344617"/>
              <a:gd name="adj4" fmla="val 10800000"/>
              <a:gd name="adj5" fmla="val 12500"/>
            </a:avLst>
          </a:prstGeom>
          <a:solidFill>
            <a:srgbClr val="0DD5E0"/>
          </a:solidFill>
          <a:ln w="25400">
            <a:solidFill>
              <a:srgbClr val="0DD5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5" name="Right Brace 44">
            <a:extLst>
              <a:ext uri="{FF2B5EF4-FFF2-40B4-BE49-F238E27FC236}">
                <a16:creationId xmlns:a16="http://schemas.microsoft.com/office/drawing/2014/main" id="{D2BB6CEC-F615-A28D-3912-42F63FF9EBA8}"/>
              </a:ext>
            </a:extLst>
          </p:cNvPr>
          <p:cNvSpPr/>
          <p:nvPr/>
        </p:nvSpPr>
        <p:spPr>
          <a:xfrm rot="16200000">
            <a:off x="9126867" y="-829759"/>
            <a:ext cx="154983" cy="2832318"/>
          </a:xfrm>
          <a:prstGeom prst="rightBrace">
            <a:avLst/>
          </a:prstGeom>
          <a:ln w="12700">
            <a:solidFill>
              <a:srgbClr val="0DD5E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3" name="Rectangle: Rounded Corners 2">
            <a:extLst>
              <a:ext uri="{FF2B5EF4-FFF2-40B4-BE49-F238E27FC236}">
                <a16:creationId xmlns:a16="http://schemas.microsoft.com/office/drawing/2014/main" id="{21DF349A-3F15-EF94-1E5A-54A52DAB345D}"/>
              </a:ext>
            </a:extLst>
          </p:cNvPr>
          <p:cNvSpPr/>
          <p:nvPr/>
        </p:nvSpPr>
        <p:spPr>
          <a:xfrm>
            <a:off x="8900700" y="3939730"/>
            <a:ext cx="1197269" cy="478522"/>
          </a:xfrm>
          <a:prstGeom prst="roundRect">
            <a:avLst/>
          </a:prstGeom>
          <a:solidFill>
            <a:srgbClr val="262626"/>
          </a:solidFill>
          <a:ln w="28575">
            <a:solidFill>
              <a:srgbClr val="0DD5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ZoneTexte 23">
            <a:extLst>
              <a:ext uri="{FF2B5EF4-FFF2-40B4-BE49-F238E27FC236}">
                <a16:creationId xmlns:a16="http://schemas.microsoft.com/office/drawing/2014/main" id="{141931B9-EF88-D40F-2C1B-7A4848895390}"/>
              </a:ext>
            </a:extLst>
          </p:cNvPr>
          <p:cNvSpPr txBox="1"/>
          <p:nvPr/>
        </p:nvSpPr>
        <p:spPr>
          <a:xfrm>
            <a:off x="9074620" y="3877160"/>
            <a:ext cx="1181516" cy="553998"/>
          </a:xfrm>
          <a:prstGeom prst="rect">
            <a:avLst/>
          </a:prstGeom>
          <a:noFill/>
        </p:spPr>
        <p:txBody>
          <a:bodyPr wrap="square" rtlCol="0">
            <a:spAutoFit/>
          </a:bodyPr>
          <a:lstStyle/>
          <a:p>
            <a:r>
              <a:rPr lang="fr-FR" sz="1000" b="1" dirty="0">
                <a:solidFill>
                  <a:schemeClr val="bg1"/>
                </a:solidFill>
                <a:latin typeface="Open Sans" panose="020B0606030504020204" pitchFamily="34" charset="0"/>
                <a:ea typeface="Open Sans" panose="020B0606030504020204" pitchFamily="34" charset="0"/>
                <a:cs typeface="Open Sans" panose="020B0606030504020204" pitchFamily="34" charset="0"/>
              </a:rPr>
              <a:t>LXC en plus simple et plus flexible</a:t>
            </a:r>
          </a:p>
        </p:txBody>
      </p:sp>
      <p:grpSp>
        <p:nvGrpSpPr>
          <p:cNvPr id="2" name="Group 1">
            <a:extLst>
              <a:ext uri="{FF2B5EF4-FFF2-40B4-BE49-F238E27FC236}">
                <a16:creationId xmlns:a16="http://schemas.microsoft.com/office/drawing/2014/main" id="{211EC105-5BE5-11B8-40BC-8E56BD891E28}"/>
              </a:ext>
            </a:extLst>
          </p:cNvPr>
          <p:cNvGrpSpPr/>
          <p:nvPr/>
        </p:nvGrpSpPr>
        <p:grpSpPr>
          <a:xfrm>
            <a:off x="4109156" y="1251245"/>
            <a:ext cx="3352800" cy="942969"/>
            <a:chOff x="4109156" y="1251245"/>
            <a:chExt cx="3352800" cy="942969"/>
          </a:xfrm>
        </p:grpSpPr>
        <p:sp>
          <p:nvSpPr>
            <p:cNvPr id="24" name="Rectangle: Rounded Corners 23">
              <a:extLst>
                <a:ext uri="{FF2B5EF4-FFF2-40B4-BE49-F238E27FC236}">
                  <a16:creationId xmlns:a16="http://schemas.microsoft.com/office/drawing/2014/main" id="{ECF4011C-A129-8BDA-15F2-AC961F98C087}"/>
                </a:ext>
              </a:extLst>
            </p:cNvPr>
            <p:cNvSpPr/>
            <p:nvPr/>
          </p:nvSpPr>
          <p:spPr>
            <a:xfrm>
              <a:off x="4109156" y="1251245"/>
              <a:ext cx="3352800" cy="942969"/>
            </a:xfrm>
            <a:prstGeom prst="roundRect">
              <a:avLst/>
            </a:prstGeom>
            <a:solidFill>
              <a:srgbClr val="262626"/>
            </a:solidFill>
            <a:ln w="28575">
              <a:solidFill>
                <a:srgbClr val="0DD5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ZoneTexte 23">
              <a:extLst>
                <a:ext uri="{FF2B5EF4-FFF2-40B4-BE49-F238E27FC236}">
                  <a16:creationId xmlns:a16="http://schemas.microsoft.com/office/drawing/2014/main" id="{D35B8254-A336-0437-C13E-C09BE26760E4}"/>
                </a:ext>
              </a:extLst>
            </p:cNvPr>
            <p:cNvSpPr txBox="1"/>
            <p:nvPr/>
          </p:nvSpPr>
          <p:spPr>
            <a:xfrm>
              <a:off x="4911525" y="1307079"/>
              <a:ext cx="2484336" cy="861774"/>
            </a:xfrm>
            <a:prstGeom prst="rect">
              <a:avLst/>
            </a:prstGeom>
            <a:noFill/>
          </p:spPr>
          <p:txBody>
            <a:bodyPr wrap="square" rtlCol="0">
              <a:spAutoFit/>
            </a:bodyPr>
            <a:lstStyle/>
            <a:p>
              <a:pPr algn="ctr"/>
              <a:r>
                <a:rPr lang="fr-FR" sz="1000" b="1" dirty="0" err="1">
                  <a:solidFill>
                    <a:schemeClr val="bg1"/>
                  </a:solidFill>
                  <a:latin typeface="Open Sans" panose="020B0606030504020204" pitchFamily="34" charset="0"/>
                  <a:ea typeface="Open Sans" panose="020B0606030504020204" pitchFamily="34" charset="0"/>
                  <a:cs typeface="Open Sans" panose="020B0606030504020204" pitchFamily="34" charset="0"/>
                </a:rPr>
                <a:t>libcontainer</a:t>
              </a:r>
              <a:r>
                <a:rPr lang="fr-FR" sz="1000" b="1"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p>
            <a:p>
              <a:pPr algn="ctr"/>
              <a:r>
                <a:rPr lang="fr-FR" sz="1000" b="1" dirty="0">
                  <a:solidFill>
                    <a:schemeClr val="bg1"/>
                  </a:solidFill>
                  <a:latin typeface="Open Sans" panose="020B0606030504020204" pitchFamily="34" charset="0"/>
                  <a:ea typeface="Open Sans" panose="020B0606030504020204" pitchFamily="34" charset="0"/>
                  <a:cs typeface="Open Sans" panose="020B0606030504020204" pitchFamily="34" charset="0"/>
                </a:rPr>
                <a:t> librairie de gestion de conteneurs = « container runtime »</a:t>
              </a:r>
              <a:br>
                <a:rPr lang="fr-FR" sz="1000" b="1" dirty="0">
                  <a:solidFill>
                    <a:schemeClr val="bg1"/>
                  </a:solidFill>
                  <a:latin typeface="Open Sans" panose="020B0606030504020204" pitchFamily="34" charset="0"/>
                  <a:ea typeface="Open Sans" panose="020B0606030504020204" pitchFamily="34" charset="0"/>
                  <a:cs typeface="Open Sans" panose="020B0606030504020204" pitchFamily="34" charset="0"/>
                </a:rPr>
              </a:br>
              <a:endParaRPr lang="fr-FR" sz="1000"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pPr algn="ctr"/>
              <a:r>
                <a:rPr lang="fr-FR" sz="1000" b="1"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 C’est l’ancêtre de </a:t>
              </a:r>
              <a:r>
                <a:rPr lang="fr-FR" sz="1000" b="1" dirty="0" err="1">
                  <a:solidFill>
                    <a:srgbClr val="F88224"/>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runc</a:t>
              </a:r>
              <a:r>
                <a:rPr lang="fr-FR" sz="1000" b="1"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 !</a:t>
              </a:r>
              <a:endParaRPr lang="fr-FR" sz="1000"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16" name="Picture 2" descr="Information on Microsoft Windows 11 22H2">
              <a:extLst>
                <a:ext uri="{FF2B5EF4-FFF2-40B4-BE49-F238E27FC236}">
                  <a16:creationId xmlns:a16="http://schemas.microsoft.com/office/drawing/2014/main" id="{A3F4B922-F761-C880-54EC-A12C06AD861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48150" y="1363719"/>
              <a:ext cx="707672" cy="707672"/>
            </a:xfrm>
            <a:prstGeom prst="rect">
              <a:avLst/>
            </a:prstGeom>
            <a:noFill/>
            <a:extLst>
              <a:ext uri="{909E8E84-426E-40DD-AFC4-6F175D3DCCD1}">
                <a14:hiddenFill xmlns:a14="http://schemas.microsoft.com/office/drawing/2010/main">
                  <a:solidFill>
                    <a:srgbClr val="FFFFFF"/>
                  </a:solidFill>
                </a14:hiddenFill>
              </a:ext>
            </a:extLst>
          </p:spPr>
        </p:pic>
      </p:grpSp>
      <p:sp>
        <p:nvSpPr>
          <p:cNvPr id="6" name="Freeform: Shape 5">
            <a:extLst>
              <a:ext uri="{FF2B5EF4-FFF2-40B4-BE49-F238E27FC236}">
                <a16:creationId xmlns:a16="http://schemas.microsoft.com/office/drawing/2014/main" id="{3AFC0E1E-CC11-40EF-ACB3-DA38AD788B0E}"/>
              </a:ext>
            </a:extLst>
          </p:cNvPr>
          <p:cNvSpPr/>
          <p:nvPr/>
        </p:nvSpPr>
        <p:spPr>
          <a:xfrm>
            <a:off x="5336368" y="2569018"/>
            <a:ext cx="891394" cy="846824"/>
          </a:xfrm>
          <a:custGeom>
            <a:avLst/>
            <a:gdLst>
              <a:gd name="connsiteX0" fmla="*/ 1354238 w 1388962"/>
              <a:gd name="connsiteY0" fmla="*/ 0 h 1319514"/>
              <a:gd name="connsiteX1" fmla="*/ 1053296 w 1388962"/>
              <a:gd name="connsiteY1" fmla="*/ 23150 h 1319514"/>
              <a:gd name="connsiteX2" fmla="*/ 960699 w 1388962"/>
              <a:gd name="connsiteY2" fmla="*/ 57874 h 1319514"/>
              <a:gd name="connsiteX3" fmla="*/ 810228 w 1388962"/>
              <a:gd name="connsiteY3" fmla="*/ 138897 h 1319514"/>
              <a:gd name="connsiteX4" fmla="*/ 671332 w 1388962"/>
              <a:gd name="connsiteY4" fmla="*/ 266218 h 1319514"/>
              <a:gd name="connsiteX5" fmla="*/ 613458 w 1388962"/>
              <a:gd name="connsiteY5" fmla="*/ 381965 h 1319514"/>
              <a:gd name="connsiteX6" fmla="*/ 659757 w 1388962"/>
              <a:gd name="connsiteY6" fmla="*/ 578735 h 1319514"/>
              <a:gd name="connsiteX7" fmla="*/ 706056 w 1388962"/>
              <a:gd name="connsiteY7" fmla="*/ 659757 h 1319514"/>
              <a:gd name="connsiteX8" fmla="*/ 752354 w 1388962"/>
              <a:gd name="connsiteY8" fmla="*/ 694481 h 1319514"/>
              <a:gd name="connsiteX9" fmla="*/ 844952 w 1388962"/>
              <a:gd name="connsiteY9" fmla="*/ 729206 h 1319514"/>
              <a:gd name="connsiteX10" fmla="*/ 960699 w 1388962"/>
              <a:gd name="connsiteY10" fmla="*/ 752355 h 1319514"/>
              <a:gd name="connsiteX11" fmla="*/ 1226916 w 1388962"/>
              <a:gd name="connsiteY11" fmla="*/ 740780 h 1319514"/>
              <a:gd name="connsiteX12" fmla="*/ 1296365 w 1388962"/>
              <a:gd name="connsiteY12" fmla="*/ 717631 h 1319514"/>
              <a:gd name="connsiteX13" fmla="*/ 1365813 w 1388962"/>
              <a:gd name="connsiteY13" fmla="*/ 659757 h 1319514"/>
              <a:gd name="connsiteX14" fmla="*/ 1388962 w 1388962"/>
              <a:gd name="connsiteY14" fmla="*/ 578735 h 1319514"/>
              <a:gd name="connsiteX15" fmla="*/ 1377387 w 1388962"/>
              <a:gd name="connsiteY15" fmla="*/ 486137 h 1319514"/>
              <a:gd name="connsiteX16" fmla="*/ 1319514 w 1388962"/>
              <a:gd name="connsiteY16" fmla="*/ 428264 h 1319514"/>
              <a:gd name="connsiteX17" fmla="*/ 1273215 w 1388962"/>
              <a:gd name="connsiteY17" fmla="*/ 405114 h 1319514"/>
              <a:gd name="connsiteX18" fmla="*/ 1203767 w 1388962"/>
              <a:gd name="connsiteY18" fmla="*/ 381965 h 1319514"/>
              <a:gd name="connsiteX19" fmla="*/ 1145894 w 1388962"/>
              <a:gd name="connsiteY19" fmla="*/ 358816 h 1319514"/>
              <a:gd name="connsiteX20" fmla="*/ 1041722 w 1388962"/>
              <a:gd name="connsiteY20" fmla="*/ 347241 h 1319514"/>
              <a:gd name="connsiteX21" fmla="*/ 983848 w 1388962"/>
              <a:gd name="connsiteY21" fmla="*/ 335666 h 1319514"/>
              <a:gd name="connsiteX22" fmla="*/ 763929 w 1388962"/>
              <a:gd name="connsiteY22" fmla="*/ 347241 h 1319514"/>
              <a:gd name="connsiteX23" fmla="*/ 706056 w 1388962"/>
              <a:gd name="connsiteY23" fmla="*/ 370390 h 1319514"/>
              <a:gd name="connsiteX24" fmla="*/ 648182 w 1388962"/>
              <a:gd name="connsiteY24" fmla="*/ 381965 h 1319514"/>
              <a:gd name="connsiteX25" fmla="*/ 532435 w 1388962"/>
              <a:gd name="connsiteY25" fmla="*/ 428264 h 1319514"/>
              <a:gd name="connsiteX26" fmla="*/ 405114 w 1388962"/>
              <a:gd name="connsiteY26" fmla="*/ 486137 h 1319514"/>
              <a:gd name="connsiteX27" fmla="*/ 381965 w 1388962"/>
              <a:gd name="connsiteY27" fmla="*/ 520861 h 1319514"/>
              <a:gd name="connsiteX28" fmla="*/ 393539 w 1388962"/>
              <a:gd name="connsiteY28" fmla="*/ 717631 h 1319514"/>
              <a:gd name="connsiteX29" fmla="*/ 451413 w 1388962"/>
              <a:gd name="connsiteY29" fmla="*/ 810228 h 1319514"/>
              <a:gd name="connsiteX30" fmla="*/ 532435 w 1388962"/>
              <a:gd name="connsiteY30" fmla="*/ 856527 h 1319514"/>
              <a:gd name="connsiteX31" fmla="*/ 682906 w 1388962"/>
              <a:gd name="connsiteY31" fmla="*/ 960699 h 1319514"/>
              <a:gd name="connsiteX32" fmla="*/ 763929 w 1388962"/>
              <a:gd name="connsiteY32" fmla="*/ 1006998 h 1319514"/>
              <a:gd name="connsiteX33" fmla="*/ 787079 w 1388962"/>
              <a:gd name="connsiteY33" fmla="*/ 1064871 h 1319514"/>
              <a:gd name="connsiteX34" fmla="*/ 775504 w 1388962"/>
              <a:gd name="connsiteY34" fmla="*/ 1226917 h 1319514"/>
              <a:gd name="connsiteX35" fmla="*/ 567160 w 1388962"/>
              <a:gd name="connsiteY35" fmla="*/ 1273216 h 1319514"/>
              <a:gd name="connsiteX36" fmla="*/ 115747 w 1388962"/>
              <a:gd name="connsiteY36" fmla="*/ 1296365 h 1319514"/>
              <a:gd name="connsiteX37" fmla="*/ 0 w 1388962"/>
              <a:gd name="connsiteY37" fmla="*/ 1319514 h 1319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388962" h="1319514">
                <a:moveTo>
                  <a:pt x="1354238" y="0"/>
                </a:moveTo>
                <a:cubicBezTo>
                  <a:pt x="1347150" y="394"/>
                  <a:pt x="1111017" y="8720"/>
                  <a:pt x="1053296" y="23150"/>
                </a:cubicBezTo>
                <a:cubicBezTo>
                  <a:pt x="1021316" y="31145"/>
                  <a:pt x="991306" y="45631"/>
                  <a:pt x="960699" y="57874"/>
                </a:cubicBezTo>
                <a:cubicBezTo>
                  <a:pt x="889896" y="86195"/>
                  <a:pt x="870234" y="92739"/>
                  <a:pt x="810228" y="138897"/>
                </a:cubicBezTo>
                <a:cubicBezTo>
                  <a:pt x="794797" y="150767"/>
                  <a:pt x="688164" y="240970"/>
                  <a:pt x="671332" y="266218"/>
                </a:cubicBezTo>
                <a:cubicBezTo>
                  <a:pt x="647404" y="302110"/>
                  <a:pt x="613458" y="381965"/>
                  <a:pt x="613458" y="381965"/>
                </a:cubicBezTo>
                <a:cubicBezTo>
                  <a:pt x="628891" y="447555"/>
                  <a:pt x="638449" y="514812"/>
                  <a:pt x="659757" y="578735"/>
                </a:cubicBezTo>
                <a:cubicBezTo>
                  <a:pt x="669594" y="608245"/>
                  <a:pt x="686624" y="635467"/>
                  <a:pt x="706056" y="659757"/>
                </a:cubicBezTo>
                <a:cubicBezTo>
                  <a:pt x="718107" y="674821"/>
                  <a:pt x="735995" y="684257"/>
                  <a:pt x="752354" y="694481"/>
                </a:cubicBezTo>
                <a:cubicBezTo>
                  <a:pt x="788514" y="717081"/>
                  <a:pt x="804379" y="720512"/>
                  <a:pt x="844952" y="729206"/>
                </a:cubicBezTo>
                <a:cubicBezTo>
                  <a:pt x="883425" y="737450"/>
                  <a:pt x="922117" y="744639"/>
                  <a:pt x="960699" y="752355"/>
                </a:cubicBezTo>
                <a:cubicBezTo>
                  <a:pt x="1049438" y="748497"/>
                  <a:pt x="1138565" y="749920"/>
                  <a:pt x="1226916" y="740780"/>
                </a:cubicBezTo>
                <a:cubicBezTo>
                  <a:pt x="1251188" y="738269"/>
                  <a:pt x="1276061" y="731167"/>
                  <a:pt x="1296365" y="717631"/>
                </a:cubicBezTo>
                <a:cubicBezTo>
                  <a:pt x="1422504" y="633539"/>
                  <a:pt x="1259602" y="695162"/>
                  <a:pt x="1365813" y="659757"/>
                </a:cubicBezTo>
                <a:cubicBezTo>
                  <a:pt x="1371270" y="643385"/>
                  <a:pt x="1388962" y="593264"/>
                  <a:pt x="1388962" y="578735"/>
                </a:cubicBezTo>
                <a:cubicBezTo>
                  <a:pt x="1388962" y="547629"/>
                  <a:pt x="1385572" y="516147"/>
                  <a:pt x="1377387" y="486137"/>
                </a:cubicBezTo>
                <a:cubicBezTo>
                  <a:pt x="1369552" y="457407"/>
                  <a:pt x="1342783" y="441560"/>
                  <a:pt x="1319514" y="428264"/>
                </a:cubicBezTo>
                <a:cubicBezTo>
                  <a:pt x="1304533" y="419703"/>
                  <a:pt x="1289236" y="411522"/>
                  <a:pt x="1273215" y="405114"/>
                </a:cubicBezTo>
                <a:cubicBezTo>
                  <a:pt x="1250559" y="396051"/>
                  <a:pt x="1226699" y="390304"/>
                  <a:pt x="1203767" y="381965"/>
                </a:cubicBezTo>
                <a:cubicBezTo>
                  <a:pt x="1184241" y="374865"/>
                  <a:pt x="1166210" y="363169"/>
                  <a:pt x="1145894" y="358816"/>
                </a:cubicBezTo>
                <a:cubicBezTo>
                  <a:pt x="1111732" y="351496"/>
                  <a:pt x="1076309" y="352182"/>
                  <a:pt x="1041722" y="347241"/>
                </a:cubicBezTo>
                <a:cubicBezTo>
                  <a:pt x="1022246" y="344459"/>
                  <a:pt x="1003139" y="339524"/>
                  <a:pt x="983848" y="335666"/>
                </a:cubicBezTo>
                <a:cubicBezTo>
                  <a:pt x="910542" y="339524"/>
                  <a:pt x="836770" y="338136"/>
                  <a:pt x="763929" y="347241"/>
                </a:cubicBezTo>
                <a:cubicBezTo>
                  <a:pt x="743312" y="349818"/>
                  <a:pt x="725957" y="364420"/>
                  <a:pt x="706056" y="370390"/>
                </a:cubicBezTo>
                <a:cubicBezTo>
                  <a:pt x="687212" y="376043"/>
                  <a:pt x="666846" y="375744"/>
                  <a:pt x="648182" y="381965"/>
                </a:cubicBezTo>
                <a:cubicBezTo>
                  <a:pt x="608760" y="395106"/>
                  <a:pt x="571857" y="415123"/>
                  <a:pt x="532435" y="428264"/>
                </a:cubicBezTo>
                <a:cubicBezTo>
                  <a:pt x="441644" y="458527"/>
                  <a:pt x="483911" y="438858"/>
                  <a:pt x="405114" y="486137"/>
                </a:cubicBezTo>
                <a:cubicBezTo>
                  <a:pt x="397398" y="497712"/>
                  <a:pt x="386849" y="507836"/>
                  <a:pt x="381965" y="520861"/>
                </a:cubicBezTo>
                <a:cubicBezTo>
                  <a:pt x="358699" y="582904"/>
                  <a:pt x="373086" y="659193"/>
                  <a:pt x="393539" y="717631"/>
                </a:cubicBezTo>
                <a:cubicBezTo>
                  <a:pt x="405563" y="751986"/>
                  <a:pt x="425675" y="784490"/>
                  <a:pt x="451413" y="810228"/>
                </a:cubicBezTo>
                <a:cubicBezTo>
                  <a:pt x="473408" y="832223"/>
                  <a:pt x="506355" y="839575"/>
                  <a:pt x="532435" y="856527"/>
                </a:cubicBezTo>
                <a:cubicBezTo>
                  <a:pt x="583583" y="889774"/>
                  <a:pt x="628343" y="933417"/>
                  <a:pt x="682906" y="960699"/>
                </a:cubicBezTo>
                <a:cubicBezTo>
                  <a:pt x="741647" y="990070"/>
                  <a:pt x="714848" y="974278"/>
                  <a:pt x="763929" y="1006998"/>
                </a:cubicBezTo>
                <a:cubicBezTo>
                  <a:pt x="771646" y="1026289"/>
                  <a:pt x="777787" y="1046287"/>
                  <a:pt x="787079" y="1064871"/>
                </a:cubicBezTo>
                <a:cubicBezTo>
                  <a:pt x="817539" y="1125791"/>
                  <a:pt x="867932" y="1119083"/>
                  <a:pt x="775504" y="1226917"/>
                </a:cubicBezTo>
                <a:cubicBezTo>
                  <a:pt x="748306" y="1258649"/>
                  <a:pt x="602600" y="1271001"/>
                  <a:pt x="567160" y="1273216"/>
                </a:cubicBezTo>
                <a:cubicBezTo>
                  <a:pt x="416785" y="1282614"/>
                  <a:pt x="266218" y="1288649"/>
                  <a:pt x="115747" y="1296365"/>
                </a:cubicBezTo>
                <a:cubicBezTo>
                  <a:pt x="6152" y="1308543"/>
                  <a:pt x="36281" y="1283236"/>
                  <a:pt x="0" y="1319514"/>
                </a:cubicBezTo>
              </a:path>
            </a:pathLst>
          </a:custGeom>
          <a:noFill/>
          <a:ln w="25400">
            <a:solidFill>
              <a:srgbClr val="F882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31" name="Group 30">
            <a:extLst>
              <a:ext uri="{FF2B5EF4-FFF2-40B4-BE49-F238E27FC236}">
                <a16:creationId xmlns:a16="http://schemas.microsoft.com/office/drawing/2014/main" id="{B203C989-9748-87E6-90F7-4C5649B71EB1}"/>
              </a:ext>
            </a:extLst>
          </p:cNvPr>
          <p:cNvGrpSpPr/>
          <p:nvPr/>
        </p:nvGrpSpPr>
        <p:grpSpPr>
          <a:xfrm>
            <a:off x="2048802" y="4781915"/>
            <a:ext cx="6291411" cy="1011259"/>
            <a:chOff x="2048802" y="4781915"/>
            <a:chExt cx="6291411" cy="1011259"/>
          </a:xfrm>
        </p:grpSpPr>
        <p:sp>
          <p:nvSpPr>
            <p:cNvPr id="9" name="Rectangle: Rounded Corners 8">
              <a:extLst>
                <a:ext uri="{FF2B5EF4-FFF2-40B4-BE49-F238E27FC236}">
                  <a16:creationId xmlns:a16="http://schemas.microsoft.com/office/drawing/2014/main" id="{83A3A500-CA5C-8B17-1573-25CB2C9955B3}"/>
                </a:ext>
              </a:extLst>
            </p:cNvPr>
            <p:cNvSpPr/>
            <p:nvPr/>
          </p:nvSpPr>
          <p:spPr>
            <a:xfrm>
              <a:off x="2048802" y="4781915"/>
              <a:ext cx="6188171" cy="1011259"/>
            </a:xfrm>
            <a:prstGeom prst="roundRect">
              <a:avLst/>
            </a:prstGeom>
            <a:solidFill>
              <a:srgbClr val="262626"/>
            </a:solidFill>
            <a:ln w="63500">
              <a:solidFill>
                <a:srgbClr val="0DD5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 name="ZoneTexte 23">
              <a:extLst>
                <a:ext uri="{FF2B5EF4-FFF2-40B4-BE49-F238E27FC236}">
                  <a16:creationId xmlns:a16="http://schemas.microsoft.com/office/drawing/2014/main" id="{13307222-CCE7-C1D9-4730-A52BEC458558}"/>
                </a:ext>
              </a:extLst>
            </p:cNvPr>
            <p:cNvSpPr txBox="1"/>
            <p:nvPr/>
          </p:nvSpPr>
          <p:spPr>
            <a:xfrm>
              <a:off x="2940838" y="4883501"/>
              <a:ext cx="5399375" cy="830997"/>
            </a:xfrm>
            <a:prstGeom prst="rect">
              <a:avLst/>
            </a:prstGeom>
            <a:noFill/>
          </p:spPr>
          <p:txBody>
            <a:bodyPr wrap="square" rtlCol="0">
              <a:spAutoFit/>
            </a:bodyPr>
            <a:lstStyle/>
            <a:p>
              <a:r>
                <a:rPr lang="en-US"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Sysdig</a:t>
              </a:r>
              <a:r>
                <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2022 Cloud-Native Security and Usage Report :</a:t>
              </a:r>
            </a:p>
            <a:p>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hlinkClick r:id="rId5"/>
                </a:rPr>
                <a:t>https://sysdig.com/blog/2022-cloud-native-security-usage-report/</a:t>
              </a:r>
              <a:r>
                <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endPar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26" name="Picture 2" descr="Information on Microsoft Windows 11 22H2">
              <a:extLst>
                <a:ext uri="{FF2B5EF4-FFF2-40B4-BE49-F238E27FC236}">
                  <a16:creationId xmlns:a16="http://schemas.microsoft.com/office/drawing/2014/main" id="{177F88CA-DD30-EC72-04CD-789F385C34C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33871" y="4934303"/>
              <a:ext cx="690033" cy="690033"/>
            </a:xfrm>
            <a:prstGeom prst="rect">
              <a:avLst/>
            </a:prstGeom>
            <a:noFill/>
            <a:extLst>
              <a:ext uri="{909E8E84-426E-40DD-AFC4-6F175D3DCCD1}">
                <a14:hiddenFill xmlns:a14="http://schemas.microsoft.com/office/drawing/2010/main">
                  <a:solidFill>
                    <a:srgbClr val="FFFFFF"/>
                  </a:solidFill>
                </a14:hiddenFill>
              </a:ext>
            </a:extLst>
          </p:spPr>
        </p:pic>
      </p:grpSp>
      <p:sp>
        <p:nvSpPr>
          <p:cNvPr id="32" name="Arrow: Circular 31">
            <a:extLst>
              <a:ext uri="{FF2B5EF4-FFF2-40B4-BE49-F238E27FC236}">
                <a16:creationId xmlns:a16="http://schemas.microsoft.com/office/drawing/2014/main" id="{2672BA84-EE7A-33B2-BB54-6C9A2751DDEC}"/>
              </a:ext>
            </a:extLst>
          </p:cNvPr>
          <p:cNvSpPr/>
          <p:nvPr/>
        </p:nvSpPr>
        <p:spPr>
          <a:xfrm rot="3481526" flipH="1" flipV="1">
            <a:off x="6377129" y="3379991"/>
            <a:ext cx="809809" cy="801282"/>
          </a:xfrm>
          <a:prstGeom prst="circularArrow">
            <a:avLst>
              <a:gd name="adj1" fmla="val 6481"/>
              <a:gd name="adj2" fmla="val 1142319"/>
              <a:gd name="adj3" fmla="val 20344617"/>
              <a:gd name="adj4" fmla="val 10800000"/>
              <a:gd name="adj5" fmla="val 12500"/>
            </a:avLst>
          </a:prstGeom>
          <a:solidFill>
            <a:srgbClr val="0DD5E0"/>
          </a:solidFill>
          <a:ln w="25400">
            <a:solidFill>
              <a:srgbClr val="0DD5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4" name="Arrow: Right 43">
            <a:extLst>
              <a:ext uri="{FF2B5EF4-FFF2-40B4-BE49-F238E27FC236}">
                <a16:creationId xmlns:a16="http://schemas.microsoft.com/office/drawing/2014/main" id="{2B72B32D-7E35-DF08-1723-216377D80B7B}"/>
              </a:ext>
            </a:extLst>
          </p:cNvPr>
          <p:cNvSpPr/>
          <p:nvPr/>
        </p:nvSpPr>
        <p:spPr>
          <a:xfrm rot="10800000">
            <a:off x="8085414" y="2211965"/>
            <a:ext cx="433553" cy="160845"/>
          </a:xfrm>
          <a:prstGeom prst="rightArrow">
            <a:avLst/>
          </a:prstGeom>
          <a:solidFill>
            <a:srgbClr val="0DD5E0"/>
          </a:solidFill>
          <a:ln w="28575">
            <a:solidFill>
              <a:srgbClr val="0DD5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22932113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ZoneTexte 7">
            <a:extLst>
              <a:ext uri="{FF2B5EF4-FFF2-40B4-BE49-F238E27FC236}">
                <a16:creationId xmlns:a16="http://schemas.microsoft.com/office/drawing/2014/main" id="{41F6D788-0E0E-459B-9441-2904E383F2EF}"/>
              </a:ext>
            </a:extLst>
          </p:cNvPr>
          <p:cNvSpPr txBox="1"/>
          <p:nvPr/>
        </p:nvSpPr>
        <p:spPr>
          <a:xfrm>
            <a:off x="2137636" y="1184683"/>
            <a:ext cx="9428615" cy="2957367"/>
          </a:xfrm>
          <a:prstGeom prst="rect">
            <a:avLst/>
          </a:prstGeom>
          <a:noFill/>
        </p:spPr>
        <p:txBody>
          <a:bodyPr wrap="square" rtlCol="0">
            <a:noAutofit/>
          </a:bodyPr>
          <a:lstStyle/>
          <a:p>
            <a:pPr marL="285750" indent="-285750">
              <a:buFont typeface="Arial" panose="020B0604020202020204" pitchFamily="34" charset="0"/>
              <a:buChar char="•"/>
            </a:pP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Repo du talk (contient les slides) : </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hlinkClick r:id="rId3"/>
              </a:rPr>
              <a:t>https://github.com/Ardemius/history-of-containerization</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b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br>
            <a:endPar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pPr marL="285750" indent="-285750">
              <a:buFont typeface="Arial" panose="020B0604020202020204" pitchFamily="34" charset="0"/>
              <a:buChar char="•"/>
            </a:pP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Chronologie avec toutes les dates : </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hlinkClick r:id="rId4"/>
              </a:rPr>
              <a:t>https://github.com/Ardemius/history-of-containerization/blob/main/chronology-all-dates.adoc</a:t>
            </a:r>
            <a:b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br>
            <a:endPar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pPr marL="285750" indent="-285750">
              <a:buFont typeface="Arial" panose="020B0604020202020204" pitchFamily="34" charset="0"/>
              <a:buChar char="•"/>
            </a:pP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Mon document de travail avec toutes mes notes, recherches et sources sur le sujet : </a:t>
            </a:r>
            <a:b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b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hlinkClick r:id="rId5"/>
              </a:rPr>
              <a:t>https://github.com/Ardemius/history-of-containerization/blob/main/history-of-containerization-notes.adoc</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b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br>
            <a:b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b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 Ce document est à utiliser en vous servant de la chronologie précédente pour trouver les sections qui vous intéressent.</a:t>
            </a:r>
            <a:b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b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Sauf si vous avez du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mal à dormir le soir</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 ne le lisez PAS directement depuis le début… 😴</a:t>
            </a:r>
            <a:endPar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5" name="ZoneTexte 16">
            <a:extLst>
              <a:ext uri="{FF2B5EF4-FFF2-40B4-BE49-F238E27FC236}">
                <a16:creationId xmlns:a16="http://schemas.microsoft.com/office/drawing/2014/main" id="{AF140616-267E-C9BE-E1FB-9E088EC2B08E}"/>
              </a:ext>
            </a:extLst>
          </p:cNvPr>
          <p:cNvSpPr txBox="1"/>
          <p:nvPr/>
        </p:nvSpPr>
        <p:spPr>
          <a:xfrm>
            <a:off x="2137637" y="310244"/>
            <a:ext cx="9670552" cy="477054"/>
          </a:xfrm>
          <a:prstGeom prst="rect">
            <a:avLst/>
          </a:prstGeom>
          <a:noFill/>
        </p:spPr>
        <p:txBody>
          <a:bodyPr wrap="square" rtlCol="0">
            <a:spAutoFit/>
          </a:bodyPr>
          <a:lstStyle/>
          <a:p>
            <a:r>
              <a:rPr lang="fr-FR" sz="2500" b="1" dirty="0">
                <a:solidFill>
                  <a:srgbClr val="0DD5E0"/>
                </a:solidFill>
                <a:latin typeface="Open Sans" panose="020B0606030504020204" pitchFamily="34" charset="0"/>
                <a:ea typeface="Open Sans" panose="020B0606030504020204" pitchFamily="34" charset="0"/>
                <a:cs typeface="Open Sans" panose="020B0606030504020204" pitchFamily="34" charset="0"/>
              </a:rPr>
              <a:t>Slides et documents de travail</a:t>
            </a:r>
          </a:p>
        </p:txBody>
      </p:sp>
      <p:pic>
        <p:nvPicPr>
          <p:cNvPr id="4" name="Picture 2" descr="Warning on Microsoft Windows 11 22H2">
            <a:extLst>
              <a:ext uri="{FF2B5EF4-FFF2-40B4-BE49-F238E27FC236}">
                <a16:creationId xmlns:a16="http://schemas.microsoft.com/office/drawing/2014/main" id="{5146ADB6-52F5-5115-81BC-FB879B5DACD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00811" y="3512265"/>
            <a:ext cx="557727" cy="5577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3749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ZoneTexte 7">
            <a:extLst>
              <a:ext uri="{FF2B5EF4-FFF2-40B4-BE49-F238E27FC236}">
                <a16:creationId xmlns:a16="http://schemas.microsoft.com/office/drawing/2014/main" id="{41F6D788-0E0E-459B-9441-2904E383F2EF}"/>
              </a:ext>
            </a:extLst>
          </p:cNvPr>
          <p:cNvSpPr txBox="1"/>
          <p:nvPr/>
        </p:nvSpPr>
        <p:spPr>
          <a:xfrm>
            <a:off x="2137637" y="1184683"/>
            <a:ext cx="5586637" cy="1654770"/>
          </a:xfrm>
          <a:prstGeom prst="rect">
            <a:avLst/>
          </a:prstGeom>
          <a:noFill/>
        </p:spPr>
        <p:txBody>
          <a:bodyPr wrap="square" rtlCol="0">
            <a:noAutofit/>
          </a:bodyPr>
          <a:lstStyle/>
          <a:p>
            <a:pPr marL="285750" indent="-285750">
              <a:buFont typeface="Arial" panose="020B0604020202020204" pitchFamily="34" charset="0"/>
              <a:buChar char="•"/>
            </a:pP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Le fantastique </a:t>
            </a:r>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zine</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de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Julia Evans</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fr-FR" sz="1600" i="1" dirty="0">
                <a:solidFill>
                  <a:schemeClr val="bg1"/>
                </a:solidFill>
                <a:latin typeface="Open Sans" panose="020B0606030504020204" pitchFamily="34" charset="0"/>
                <a:ea typeface="Open Sans" panose="020B0606030504020204" pitchFamily="34" charset="0"/>
                <a:cs typeface="Open Sans" panose="020B0606030504020204" pitchFamily="34" charset="0"/>
              </a:rPr>
              <a:t>How Containers Work!</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a:t>
            </a:r>
            <a:b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b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Les planches sont sur son Twitter @b0rk, et vous pouvez également acheter le </a:t>
            </a:r>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zine</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complet pour quelques </a:t>
            </a:r>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eurs</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sur son blog : </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hlinkClick r:id="rId3"/>
              </a:rPr>
              <a:t>https://wizardzines.com/zines/containers/</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p>
          <a:p>
            <a:pPr marL="285750" indent="-285750">
              <a:buFont typeface="Arial" panose="020B0604020202020204" pitchFamily="34" charset="0"/>
              <a:buChar char="•"/>
            </a:pPr>
            <a:endPar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5" name="ZoneTexte 16">
            <a:extLst>
              <a:ext uri="{FF2B5EF4-FFF2-40B4-BE49-F238E27FC236}">
                <a16:creationId xmlns:a16="http://schemas.microsoft.com/office/drawing/2014/main" id="{AF140616-267E-C9BE-E1FB-9E088EC2B08E}"/>
              </a:ext>
            </a:extLst>
          </p:cNvPr>
          <p:cNvSpPr txBox="1"/>
          <p:nvPr/>
        </p:nvSpPr>
        <p:spPr>
          <a:xfrm>
            <a:off x="2137637" y="310244"/>
            <a:ext cx="9670552" cy="477054"/>
          </a:xfrm>
          <a:prstGeom prst="rect">
            <a:avLst/>
          </a:prstGeom>
          <a:noFill/>
        </p:spPr>
        <p:txBody>
          <a:bodyPr wrap="square" rtlCol="0">
            <a:spAutoFit/>
          </a:bodyPr>
          <a:lstStyle/>
          <a:p>
            <a:r>
              <a:rPr lang="fr-FR" sz="2500" b="1" dirty="0">
                <a:solidFill>
                  <a:srgbClr val="0DD5E0"/>
                </a:solidFill>
                <a:latin typeface="Open Sans" panose="020B0606030504020204" pitchFamily="34" charset="0"/>
                <a:ea typeface="Open Sans" panose="020B0606030504020204" pitchFamily="34" charset="0"/>
                <a:cs typeface="Open Sans" panose="020B0606030504020204" pitchFamily="34" charset="0"/>
              </a:rPr>
              <a:t>Ressources conseillées</a:t>
            </a:r>
          </a:p>
        </p:txBody>
      </p:sp>
      <p:pic>
        <p:nvPicPr>
          <p:cNvPr id="5" name="Picture 4" descr="Diagram&#10;&#10;Description automatically generated">
            <a:extLst>
              <a:ext uri="{FF2B5EF4-FFF2-40B4-BE49-F238E27FC236}">
                <a16:creationId xmlns:a16="http://schemas.microsoft.com/office/drawing/2014/main" id="{ED94F25E-61A1-219F-5CC6-F3AA065FBDA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24274" y="943894"/>
            <a:ext cx="3535030" cy="2287373"/>
          </a:xfrm>
          <a:prstGeom prst="rect">
            <a:avLst/>
          </a:prstGeom>
        </p:spPr>
      </p:pic>
      <p:sp>
        <p:nvSpPr>
          <p:cNvPr id="6" name="ZoneTexte 7">
            <a:extLst>
              <a:ext uri="{FF2B5EF4-FFF2-40B4-BE49-F238E27FC236}">
                <a16:creationId xmlns:a16="http://schemas.microsoft.com/office/drawing/2014/main" id="{FDDAF986-8F86-C176-B90E-7B7DFE23D57C}"/>
              </a:ext>
            </a:extLst>
          </p:cNvPr>
          <p:cNvSpPr txBox="1"/>
          <p:nvPr/>
        </p:nvSpPr>
        <p:spPr>
          <a:xfrm>
            <a:off x="2137637" y="3670149"/>
            <a:ext cx="9428615" cy="2416770"/>
          </a:xfrm>
          <a:prstGeom prst="rect">
            <a:avLst/>
          </a:prstGeom>
          <a:noFill/>
        </p:spPr>
        <p:txBody>
          <a:bodyPr wrap="square" rtlCol="0">
            <a:noAutofit/>
          </a:bodyPr>
          <a:lstStyle/>
          <a:p>
            <a:pPr marL="285750" indent="-285750">
              <a:buFont typeface="Arial" panose="020B0604020202020204" pitchFamily="34" charset="0"/>
              <a:buChar char="•"/>
            </a:pP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Le talk durant lequel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Solomon </a:t>
            </a:r>
            <a:r>
              <a:rPr lang="fr-FR" sz="1600" dirty="0" err="1">
                <a:solidFill>
                  <a:srgbClr val="F88224"/>
                </a:solidFill>
                <a:latin typeface="Open Sans" panose="020B0606030504020204" pitchFamily="34" charset="0"/>
                <a:ea typeface="Open Sans" panose="020B0606030504020204" pitchFamily="34" charset="0"/>
                <a:cs typeface="Open Sans" panose="020B0606030504020204" pitchFamily="34" charset="0"/>
              </a:rPr>
              <a:t>Hykes</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 </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a présenté pour la 1ere fois Docker, "</a:t>
            </a:r>
            <a:r>
              <a:rPr lang="fr-FR" sz="1600" i="1" dirty="0" err="1">
                <a:solidFill>
                  <a:schemeClr val="bg1"/>
                </a:solidFill>
                <a:latin typeface="Open Sans" panose="020B0606030504020204" pitchFamily="34" charset="0"/>
                <a:ea typeface="Open Sans" panose="020B0606030504020204" pitchFamily="34" charset="0"/>
                <a:cs typeface="Open Sans" panose="020B0606030504020204" pitchFamily="34" charset="0"/>
              </a:rPr>
              <a:t>Why</a:t>
            </a:r>
            <a:r>
              <a:rPr lang="fr-FR" sz="1600" i="1"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fr-FR" sz="1600" i="1" dirty="0" err="1">
                <a:solidFill>
                  <a:schemeClr val="bg1"/>
                </a:solidFill>
                <a:latin typeface="Open Sans" panose="020B0606030504020204" pitchFamily="34" charset="0"/>
                <a:ea typeface="Open Sans" panose="020B0606030504020204" pitchFamily="34" charset="0"/>
                <a:cs typeface="Open Sans" panose="020B0606030504020204" pitchFamily="34" charset="0"/>
              </a:rPr>
              <a:t>we</a:t>
            </a:r>
            <a:r>
              <a:rPr lang="fr-FR" sz="1600" i="1"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fr-FR" sz="1600" i="1" dirty="0" err="1">
                <a:solidFill>
                  <a:schemeClr val="bg1"/>
                </a:solidFill>
                <a:latin typeface="Open Sans" panose="020B0606030504020204" pitchFamily="34" charset="0"/>
                <a:ea typeface="Open Sans" panose="020B0606030504020204" pitchFamily="34" charset="0"/>
                <a:cs typeface="Open Sans" panose="020B0606030504020204" pitchFamily="34" charset="0"/>
              </a:rPr>
              <a:t>built</a:t>
            </a:r>
            <a:r>
              <a:rPr lang="fr-FR" sz="1600" i="1" dirty="0">
                <a:solidFill>
                  <a:schemeClr val="bg1"/>
                </a:solidFill>
                <a:latin typeface="Open Sans" panose="020B0606030504020204" pitchFamily="34" charset="0"/>
                <a:ea typeface="Open Sans" panose="020B0606030504020204" pitchFamily="34" charset="0"/>
                <a:cs typeface="Open Sans" panose="020B0606030504020204" pitchFamily="34" charset="0"/>
              </a:rPr>
              <a:t> Docker?</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 </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hlinkClick r:id="rId5"/>
              </a:rPr>
              <a:t>https://www.youtube.com/watch?v=3N3n9FzebAA</a:t>
            </a:r>
            <a:b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b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Le talk a été donné à la conférence </a:t>
            </a:r>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dotScale</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2013, le 2013/06/07, juste après la 1ere publication de Docker.</a:t>
            </a:r>
          </a:p>
          <a:p>
            <a:pPr marL="285750" indent="-285750">
              <a:buFont typeface="Arial" panose="020B0604020202020204" pitchFamily="34" charset="0"/>
              <a:buChar char="•"/>
            </a:pPr>
            <a:endPar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pPr marL="285750" indent="-285750">
              <a:buFont typeface="Arial" panose="020B0604020202020204" pitchFamily="34" charset="0"/>
              <a:buChar char="•"/>
            </a:pP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La série de 4 articles de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Ian Lewis </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sur les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container runtimes </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hlinkClick r:id="rId6"/>
              </a:rPr>
              <a:t>https://www.ianlewis.org/en/container-runtimes-part-1-introduction-container-r</a:t>
            </a:r>
            <a:b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b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Vous y trouverez une description complète des différents éléments composant l’écosystème des conteneurs (docker, </a:t>
            </a:r>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dockerd</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containerd</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runc</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a:t>
            </a:r>
          </a:p>
        </p:txBody>
      </p:sp>
    </p:spTree>
    <p:extLst>
      <p:ext uri="{BB962C8B-B14F-4D97-AF65-F5344CB8AC3E}">
        <p14:creationId xmlns:p14="http://schemas.microsoft.com/office/powerpoint/2010/main" val="7683289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ZoneTexte 16">
            <a:extLst>
              <a:ext uri="{FF2B5EF4-FFF2-40B4-BE49-F238E27FC236}">
                <a16:creationId xmlns:a16="http://schemas.microsoft.com/office/drawing/2014/main" id="{AF140616-267E-C9BE-E1FB-9E088EC2B08E}"/>
              </a:ext>
            </a:extLst>
          </p:cNvPr>
          <p:cNvSpPr txBox="1"/>
          <p:nvPr/>
        </p:nvSpPr>
        <p:spPr>
          <a:xfrm>
            <a:off x="2137637" y="310244"/>
            <a:ext cx="9670552" cy="477054"/>
          </a:xfrm>
          <a:prstGeom prst="rect">
            <a:avLst/>
          </a:prstGeom>
          <a:noFill/>
        </p:spPr>
        <p:txBody>
          <a:bodyPr wrap="square" rtlCol="0">
            <a:spAutoFit/>
          </a:bodyPr>
          <a:lstStyle/>
          <a:p>
            <a:r>
              <a:rPr lang="fr-FR" sz="2500" b="1" dirty="0">
                <a:solidFill>
                  <a:srgbClr val="0DD5E0"/>
                </a:solidFill>
                <a:latin typeface="Open Sans" panose="020B0606030504020204" pitchFamily="34" charset="0"/>
                <a:ea typeface="Open Sans" panose="020B0606030504020204" pitchFamily="34" charset="0"/>
                <a:cs typeface="Open Sans" panose="020B0606030504020204" pitchFamily="34" charset="0"/>
              </a:rPr>
              <a:t>Remerciements</a:t>
            </a:r>
          </a:p>
        </p:txBody>
      </p:sp>
      <p:sp>
        <p:nvSpPr>
          <p:cNvPr id="3" name="ZoneTexte 7">
            <a:extLst>
              <a:ext uri="{FF2B5EF4-FFF2-40B4-BE49-F238E27FC236}">
                <a16:creationId xmlns:a16="http://schemas.microsoft.com/office/drawing/2014/main" id="{3FDD0A8F-697B-6E00-9E12-7608C29CEB9F}"/>
              </a:ext>
            </a:extLst>
          </p:cNvPr>
          <p:cNvSpPr txBox="1"/>
          <p:nvPr/>
        </p:nvSpPr>
        <p:spPr>
          <a:xfrm>
            <a:off x="2137637" y="1184400"/>
            <a:ext cx="9246946" cy="2352088"/>
          </a:xfrm>
          <a:prstGeom prst="rect">
            <a:avLst/>
          </a:prstGeom>
          <a:noFill/>
        </p:spPr>
        <p:txBody>
          <a:bodyPr wrap="square" rtlCol="0">
            <a:noAutofit/>
          </a:bodyPr>
          <a:lstStyle/>
          <a:p>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Un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immense merci </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à tous les auteur(e)s des articles de blog, ebooks et vidéos que j'ai lus et vues pour préparer ce sujet 🙏</a:t>
            </a:r>
          </a:p>
          <a:p>
            <a:b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b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J'ai consulté des dizaines et des dizaines de publications, je ne peux pas nommer toutes les personnes à remercier, mais je vous garantis que le </a:t>
            </a:r>
            <a:r>
              <a:rPr lang="fr-F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coeur</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y est.</a:t>
            </a:r>
          </a:p>
          <a:p>
            <a:endPar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endPar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Remerciements particuliers à </a:t>
            </a:r>
            <a:r>
              <a:rPr lang="fr-FR" sz="1600" dirty="0">
                <a:solidFill>
                  <a:srgbClr val="F88224"/>
                </a:solidFill>
                <a:latin typeface="Open Sans" panose="020B0606030504020204" pitchFamily="34" charset="0"/>
                <a:ea typeface="Open Sans" panose="020B0606030504020204" pitchFamily="34" charset="0"/>
                <a:cs typeface="Open Sans" panose="020B0606030504020204" pitchFamily="34" charset="0"/>
              </a:rPr>
              <a:t>Julia Evans </a:t>
            </a: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(@b0rk), dont je trouve le travail fantastique 👍</a:t>
            </a:r>
          </a:p>
          <a:p>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Je vous conseille vraiment d’aller jeter un œil à ses publications sur Twitter (@b0rk)</a:t>
            </a:r>
          </a:p>
        </p:txBody>
      </p:sp>
    </p:spTree>
    <p:extLst>
      <p:ext uri="{BB962C8B-B14F-4D97-AF65-F5344CB8AC3E}">
        <p14:creationId xmlns:p14="http://schemas.microsoft.com/office/powerpoint/2010/main" val="32532903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DA98888-71E2-6813-A364-BEDD5C53635B}"/>
              </a:ext>
            </a:extLst>
          </p:cNvPr>
          <p:cNvSpPr/>
          <p:nvPr/>
        </p:nvSpPr>
        <p:spPr>
          <a:xfrm>
            <a:off x="0" y="0"/>
            <a:ext cx="12192000" cy="6858000"/>
          </a:xfrm>
          <a:prstGeom prst="rect">
            <a:avLst/>
          </a:prstGeom>
          <a:gradFill>
            <a:gsLst>
              <a:gs pos="0">
                <a:schemeClr val="tx1">
                  <a:alpha val="17000"/>
                </a:schemeClr>
              </a:gs>
              <a:gs pos="100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Cross 16">
            <a:extLst>
              <a:ext uri="{FF2B5EF4-FFF2-40B4-BE49-F238E27FC236}">
                <a16:creationId xmlns:a16="http://schemas.microsoft.com/office/drawing/2014/main" id="{39612A31-A717-4C6B-8CDF-0DE0137277D7}"/>
              </a:ext>
            </a:extLst>
          </p:cNvPr>
          <p:cNvSpPr/>
          <p:nvPr/>
        </p:nvSpPr>
        <p:spPr>
          <a:xfrm>
            <a:off x="970258" y="1376337"/>
            <a:ext cx="186597" cy="186597"/>
          </a:xfrm>
          <a:prstGeom prst="plus">
            <a:avLst>
              <a:gd name="adj" fmla="val 39574"/>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Cross 17">
            <a:extLst>
              <a:ext uri="{FF2B5EF4-FFF2-40B4-BE49-F238E27FC236}">
                <a16:creationId xmlns:a16="http://schemas.microsoft.com/office/drawing/2014/main" id="{DBA9A679-AC3D-4442-ABB6-6FFC5D6B5E08}"/>
              </a:ext>
            </a:extLst>
          </p:cNvPr>
          <p:cNvSpPr/>
          <p:nvPr/>
        </p:nvSpPr>
        <p:spPr>
          <a:xfrm>
            <a:off x="10606292" y="4880546"/>
            <a:ext cx="186597" cy="186597"/>
          </a:xfrm>
          <a:prstGeom prst="plus">
            <a:avLst>
              <a:gd name="adj" fmla="val 39574"/>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5C32ACBB-BD21-4741-9B44-EF43F91EF675}"/>
              </a:ext>
            </a:extLst>
          </p:cNvPr>
          <p:cNvSpPr/>
          <p:nvPr/>
        </p:nvSpPr>
        <p:spPr>
          <a:xfrm rot="2700000">
            <a:off x="10699590" y="895350"/>
            <a:ext cx="110490" cy="9525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Isosceles Triangle 19">
            <a:extLst>
              <a:ext uri="{FF2B5EF4-FFF2-40B4-BE49-F238E27FC236}">
                <a16:creationId xmlns:a16="http://schemas.microsoft.com/office/drawing/2014/main" id="{DB69DBE8-F63F-4485-89D6-ED1DDC047A2E}"/>
              </a:ext>
            </a:extLst>
          </p:cNvPr>
          <p:cNvSpPr/>
          <p:nvPr/>
        </p:nvSpPr>
        <p:spPr>
          <a:xfrm rot="2700000">
            <a:off x="3479640" y="5334000"/>
            <a:ext cx="110490" cy="9525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EB45B56A-5702-46DD-A5C7-035419E16070}"/>
              </a:ext>
            </a:extLst>
          </p:cNvPr>
          <p:cNvSpPr/>
          <p:nvPr/>
        </p:nvSpPr>
        <p:spPr>
          <a:xfrm>
            <a:off x="5715000" y="870234"/>
            <a:ext cx="145482" cy="1454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321C011E-FCC8-4D8C-B806-F7B15CD61CDD}"/>
              </a:ext>
            </a:extLst>
          </p:cNvPr>
          <p:cNvSpPr/>
          <p:nvPr/>
        </p:nvSpPr>
        <p:spPr>
          <a:xfrm>
            <a:off x="6610350" y="5613684"/>
            <a:ext cx="145482" cy="1454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AF279ED8-2C8C-03C0-0C96-D16F7F44314B}"/>
              </a:ext>
            </a:extLst>
          </p:cNvPr>
          <p:cNvSpPr/>
          <p:nvPr/>
        </p:nvSpPr>
        <p:spPr>
          <a:xfrm>
            <a:off x="0" y="3360463"/>
            <a:ext cx="3607626" cy="850004"/>
          </a:xfrm>
          <a:custGeom>
            <a:avLst/>
            <a:gdLst>
              <a:gd name="connsiteX0" fmla="*/ 0 w 4778062"/>
              <a:gd name="connsiteY0" fmla="*/ 0 h 1339402"/>
              <a:gd name="connsiteX1" fmla="*/ 4778062 w 4778062"/>
              <a:gd name="connsiteY1" fmla="*/ 0 h 1339402"/>
              <a:gd name="connsiteX2" fmla="*/ 4778062 w 4778062"/>
              <a:gd name="connsiteY2" fmla="*/ 1339402 h 1339402"/>
              <a:gd name="connsiteX3" fmla="*/ 0 w 4778062"/>
              <a:gd name="connsiteY3" fmla="*/ 1339402 h 1339402"/>
              <a:gd name="connsiteX4" fmla="*/ 0 w 4778062"/>
              <a:gd name="connsiteY4" fmla="*/ 0 h 1339402"/>
              <a:gd name="connsiteX0" fmla="*/ 0 w 4778062"/>
              <a:gd name="connsiteY0" fmla="*/ 0 h 1339402"/>
              <a:gd name="connsiteX1" fmla="*/ 4778062 w 4778062"/>
              <a:gd name="connsiteY1" fmla="*/ 0 h 1339402"/>
              <a:gd name="connsiteX2" fmla="*/ 3812146 w 4778062"/>
              <a:gd name="connsiteY2" fmla="*/ 1339402 h 1339402"/>
              <a:gd name="connsiteX3" fmla="*/ 0 w 4778062"/>
              <a:gd name="connsiteY3" fmla="*/ 1339402 h 1339402"/>
              <a:gd name="connsiteX4" fmla="*/ 0 w 4778062"/>
              <a:gd name="connsiteY4" fmla="*/ 0 h 1339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78062" h="1339402">
                <a:moveTo>
                  <a:pt x="0" y="0"/>
                </a:moveTo>
                <a:lnTo>
                  <a:pt x="4778062" y="0"/>
                </a:lnTo>
                <a:lnTo>
                  <a:pt x="3812146" y="1339402"/>
                </a:lnTo>
                <a:lnTo>
                  <a:pt x="0" y="1339402"/>
                </a:lnTo>
                <a:lnTo>
                  <a:pt x="0" y="0"/>
                </a:lnTo>
                <a:close/>
              </a:path>
            </a:pathLst>
          </a:custGeom>
          <a:solidFill>
            <a:srgbClr val="0DD5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rgbClr val="3EE70D"/>
              </a:solidFill>
            </a:endParaRPr>
          </a:p>
        </p:txBody>
      </p:sp>
      <p:sp>
        <p:nvSpPr>
          <p:cNvPr id="4" name="TextBox 12">
            <a:extLst>
              <a:ext uri="{FF2B5EF4-FFF2-40B4-BE49-F238E27FC236}">
                <a16:creationId xmlns:a16="http://schemas.microsoft.com/office/drawing/2014/main" id="{C5299AAE-51BD-E752-FC78-C161893C82C2}"/>
              </a:ext>
            </a:extLst>
          </p:cNvPr>
          <p:cNvSpPr txBox="1"/>
          <p:nvPr/>
        </p:nvSpPr>
        <p:spPr>
          <a:xfrm>
            <a:off x="3978507" y="3360463"/>
            <a:ext cx="7001398" cy="830997"/>
          </a:xfrm>
          <a:prstGeom prst="rect">
            <a:avLst/>
          </a:prstGeom>
          <a:noFill/>
        </p:spPr>
        <p:txBody>
          <a:bodyPr wrap="square" rtlCol="0">
            <a:spAutoFit/>
          </a:bodyPr>
          <a:lstStyle/>
          <a:p>
            <a:pPr algn="ctr"/>
            <a:r>
              <a:rPr lang="en-US" sz="4800" b="1" dirty="0">
                <a:solidFill>
                  <a:schemeClr val="bg1"/>
                </a:solidFill>
                <a:latin typeface="Open Sans" panose="020B0606030504020204" pitchFamily="34" charset="0"/>
                <a:ea typeface="Open Sans" panose="020B0606030504020204" pitchFamily="34" charset="0"/>
                <a:cs typeface="Open Sans" panose="020B0606030504020204" pitchFamily="34" charset="0"/>
              </a:rPr>
              <a:t>Merci ! </a:t>
            </a:r>
          </a:p>
        </p:txBody>
      </p:sp>
      <p:sp>
        <p:nvSpPr>
          <p:cNvPr id="5" name="Rectangle 2">
            <a:extLst>
              <a:ext uri="{FF2B5EF4-FFF2-40B4-BE49-F238E27FC236}">
                <a16:creationId xmlns:a16="http://schemas.microsoft.com/office/drawing/2014/main" id="{6858DBBA-AEDA-3C70-262A-ED3870E50F1B}"/>
              </a:ext>
            </a:extLst>
          </p:cNvPr>
          <p:cNvSpPr/>
          <p:nvPr/>
        </p:nvSpPr>
        <p:spPr>
          <a:xfrm>
            <a:off x="2926900" y="3605082"/>
            <a:ext cx="853911" cy="605386"/>
          </a:xfrm>
          <a:custGeom>
            <a:avLst/>
            <a:gdLst>
              <a:gd name="connsiteX0" fmla="*/ 0 w 4778062"/>
              <a:gd name="connsiteY0" fmla="*/ 0 h 1339402"/>
              <a:gd name="connsiteX1" fmla="*/ 4778062 w 4778062"/>
              <a:gd name="connsiteY1" fmla="*/ 0 h 1339402"/>
              <a:gd name="connsiteX2" fmla="*/ 4778062 w 4778062"/>
              <a:gd name="connsiteY2" fmla="*/ 1339402 h 1339402"/>
              <a:gd name="connsiteX3" fmla="*/ 0 w 4778062"/>
              <a:gd name="connsiteY3" fmla="*/ 1339402 h 1339402"/>
              <a:gd name="connsiteX4" fmla="*/ 0 w 4778062"/>
              <a:gd name="connsiteY4" fmla="*/ 0 h 1339402"/>
              <a:gd name="connsiteX0" fmla="*/ 0 w 4778062"/>
              <a:gd name="connsiteY0" fmla="*/ 0 h 1339402"/>
              <a:gd name="connsiteX1" fmla="*/ 4778062 w 4778062"/>
              <a:gd name="connsiteY1" fmla="*/ 0 h 1339402"/>
              <a:gd name="connsiteX2" fmla="*/ 3812146 w 4778062"/>
              <a:gd name="connsiteY2" fmla="*/ 1339402 h 1339402"/>
              <a:gd name="connsiteX3" fmla="*/ 0 w 4778062"/>
              <a:gd name="connsiteY3" fmla="*/ 1339402 h 1339402"/>
              <a:gd name="connsiteX4" fmla="*/ 0 w 4778062"/>
              <a:gd name="connsiteY4" fmla="*/ 0 h 1339402"/>
              <a:gd name="connsiteX0" fmla="*/ 1122874 w 4778062"/>
              <a:gd name="connsiteY0" fmla="*/ 0 h 1339402"/>
              <a:gd name="connsiteX1" fmla="*/ 4778062 w 4778062"/>
              <a:gd name="connsiteY1" fmla="*/ 0 h 1339402"/>
              <a:gd name="connsiteX2" fmla="*/ 3812146 w 4778062"/>
              <a:gd name="connsiteY2" fmla="*/ 1339402 h 1339402"/>
              <a:gd name="connsiteX3" fmla="*/ 0 w 4778062"/>
              <a:gd name="connsiteY3" fmla="*/ 1339402 h 1339402"/>
              <a:gd name="connsiteX4" fmla="*/ 1122874 w 4778062"/>
              <a:gd name="connsiteY4" fmla="*/ 0 h 1339402"/>
              <a:gd name="connsiteX0" fmla="*/ 4096119 w 4778062"/>
              <a:gd name="connsiteY0" fmla="*/ 0 h 1359696"/>
              <a:gd name="connsiteX1" fmla="*/ 4778062 w 4778062"/>
              <a:gd name="connsiteY1" fmla="*/ 20294 h 1359696"/>
              <a:gd name="connsiteX2" fmla="*/ 3812146 w 4778062"/>
              <a:gd name="connsiteY2" fmla="*/ 1359696 h 1359696"/>
              <a:gd name="connsiteX3" fmla="*/ 0 w 4778062"/>
              <a:gd name="connsiteY3" fmla="*/ 1359696 h 1359696"/>
              <a:gd name="connsiteX4" fmla="*/ 4096119 w 4778062"/>
              <a:gd name="connsiteY4" fmla="*/ 0 h 1359696"/>
              <a:gd name="connsiteX0" fmla="*/ 1138689 w 1820632"/>
              <a:gd name="connsiteY0" fmla="*/ 0 h 1359696"/>
              <a:gd name="connsiteX1" fmla="*/ 1820632 w 1820632"/>
              <a:gd name="connsiteY1" fmla="*/ 20294 h 1359696"/>
              <a:gd name="connsiteX2" fmla="*/ 854716 w 1820632"/>
              <a:gd name="connsiteY2" fmla="*/ 1359696 h 1359696"/>
              <a:gd name="connsiteX3" fmla="*/ 0 w 1820632"/>
              <a:gd name="connsiteY3" fmla="*/ 1359696 h 1359696"/>
              <a:gd name="connsiteX4" fmla="*/ 1138689 w 1820632"/>
              <a:gd name="connsiteY4" fmla="*/ 0 h 1359696"/>
              <a:gd name="connsiteX0" fmla="*/ 1107060 w 1789003"/>
              <a:gd name="connsiteY0" fmla="*/ 0 h 1359696"/>
              <a:gd name="connsiteX1" fmla="*/ 1789003 w 1789003"/>
              <a:gd name="connsiteY1" fmla="*/ 20294 h 1359696"/>
              <a:gd name="connsiteX2" fmla="*/ 823087 w 1789003"/>
              <a:gd name="connsiteY2" fmla="*/ 1359696 h 1359696"/>
              <a:gd name="connsiteX3" fmla="*/ 0 w 1789003"/>
              <a:gd name="connsiteY3" fmla="*/ 1359696 h 1359696"/>
              <a:gd name="connsiteX4" fmla="*/ 1107060 w 1789003"/>
              <a:gd name="connsiteY4" fmla="*/ 0 h 1359696"/>
              <a:gd name="connsiteX0" fmla="*/ 869833 w 1551776"/>
              <a:gd name="connsiteY0" fmla="*/ 0 h 1400284"/>
              <a:gd name="connsiteX1" fmla="*/ 1551776 w 1551776"/>
              <a:gd name="connsiteY1" fmla="*/ 20294 h 1400284"/>
              <a:gd name="connsiteX2" fmla="*/ 585860 w 1551776"/>
              <a:gd name="connsiteY2" fmla="*/ 1359696 h 1400284"/>
              <a:gd name="connsiteX3" fmla="*/ 0 w 1551776"/>
              <a:gd name="connsiteY3" fmla="*/ 1400284 h 1400284"/>
              <a:gd name="connsiteX4" fmla="*/ 869833 w 1551776"/>
              <a:gd name="connsiteY4" fmla="*/ 0 h 1400284"/>
              <a:gd name="connsiteX0" fmla="*/ 964724 w 1551776"/>
              <a:gd name="connsiteY0" fmla="*/ 0 h 1400284"/>
              <a:gd name="connsiteX1" fmla="*/ 1551776 w 1551776"/>
              <a:gd name="connsiteY1" fmla="*/ 20294 h 1400284"/>
              <a:gd name="connsiteX2" fmla="*/ 585860 w 1551776"/>
              <a:gd name="connsiteY2" fmla="*/ 1359696 h 1400284"/>
              <a:gd name="connsiteX3" fmla="*/ 0 w 1551776"/>
              <a:gd name="connsiteY3" fmla="*/ 1400284 h 1400284"/>
              <a:gd name="connsiteX4" fmla="*/ 964724 w 1551776"/>
              <a:gd name="connsiteY4" fmla="*/ 0 h 1400284"/>
              <a:gd name="connsiteX0" fmla="*/ 964724 w 1472701"/>
              <a:gd name="connsiteY0" fmla="*/ 0 h 1400284"/>
              <a:gd name="connsiteX1" fmla="*/ 1472701 w 1472701"/>
              <a:gd name="connsiteY1" fmla="*/ 20294 h 1400284"/>
              <a:gd name="connsiteX2" fmla="*/ 585860 w 1472701"/>
              <a:gd name="connsiteY2" fmla="*/ 1359696 h 1400284"/>
              <a:gd name="connsiteX3" fmla="*/ 0 w 1472701"/>
              <a:gd name="connsiteY3" fmla="*/ 1400284 h 1400284"/>
              <a:gd name="connsiteX4" fmla="*/ 964724 w 1472701"/>
              <a:gd name="connsiteY4" fmla="*/ 0 h 1400284"/>
              <a:gd name="connsiteX0" fmla="*/ 964724 w 1472701"/>
              <a:gd name="connsiteY0" fmla="*/ 0 h 1400284"/>
              <a:gd name="connsiteX1" fmla="*/ 1472701 w 1472701"/>
              <a:gd name="connsiteY1" fmla="*/ 20294 h 1400284"/>
              <a:gd name="connsiteX2" fmla="*/ 601675 w 1472701"/>
              <a:gd name="connsiteY2" fmla="*/ 1379990 h 1400284"/>
              <a:gd name="connsiteX3" fmla="*/ 0 w 1472701"/>
              <a:gd name="connsiteY3" fmla="*/ 1400284 h 1400284"/>
              <a:gd name="connsiteX4" fmla="*/ 964724 w 1472701"/>
              <a:gd name="connsiteY4" fmla="*/ 0 h 1400284"/>
              <a:gd name="connsiteX0" fmla="*/ 964724 w 1520146"/>
              <a:gd name="connsiteY0" fmla="*/ 20293 h 1420577"/>
              <a:gd name="connsiteX1" fmla="*/ 1520146 w 1520146"/>
              <a:gd name="connsiteY1" fmla="*/ 0 h 1420577"/>
              <a:gd name="connsiteX2" fmla="*/ 601675 w 1520146"/>
              <a:gd name="connsiteY2" fmla="*/ 1400283 h 1420577"/>
              <a:gd name="connsiteX3" fmla="*/ 0 w 1520146"/>
              <a:gd name="connsiteY3" fmla="*/ 1420577 h 1420577"/>
              <a:gd name="connsiteX4" fmla="*/ 964724 w 1520146"/>
              <a:gd name="connsiteY4" fmla="*/ 20293 h 1420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146" h="1420577">
                <a:moveTo>
                  <a:pt x="964724" y="20293"/>
                </a:moveTo>
                <a:lnTo>
                  <a:pt x="1520146" y="0"/>
                </a:lnTo>
                <a:lnTo>
                  <a:pt x="601675" y="1400283"/>
                </a:lnTo>
                <a:lnTo>
                  <a:pt x="0" y="1420577"/>
                </a:lnTo>
                <a:lnTo>
                  <a:pt x="964724" y="20293"/>
                </a:lnTo>
                <a:close/>
              </a:path>
            </a:pathLst>
          </a:custGeom>
          <a:solidFill>
            <a:srgbClr val="0DD5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rgbClr val="3EE70D"/>
              </a:solidFill>
            </a:endParaRPr>
          </a:p>
        </p:txBody>
      </p:sp>
      <p:sp>
        <p:nvSpPr>
          <p:cNvPr id="8" name="ZoneTexte 23">
            <a:extLst>
              <a:ext uri="{FF2B5EF4-FFF2-40B4-BE49-F238E27FC236}">
                <a16:creationId xmlns:a16="http://schemas.microsoft.com/office/drawing/2014/main" id="{6417EE2E-6E53-A2FD-DAD0-59582136083C}"/>
              </a:ext>
            </a:extLst>
          </p:cNvPr>
          <p:cNvSpPr txBox="1"/>
          <p:nvPr/>
        </p:nvSpPr>
        <p:spPr>
          <a:xfrm>
            <a:off x="3978508" y="2671377"/>
            <a:ext cx="6849068" cy="477054"/>
          </a:xfrm>
          <a:prstGeom prst="rect">
            <a:avLst/>
          </a:prstGeom>
          <a:noFill/>
        </p:spPr>
        <p:txBody>
          <a:bodyPr wrap="square" rtlCol="0">
            <a:spAutoFit/>
          </a:bodyPr>
          <a:lstStyle/>
          <a:p>
            <a:pPr algn="ctr"/>
            <a:r>
              <a:rPr lang="fr-FR" sz="2500" dirty="0">
                <a:solidFill>
                  <a:schemeClr val="bg1"/>
                </a:solidFill>
                <a:latin typeface="Open Sans" panose="020B0606030504020204" pitchFamily="34" charset="0"/>
                <a:ea typeface="Open Sans" panose="020B0606030504020204" pitchFamily="34" charset="0"/>
                <a:cs typeface="Open Sans" panose="020B0606030504020204" pitchFamily="34" charset="0"/>
              </a:rPr>
              <a:t>De retour en 2023</a:t>
            </a:r>
          </a:p>
        </p:txBody>
      </p:sp>
    </p:spTree>
    <p:extLst>
      <p:ext uri="{BB962C8B-B14F-4D97-AF65-F5344CB8AC3E}">
        <p14:creationId xmlns:p14="http://schemas.microsoft.com/office/powerpoint/2010/main" val="25560127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ZoneTexte 16">
            <a:extLst>
              <a:ext uri="{FF2B5EF4-FFF2-40B4-BE49-F238E27FC236}">
                <a16:creationId xmlns:a16="http://schemas.microsoft.com/office/drawing/2014/main" id="{50615104-BA29-7018-0387-C5B291F807DC}"/>
              </a:ext>
            </a:extLst>
          </p:cNvPr>
          <p:cNvSpPr txBox="1"/>
          <p:nvPr/>
        </p:nvSpPr>
        <p:spPr>
          <a:xfrm>
            <a:off x="2137637" y="310244"/>
            <a:ext cx="7539258" cy="707886"/>
          </a:xfrm>
          <a:prstGeom prst="rect">
            <a:avLst/>
          </a:prstGeom>
          <a:noFill/>
        </p:spPr>
        <p:txBody>
          <a:bodyPr wrap="square" rtlCol="0">
            <a:spAutoFit/>
          </a:bodyPr>
          <a:lstStyle/>
          <a:p>
            <a:r>
              <a:rPr lang="fr-FR" sz="4000" b="1" dirty="0">
                <a:solidFill>
                  <a:srgbClr val="0DD5E0"/>
                </a:solidFill>
                <a:latin typeface="Open Sans" panose="020B0606030504020204" pitchFamily="34" charset="0"/>
                <a:ea typeface="Open Sans" panose="020B0606030504020204" pitchFamily="34" charset="0"/>
                <a:cs typeface="Open Sans" panose="020B0606030504020204" pitchFamily="34" charset="0"/>
              </a:rPr>
              <a:t>Vous avez dit runtime ?</a:t>
            </a:r>
          </a:p>
        </p:txBody>
      </p:sp>
      <p:grpSp>
        <p:nvGrpSpPr>
          <p:cNvPr id="26" name="Group 25">
            <a:extLst>
              <a:ext uri="{FF2B5EF4-FFF2-40B4-BE49-F238E27FC236}">
                <a16:creationId xmlns:a16="http://schemas.microsoft.com/office/drawing/2014/main" id="{EB4A8C60-F757-1C9B-52D6-DF78593853B6}"/>
              </a:ext>
            </a:extLst>
          </p:cNvPr>
          <p:cNvGrpSpPr/>
          <p:nvPr/>
        </p:nvGrpSpPr>
        <p:grpSpPr>
          <a:xfrm>
            <a:off x="1441237" y="4703468"/>
            <a:ext cx="10052347" cy="1631216"/>
            <a:chOff x="1441237" y="4703468"/>
            <a:chExt cx="10052347" cy="1631216"/>
          </a:xfrm>
        </p:grpSpPr>
        <p:sp>
          <p:nvSpPr>
            <p:cNvPr id="5" name="ZoneTexte 2">
              <a:extLst>
                <a:ext uri="{FF2B5EF4-FFF2-40B4-BE49-F238E27FC236}">
                  <a16:creationId xmlns:a16="http://schemas.microsoft.com/office/drawing/2014/main" id="{29ACAC99-CC87-B3C5-67D0-53F40D3EE9A8}"/>
                </a:ext>
              </a:extLst>
            </p:cNvPr>
            <p:cNvSpPr txBox="1"/>
            <p:nvPr/>
          </p:nvSpPr>
          <p:spPr>
            <a:xfrm>
              <a:off x="1441237" y="4895828"/>
              <a:ext cx="1774299" cy="477054"/>
            </a:xfrm>
            <a:prstGeom prst="rect">
              <a:avLst/>
            </a:prstGeom>
            <a:noFill/>
          </p:spPr>
          <p:txBody>
            <a:bodyPr wrap="square" rtlCol="0">
              <a:spAutoFit/>
            </a:bodyPr>
            <a:lstStyle/>
            <a:p>
              <a:r>
                <a:rPr lang="fr-FR" sz="2500" dirty="0">
                  <a:solidFill>
                    <a:srgbClr val="0DD5E0"/>
                  </a:solidFill>
                  <a:latin typeface="Open Sans" panose="020B0606030504020204" pitchFamily="34" charset="0"/>
                  <a:ea typeface="Open Sans" panose="020B0606030504020204" pitchFamily="34" charset="0"/>
                  <a:cs typeface="Open Sans" panose="020B0606030504020204" pitchFamily="34" charset="0"/>
                </a:rPr>
                <a:t>Runtime</a:t>
              </a:r>
              <a:endParaRPr lang="fr-FR" sz="25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6" name="ZoneTexte 2">
              <a:extLst>
                <a:ext uri="{FF2B5EF4-FFF2-40B4-BE49-F238E27FC236}">
                  <a16:creationId xmlns:a16="http://schemas.microsoft.com/office/drawing/2014/main" id="{0BC5FCE8-01E2-1F88-B35D-E5AA983A6C37}"/>
                </a:ext>
              </a:extLst>
            </p:cNvPr>
            <p:cNvSpPr txBox="1"/>
            <p:nvPr/>
          </p:nvSpPr>
          <p:spPr>
            <a:xfrm>
              <a:off x="3645489" y="4703468"/>
              <a:ext cx="7848095" cy="1631216"/>
            </a:xfrm>
            <a:prstGeom prst="rect">
              <a:avLst/>
            </a:prstGeom>
            <a:noFill/>
          </p:spPr>
          <p:txBody>
            <a:bodyPr wrap="square" rtlCol="0">
              <a:spAutoFit/>
            </a:bodyPr>
            <a:lstStyle/>
            <a:p>
              <a:r>
                <a:rPr lang="fr-FR" sz="2500" dirty="0">
                  <a:solidFill>
                    <a:schemeClr val="bg1"/>
                  </a:solidFill>
                  <a:latin typeface="Open Sans" panose="020B0606030504020204" pitchFamily="34" charset="0"/>
                  <a:ea typeface="Open Sans" panose="020B0606030504020204" pitchFamily="34" charset="0"/>
                  <a:cs typeface="Open Sans" panose="020B0606030504020204" pitchFamily="34" charset="0"/>
                </a:rPr>
                <a:t>Un runtime est une pile logicielle offrant les services nécessaires à l'exécution (et uniquement l’exécution) d'applications indépendamment du système d'exploitation.</a:t>
              </a:r>
            </a:p>
          </p:txBody>
        </p:sp>
        <p:sp>
          <p:nvSpPr>
            <p:cNvPr id="8" name="ZoneTexte 2">
              <a:extLst>
                <a:ext uri="{FF2B5EF4-FFF2-40B4-BE49-F238E27FC236}">
                  <a16:creationId xmlns:a16="http://schemas.microsoft.com/office/drawing/2014/main" id="{B867217A-B4A1-4C6D-FC82-1079C60FBC46}"/>
                </a:ext>
              </a:extLst>
            </p:cNvPr>
            <p:cNvSpPr txBox="1"/>
            <p:nvPr/>
          </p:nvSpPr>
          <p:spPr>
            <a:xfrm>
              <a:off x="2980383" y="4895828"/>
              <a:ext cx="556109" cy="477054"/>
            </a:xfrm>
            <a:prstGeom prst="rect">
              <a:avLst/>
            </a:prstGeom>
            <a:noFill/>
          </p:spPr>
          <p:txBody>
            <a:bodyPr wrap="square" rtlCol="0">
              <a:spAutoFit/>
            </a:bodyPr>
            <a:lstStyle/>
            <a:p>
              <a:pPr algn="ctr"/>
              <a:r>
                <a:rPr lang="fr-FR" sz="2500" dirty="0">
                  <a:solidFill>
                    <a:schemeClr val="bg1"/>
                  </a:solidFill>
                  <a:latin typeface="Open Sans" panose="020B0606030504020204" pitchFamily="34" charset="0"/>
                  <a:ea typeface="Open Sans" panose="020B0606030504020204" pitchFamily="34" charset="0"/>
                  <a:cs typeface="Open Sans" panose="020B0606030504020204" pitchFamily="34" charset="0"/>
                </a:rPr>
                <a:t>=</a:t>
              </a:r>
            </a:p>
          </p:txBody>
        </p:sp>
      </p:grpSp>
      <p:grpSp>
        <p:nvGrpSpPr>
          <p:cNvPr id="36" name="Group 35">
            <a:extLst>
              <a:ext uri="{FF2B5EF4-FFF2-40B4-BE49-F238E27FC236}">
                <a16:creationId xmlns:a16="http://schemas.microsoft.com/office/drawing/2014/main" id="{B08B9696-3F21-844C-6A7C-E63B242C3207}"/>
              </a:ext>
            </a:extLst>
          </p:cNvPr>
          <p:cNvGrpSpPr/>
          <p:nvPr/>
        </p:nvGrpSpPr>
        <p:grpSpPr>
          <a:xfrm>
            <a:off x="3304357" y="1026576"/>
            <a:ext cx="5597420" cy="3672900"/>
            <a:chOff x="3304357" y="1026576"/>
            <a:chExt cx="5597420" cy="3672900"/>
          </a:xfrm>
        </p:grpSpPr>
        <p:grpSp>
          <p:nvGrpSpPr>
            <p:cNvPr id="24" name="Group 23">
              <a:extLst>
                <a:ext uri="{FF2B5EF4-FFF2-40B4-BE49-F238E27FC236}">
                  <a16:creationId xmlns:a16="http://schemas.microsoft.com/office/drawing/2014/main" id="{3EFA8063-1A47-6760-A88D-EE44DBEE48C3}"/>
                </a:ext>
              </a:extLst>
            </p:cNvPr>
            <p:cNvGrpSpPr/>
            <p:nvPr/>
          </p:nvGrpSpPr>
          <p:grpSpPr>
            <a:xfrm>
              <a:off x="3304357" y="1203020"/>
              <a:ext cx="5597420" cy="2898781"/>
              <a:chOff x="3304357" y="1203020"/>
              <a:chExt cx="5597420" cy="2898781"/>
            </a:xfrm>
          </p:grpSpPr>
          <p:sp>
            <p:nvSpPr>
              <p:cNvPr id="2" name="ZoneTexte 2">
                <a:extLst>
                  <a:ext uri="{FF2B5EF4-FFF2-40B4-BE49-F238E27FC236}">
                    <a16:creationId xmlns:a16="http://schemas.microsoft.com/office/drawing/2014/main" id="{77B0FBFB-32F4-74B6-5D34-1FD4C3AA1FD3}"/>
                  </a:ext>
                </a:extLst>
              </p:cNvPr>
              <p:cNvSpPr txBox="1"/>
              <p:nvPr/>
            </p:nvSpPr>
            <p:spPr>
              <a:xfrm>
                <a:off x="7583288" y="2380461"/>
                <a:ext cx="972938" cy="477054"/>
              </a:xfrm>
              <a:prstGeom prst="rect">
                <a:avLst/>
              </a:prstGeom>
              <a:noFill/>
            </p:spPr>
            <p:txBody>
              <a:bodyPr wrap="square" rtlCol="0">
                <a:spAutoFit/>
              </a:bodyPr>
              <a:lstStyle/>
              <a:p>
                <a:pPr algn="ctr"/>
                <a:r>
                  <a:rPr lang="fr-FR" sz="2500" dirty="0">
                    <a:solidFill>
                      <a:schemeClr val="bg1"/>
                    </a:solidFill>
                    <a:latin typeface="Open Sans" panose="020B0606030504020204" pitchFamily="34" charset="0"/>
                    <a:ea typeface="Open Sans" panose="020B0606030504020204" pitchFamily="34" charset="0"/>
                    <a:cs typeface="Open Sans" panose="020B0606030504020204" pitchFamily="34" charset="0"/>
                  </a:rPr>
                  <a:t>RTE</a:t>
                </a:r>
              </a:p>
            </p:txBody>
          </p:sp>
          <p:sp>
            <p:nvSpPr>
              <p:cNvPr id="10" name="ZoneTexte 2">
                <a:extLst>
                  <a:ext uri="{FF2B5EF4-FFF2-40B4-BE49-F238E27FC236}">
                    <a16:creationId xmlns:a16="http://schemas.microsoft.com/office/drawing/2014/main" id="{9F55EBC0-DEE9-9DE8-D1EA-63995DC2CFD4}"/>
                  </a:ext>
                </a:extLst>
              </p:cNvPr>
              <p:cNvSpPr txBox="1"/>
              <p:nvPr/>
            </p:nvSpPr>
            <p:spPr>
              <a:xfrm>
                <a:off x="3304357" y="2245840"/>
                <a:ext cx="2382891" cy="861774"/>
              </a:xfrm>
              <a:prstGeom prst="rect">
                <a:avLst/>
              </a:prstGeom>
              <a:noFill/>
            </p:spPr>
            <p:txBody>
              <a:bodyPr wrap="square" rtlCol="0">
                <a:spAutoFit/>
              </a:bodyPr>
              <a:lstStyle/>
              <a:p>
                <a:pPr algn="ctr"/>
                <a:r>
                  <a:rPr lang="fr-FR" sz="2500" dirty="0">
                    <a:solidFill>
                      <a:schemeClr val="bg1"/>
                    </a:solidFill>
                    <a:latin typeface="Open Sans" panose="020B0606030504020204" pitchFamily="34" charset="0"/>
                    <a:ea typeface="Open Sans" panose="020B0606030504020204" pitchFamily="34" charset="0"/>
                    <a:cs typeface="Open Sans" panose="020B0606030504020204" pitchFamily="34" charset="0"/>
                  </a:rPr>
                  <a:t>Runtime </a:t>
                </a:r>
                <a:r>
                  <a:rPr lang="fr-FR" sz="25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Environment</a:t>
                </a:r>
                <a:endParaRPr lang="fr-FR" sz="25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1" name="ZoneTexte 2">
                <a:extLst>
                  <a:ext uri="{FF2B5EF4-FFF2-40B4-BE49-F238E27FC236}">
                    <a16:creationId xmlns:a16="http://schemas.microsoft.com/office/drawing/2014/main" id="{AB54F971-D426-275A-BD6D-7377656D7E1E}"/>
                  </a:ext>
                </a:extLst>
              </p:cNvPr>
              <p:cNvSpPr txBox="1"/>
              <p:nvPr/>
            </p:nvSpPr>
            <p:spPr>
              <a:xfrm>
                <a:off x="5687248" y="1203020"/>
                <a:ext cx="1826782" cy="477054"/>
              </a:xfrm>
              <a:prstGeom prst="rect">
                <a:avLst/>
              </a:prstGeom>
              <a:noFill/>
            </p:spPr>
            <p:txBody>
              <a:bodyPr wrap="square" rtlCol="0">
                <a:spAutoFit/>
              </a:bodyPr>
              <a:lstStyle/>
              <a:p>
                <a:pPr algn="ctr"/>
                <a:r>
                  <a:rPr lang="fr-FR" sz="2500" dirty="0">
                    <a:solidFill>
                      <a:schemeClr val="bg1"/>
                    </a:solidFill>
                    <a:latin typeface="Open Sans" panose="020B0606030504020204" pitchFamily="34" charset="0"/>
                    <a:ea typeface="Open Sans" panose="020B0606030504020204" pitchFamily="34" charset="0"/>
                    <a:cs typeface="Open Sans" panose="020B0606030504020204" pitchFamily="34" charset="0"/>
                  </a:rPr>
                  <a:t>Runtime</a:t>
                </a:r>
              </a:p>
            </p:txBody>
          </p:sp>
          <p:sp>
            <p:nvSpPr>
              <p:cNvPr id="12" name="ZoneTexte 2">
                <a:extLst>
                  <a:ext uri="{FF2B5EF4-FFF2-40B4-BE49-F238E27FC236}">
                    <a16:creationId xmlns:a16="http://schemas.microsoft.com/office/drawing/2014/main" id="{258C1E2E-1EDF-8D37-BA19-761642163854}"/>
                  </a:ext>
                </a:extLst>
              </p:cNvPr>
              <p:cNvSpPr txBox="1"/>
              <p:nvPr/>
            </p:nvSpPr>
            <p:spPr>
              <a:xfrm>
                <a:off x="4495802" y="3624747"/>
                <a:ext cx="4405975" cy="477054"/>
              </a:xfrm>
              <a:prstGeom prst="rect">
                <a:avLst/>
              </a:prstGeom>
              <a:noFill/>
            </p:spPr>
            <p:txBody>
              <a:bodyPr wrap="square" rtlCol="0">
                <a:spAutoFit/>
              </a:bodyPr>
              <a:lstStyle/>
              <a:p>
                <a:pPr algn="ctr"/>
                <a:r>
                  <a:rPr lang="fr-FR" sz="2500" dirty="0">
                    <a:solidFill>
                      <a:schemeClr val="bg1"/>
                    </a:solidFill>
                    <a:latin typeface="Open Sans" panose="020B0606030504020204" pitchFamily="34" charset="0"/>
                    <a:ea typeface="Open Sans" panose="020B0606030504020204" pitchFamily="34" charset="0"/>
                    <a:cs typeface="Open Sans" panose="020B0606030504020204" pitchFamily="34" charset="0"/>
                  </a:rPr>
                  <a:t>Environnement d’exécution</a:t>
                </a:r>
              </a:p>
            </p:txBody>
          </p:sp>
          <p:sp>
            <p:nvSpPr>
              <p:cNvPr id="18" name="Circle: Hollow 17">
                <a:extLst>
                  <a:ext uri="{FF2B5EF4-FFF2-40B4-BE49-F238E27FC236}">
                    <a16:creationId xmlns:a16="http://schemas.microsoft.com/office/drawing/2014/main" id="{46A7BCE0-697D-FCBF-FEDF-A6BA85E13A4C}"/>
                  </a:ext>
                </a:extLst>
              </p:cNvPr>
              <p:cNvSpPr/>
              <p:nvPr/>
            </p:nvSpPr>
            <p:spPr>
              <a:xfrm>
                <a:off x="5687248" y="1728707"/>
                <a:ext cx="1896040" cy="1896040"/>
              </a:xfrm>
              <a:prstGeom prst="donut">
                <a:avLst>
                  <a:gd name="adj" fmla="val 5860"/>
                </a:avLst>
              </a:prstGeom>
              <a:solidFill>
                <a:srgbClr val="0DD5E0"/>
              </a:solidFill>
              <a:ln>
                <a:solidFill>
                  <a:srgbClr val="0DD5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9" name="ZoneTexte 16">
                <a:extLst>
                  <a:ext uri="{FF2B5EF4-FFF2-40B4-BE49-F238E27FC236}">
                    <a16:creationId xmlns:a16="http://schemas.microsoft.com/office/drawing/2014/main" id="{773103D3-972E-FAF9-DE4B-48C930F14678}"/>
                  </a:ext>
                </a:extLst>
              </p:cNvPr>
              <p:cNvSpPr txBox="1"/>
              <p:nvPr/>
            </p:nvSpPr>
            <p:spPr>
              <a:xfrm>
                <a:off x="6221116" y="1921948"/>
                <a:ext cx="972937" cy="1569660"/>
              </a:xfrm>
              <a:prstGeom prst="rect">
                <a:avLst/>
              </a:prstGeom>
              <a:noFill/>
            </p:spPr>
            <p:txBody>
              <a:bodyPr wrap="square" rtlCol="0">
                <a:spAutoFit/>
              </a:bodyPr>
              <a:lstStyle/>
              <a:p>
                <a:r>
                  <a:rPr lang="fr-FR" sz="9600" b="1" dirty="0">
                    <a:solidFill>
                      <a:schemeClr val="bg1"/>
                    </a:solidFill>
                    <a:latin typeface="Berkshire Swash" panose="02000505000000020003" pitchFamily="2" charset="0"/>
                    <a:ea typeface="Stick" panose="02020700000000000000" pitchFamily="18" charset="-128"/>
                    <a:cs typeface="Open Sans" panose="020B0606030504020204" pitchFamily="34" charset="0"/>
                  </a:rPr>
                  <a:t>?</a:t>
                </a:r>
              </a:p>
            </p:txBody>
          </p:sp>
          <p:sp>
            <p:nvSpPr>
              <p:cNvPr id="20" name="ZoneTexte 16">
                <a:extLst>
                  <a:ext uri="{FF2B5EF4-FFF2-40B4-BE49-F238E27FC236}">
                    <a16:creationId xmlns:a16="http://schemas.microsoft.com/office/drawing/2014/main" id="{A7250584-BF33-28D9-EEBF-B19DF2CCE038}"/>
                  </a:ext>
                </a:extLst>
              </p:cNvPr>
              <p:cNvSpPr txBox="1"/>
              <p:nvPr/>
            </p:nvSpPr>
            <p:spPr>
              <a:xfrm rot="3269373">
                <a:off x="7220458" y="1422489"/>
                <a:ext cx="853907" cy="923330"/>
              </a:xfrm>
              <a:prstGeom prst="rect">
                <a:avLst/>
              </a:prstGeom>
              <a:noFill/>
            </p:spPr>
            <p:txBody>
              <a:bodyPr wrap="square" rtlCol="0">
                <a:spAutoFit/>
              </a:bodyPr>
              <a:lstStyle/>
              <a:p>
                <a:pPr algn="ctr"/>
                <a:r>
                  <a:rPr lang="fr-FR" sz="5400" dirty="0">
                    <a:solidFill>
                      <a:schemeClr val="bg1"/>
                    </a:solidFill>
                    <a:latin typeface="Berkshire Swash" panose="02000505000000020003" pitchFamily="2" charset="0"/>
                    <a:ea typeface="Stick" panose="02020700000000000000" pitchFamily="18" charset="-128"/>
                    <a:cs typeface="Open Sans" panose="020B0606030504020204" pitchFamily="34" charset="0"/>
                  </a:rPr>
                  <a:t>=</a:t>
                </a:r>
              </a:p>
            </p:txBody>
          </p:sp>
          <p:sp>
            <p:nvSpPr>
              <p:cNvPr id="21" name="ZoneTexte 16">
                <a:extLst>
                  <a:ext uri="{FF2B5EF4-FFF2-40B4-BE49-F238E27FC236}">
                    <a16:creationId xmlns:a16="http://schemas.microsoft.com/office/drawing/2014/main" id="{CFDF92F0-E004-6531-7ABB-298EBA476969}"/>
                  </a:ext>
                </a:extLst>
              </p:cNvPr>
              <p:cNvSpPr txBox="1"/>
              <p:nvPr/>
            </p:nvSpPr>
            <p:spPr>
              <a:xfrm rot="18488226">
                <a:off x="5054065" y="1483340"/>
                <a:ext cx="853907" cy="923330"/>
              </a:xfrm>
              <a:prstGeom prst="rect">
                <a:avLst/>
              </a:prstGeom>
              <a:noFill/>
            </p:spPr>
            <p:txBody>
              <a:bodyPr wrap="square" rtlCol="0">
                <a:spAutoFit/>
              </a:bodyPr>
              <a:lstStyle/>
              <a:p>
                <a:pPr algn="ctr"/>
                <a:r>
                  <a:rPr lang="fr-FR" sz="5400" dirty="0">
                    <a:solidFill>
                      <a:schemeClr val="bg1"/>
                    </a:solidFill>
                    <a:latin typeface="Berkshire Swash" panose="02000505000000020003" pitchFamily="2" charset="0"/>
                    <a:ea typeface="Stick" panose="02020700000000000000" pitchFamily="18" charset="-128"/>
                    <a:cs typeface="Open Sans" panose="020B0606030504020204" pitchFamily="34" charset="0"/>
                  </a:rPr>
                  <a:t>=</a:t>
                </a:r>
              </a:p>
            </p:txBody>
          </p:sp>
          <p:sp>
            <p:nvSpPr>
              <p:cNvPr id="22" name="ZoneTexte 16">
                <a:extLst>
                  <a:ext uri="{FF2B5EF4-FFF2-40B4-BE49-F238E27FC236}">
                    <a16:creationId xmlns:a16="http://schemas.microsoft.com/office/drawing/2014/main" id="{C5FAD3AD-0855-8B0E-BBB2-5EF69FEA37F6}"/>
                  </a:ext>
                </a:extLst>
              </p:cNvPr>
              <p:cNvSpPr txBox="1"/>
              <p:nvPr/>
            </p:nvSpPr>
            <p:spPr>
              <a:xfrm rot="13696018">
                <a:off x="5110552" y="2920506"/>
                <a:ext cx="853907" cy="923330"/>
              </a:xfrm>
              <a:prstGeom prst="rect">
                <a:avLst/>
              </a:prstGeom>
              <a:noFill/>
            </p:spPr>
            <p:txBody>
              <a:bodyPr wrap="square" rtlCol="0">
                <a:spAutoFit/>
              </a:bodyPr>
              <a:lstStyle/>
              <a:p>
                <a:pPr algn="ctr"/>
                <a:r>
                  <a:rPr lang="fr-FR" sz="5400" dirty="0">
                    <a:solidFill>
                      <a:schemeClr val="bg1"/>
                    </a:solidFill>
                    <a:latin typeface="Berkshire Swash" panose="02000505000000020003" pitchFamily="2" charset="0"/>
                    <a:ea typeface="Stick" panose="02020700000000000000" pitchFamily="18" charset="-128"/>
                    <a:cs typeface="Open Sans" panose="020B0606030504020204" pitchFamily="34" charset="0"/>
                  </a:rPr>
                  <a:t>=</a:t>
                </a:r>
              </a:p>
            </p:txBody>
          </p:sp>
          <p:sp>
            <p:nvSpPr>
              <p:cNvPr id="23" name="ZoneTexte 16">
                <a:extLst>
                  <a:ext uri="{FF2B5EF4-FFF2-40B4-BE49-F238E27FC236}">
                    <a16:creationId xmlns:a16="http://schemas.microsoft.com/office/drawing/2014/main" id="{51E2C6B9-5E2A-34CA-799F-D8770BDA5867}"/>
                  </a:ext>
                </a:extLst>
              </p:cNvPr>
              <p:cNvSpPr txBox="1"/>
              <p:nvPr/>
            </p:nvSpPr>
            <p:spPr>
              <a:xfrm rot="7571475">
                <a:off x="7358813" y="2802794"/>
                <a:ext cx="853907" cy="923330"/>
              </a:xfrm>
              <a:prstGeom prst="rect">
                <a:avLst/>
              </a:prstGeom>
              <a:noFill/>
            </p:spPr>
            <p:txBody>
              <a:bodyPr wrap="square" rtlCol="0">
                <a:spAutoFit/>
              </a:bodyPr>
              <a:lstStyle/>
              <a:p>
                <a:pPr algn="ctr"/>
                <a:r>
                  <a:rPr lang="fr-FR" sz="5400" dirty="0">
                    <a:solidFill>
                      <a:schemeClr val="bg1"/>
                    </a:solidFill>
                    <a:latin typeface="Berkshire Swash" panose="02000505000000020003" pitchFamily="2" charset="0"/>
                    <a:ea typeface="Stick" panose="02020700000000000000" pitchFamily="18" charset="-128"/>
                    <a:cs typeface="Open Sans" panose="020B0606030504020204" pitchFamily="34" charset="0"/>
                  </a:rPr>
                  <a:t>=</a:t>
                </a:r>
              </a:p>
            </p:txBody>
          </p:sp>
        </p:grpSp>
        <p:sp>
          <p:nvSpPr>
            <p:cNvPr id="27" name="ZoneTexte 16">
              <a:extLst>
                <a:ext uri="{FF2B5EF4-FFF2-40B4-BE49-F238E27FC236}">
                  <a16:creationId xmlns:a16="http://schemas.microsoft.com/office/drawing/2014/main" id="{9986F914-C034-F0C9-99A2-CB75ABD9D396}"/>
                </a:ext>
              </a:extLst>
            </p:cNvPr>
            <p:cNvSpPr txBox="1"/>
            <p:nvPr/>
          </p:nvSpPr>
          <p:spPr>
            <a:xfrm>
              <a:off x="7385643" y="1026576"/>
              <a:ext cx="544073" cy="523220"/>
            </a:xfrm>
            <a:prstGeom prst="rect">
              <a:avLst/>
            </a:prstGeom>
            <a:noFill/>
          </p:spPr>
          <p:txBody>
            <a:bodyPr wrap="square" rtlCol="0">
              <a:spAutoFit/>
            </a:bodyPr>
            <a:lstStyle/>
            <a:p>
              <a:r>
                <a:rPr lang="fr-FR" sz="2800" b="1" dirty="0">
                  <a:solidFill>
                    <a:srgbClr val="0DD5E0"/>
                  </a:solidFill>
                  <a:latin typeface="Berkshire Swash" panose="02000505000000020003" pitchFamily="2" charset="0"/>
                  <a:ea typeface="Stick" panose="02020700000000000000" pitchFamily="18" charset="-128"/>
                  <a:cs typeface="Open Sans" panose="020B0606030504020204" pitchFamily="34" charset="0"/>
                </a:rPr>
                <a:t>?</a:t>
              </a:r>
            </a:p>
          </p:txBody>
        </p:sp>
        <p:sp>
          <p:nvSpPr>
            <p:cNvPr id="28" name="ZoneTexte 16">
              <a:extLst>
                <a:ext uri="{FF2B5EF4-FFF2-40B4-BE49-F238E27FC236}">
                  <a16:creationId xmlns:a16="http://schemas.microsoft.com/office/drawing/2014/main" id="{44608795-ED95-7A38-0513-425473D97A87}"/>
                </a:ext>
              </a:extLst>
            </p:cNvPr>
            <p:cNvSpPr txBox="1"/>
            <p:nvPr/>
          </p:nvSpPr>
          <p:spPr>
            <a:xfrm>
              <a:off x="8157810" y="1536073"/>
              <a:ext cx="544073" cy="923330"/>
            </a:xfrm>
            <a:prstGeom prst="rect">
              <a:avLst/>
            </a:prstGeom>
            <a:noFill/>
          </p:spPr>
          <p:txBody>
            <a:bodyPr wrap="square" rtlCol="0">
              <a:spAutoFit/>
            </a:bodyPr>
            <a:lstStyle/>
            <a:p>
              <a:r>
                <a:rPr lang="fr-FR" sz="5400" b="1" dirty="0">
                  <a:solidFill>
                    <a:srgbClr val="0DD5E0"/>
                  </a:solidFill>
                  <a:latin typeface="Berkshire Swash" panose="02000505000000020003" pitchFamily="2" charset="0"/>
                  <a:ea typeface="Stick" panose="02020700000000000000" pitchFamily="18" charset="-128"/>
                  <a:cs typeface="Open Sans" panose="020B0606030504020204" pitchFamily="34" charset="0"/>
                </a:rPr>
                <a:t>?</a:t>
              </a:r>
            </a:p>
          </p:txBody>
        </p:sp>
        <p:sp>
          <p:nvSpPr>
            <p:cNvPr id="29" name="ZoneTexte 16">
              <a:extLst>
                <a:ext uri="{FF2B5EF4-FFF2-40B4-BE49-F238E27FC236}">
                  <a16:creationId xmlns:a16="http://schemas.microsoft.com/office/drawing/2014/main" id="{C798A06E-4051-BDD6-8C35-36C5F1D30F10}"/>
                </a:ext>
              </a:extLst>
            </p:cNvPr>
            <p:cNvSpPr txBox="1"/>
            <p:nvPr/>
          </p:nvSpPr>
          <p:spPr>
            <a:xfrm>
              <a:off x="5405736" y="1058397"/>
              <a:ext cx="544073" cy="369332"/>
            </a:xfrm>
            <a:prstGeom prst="rect">
              <a:avLst/>
            </a:prstGeom>
            <a:noFill/>
          </p:spPr>
          <p:txBody>
            <a:bodyPr wrap="square" rtlCol="0">
              <a:spAutoFit/>
            </a:bodyPr>
            <a:lstStyle/>
            <a:p>
              <a:r>
                <a:rPr lang="fr-FR" b="1" dirty="0">
                  <a:solidFill>
                    <a:srgbClr val="0DD5E0"/>
                  </a:solidFill>
                  <a:latin typeface="Berkshire Swash" panose="02000505000000020003" pitchFamily="2" charset="0"/>
                  <a:ea typeface="Stick" panose="02020700000000000000" pitchFamily="18" charset="-128"/>
                  <a:cs typeface="Open Sans" panose="020B0606030504020204" pitchFamily="34" charset="0"/>
                </a:rPr>
                <a:t>?</a:t>
              </a:r>
            </a:p>
          </p:txBody>
        </p:sp>
        <p:sp>
          <p:nvSpPr>
            <p:cNvPr id="30" name="ZoneTexte 16">
              <a:extLst>
                <a:ext uri="{FF2B5EF4-FFF2-40B4-BE49-F238E27FC236}">
                  <a16:creationId xmlns:a16="http://schemas.microsoft.com/office/drawing/2014/main" id="{ED853748-8036-C9F2-AFA9-01551666CC6B}"/>
                </a:ext>
              </a:extLst>
            </p:cNvPr>
            <p:cNvSpPr txBox="1"/>
            <p:nvPr/>
          </p:nvSpPr>
          <p:spPr>
            <a:xfrm>
              <a:off x="4475580" y="1613839"/>
              <a:ext cx="544073" cy="769441"/>
            </a:xfrm>
            <a:prstGeom prst="rect">
              <a:avLst/>
            </a:prstGeom>
            <a:noFill/>
          </p:spPr>
          <p:txBody>
            <a:bodyPr wrap="square" rtlCol="0">
              <a:spAutoFit/>
            </a:bodyPr>
            <a:lstStyle/>
            <a:p>
              <a:r>
                <a:rPr lang="fr-FR" sz="4400" b="1" dirty="0">
                  <a:solidFill>
                    <a:srgbClr val="0DD5E0"/>
                  </a:solidFill>
                  <a:latin typeface="Berkshire Swash" panose="02000505000000020003" pitchFamily="2" charset="0"/>
                  <a:ea typeface="Stick" panose="02020700000000000000" pitchFamily="18" charset="-128"/>
                  <a:cs typeface="Open Sans" panose="020B0606030504020204" pitchFamily="34" charset="0"/>
                </a:rPr>
                <a:t>?</a:t>
              </a:r>
            </a:p>
          </p:txBody>
        </p:sp>
        <p:sp>
          <p:nvSpPr>
            <p:cNvPr id="33" name="ZoneTexte 16">
              <a:extLst>
                <a:ext uri="{FF2B5EF4-FFF2-40B4-BE49-F238E27FC236}">
                  <a16:creationId xmlns:a16="http://schemas.microsoft.com/office/drawing/2014/main" id="{ED0B7904-63F1-A0B6-1E3B-7051A3815B0A}"/>
                </a:ext>
              </a:extLst>
            </p:cNvPr>
            <p:cNvSpPr txBox="1"/>
            <p:nvPr/>
          </p:nvSpPr>
          <p:spPr>
            <a:xfrm>
              <a:off x="4651861" y="3063179"/>
              <a:ext cx="544073" cy="461665"/>
            </a:xfrm>
            <a:prstGeom prst="rect">
              <a:avLst/>
            </a:prstGeom>
            <a:noFill/>
          </p:spPr>
          <p:txBody>
            <a:bodyPr wrap="square" rtlCol="0">
              <a:spAutoFit/>
            </a:bodyPr>
            <a:lstStyle/>
            <a:p>
              <a:r>
                <a:rPr lang="fr-FR" sz="2400" b="1" dirty="0">
                  <a:solidFill>
                    <a:srgbClr val="0DD5E0"/>
                  </a:solidFill>
                  <a:latin typeface="Berkshire Swash" panose="02000505000000020003" pitchFamily="2" charset="0"/>
                  <a:ea typeface="Stick" panose="02020700000000000000" pitchFamily="18" charset="-128"/>
                  <a:cs typeface="Open Sans" panose="020B0606030504020204" pitchFamily="34" charset="0"/>
                </a:rPr>
                <a:t>?</a:t>
              </a:r>
            </a:p>
          </p:txBody>
        </p:sp>
        <p:sp>
          <p:nvSpPr>
            <p:cNvPr id="34" name="ZoneTexte 16">
              <a:extLst>
                <a:ext uri="{FF2B5EF4-FFF2-40B4-BE49-F238E27FC236}">
                  <a16:creationId xmlns:a16="http://schemas.microsoft.com/office/drawing/2014/main" id="{A99C3404-547D-F14E-BCA0-C9495CFF91BC}"/>
                </a:ext>
              </a:extLst>
            </p:cNvPr>
            <p:cNvSpPr txBox="1"/>
            <p:nvPr/>
          </p:nvSpPr>
          <p:spPr>
            <a:xfrm>
              <a:off x="8185789" y="3057608"/>
              <a:ext cx="544073" cy="338554"/>
            </a:xfrm>
            <a:prstGeom prst="rect">
              <a:avLst/>
            </a:prstGeom>
            <a:noFill/>
          </p:spPr>
          <p:txBody>
            <a:bodyPr wrap="square" rtlCol="0">
              <a:spAutoFit/>
            </a:bodyPr>
            <a:lstStyle/>
            <a:p>
              <a:r>
                <a:rPr lang="fr-FR" sz="1600" b="1" dirty="0">
                  <a:solidFill>
                    <a:srgbClr val="0DD5E0"/>
                  </a:solidFill>
                  <a:latin typeface="Berkshire Swash" panose="02000505000000020003" pitchFamily="2" charset="0"/>
                  <a:ea typeface="Stick" panose="02020700000000000000" pitchFamily="18" charset="-128"/>
                  <a:cs typeface="Open Sans" panose="020B0606030504020204" pitchFamily="34" charset="0"/>
                </a:rPr>
                <a:t>?</a:t>
              </a:r>
            </a:p>
          </p:txBody>
        </p:sp>
        <p:sp>
          <p:nvSpPr>
            <p:cNvPr id="35" name="ZoneTexte 16">
              <a:extLst>
                <a:ext uri="{FF2B5EF4-FFF2-40B4-BE49-F238E27FC236}">
                  <a16:creationId xmlns:a16="http://schemas.microsoft.com/office/drawing/2014/main" id="{69524386-A625-3526-67B9-FD2175110031}"/>
                </a:ext>
              </a:extLst>
            </p:cNvPr>
            <p:cNvSpPr txBox="1"/>
            <p:nvPr/>
          </p:nvSpPr>
          <p:spPr>
            <a:xfrm>
              <a:off x="6328602" y="3930035"/>
              <a:ext cx="544073" cy="769441"/>
            </a:xfrm>
            <a:prstGeom prst="rect">
              <a:avLst/>
            </a:prstGeom>
            <a:noFill/>
          </p:spPr>
          <p:txBody>
            <a:bodyPr wrap="square" rtlCol="0">
              <a:spAutoFit/>
            </a:bodyPr>
            <a:lstStyle/>
            <a:p>
              <a:r>
                <a:rPr lang="fr-FR" sz="4400" b="1" dirty="0">
                  <a:solidFill>
                    <a:srgbClr val="0DD5E0"/>
                  </a:solidFill>
                  <a:latin typeface="Berkshire Swash" panose="02000505000000020003" pitchFamily="2" charset="0"/>
                  <a:ea typeface="Stick" panose="02020700000000000000" pitchFamily="18" charset="-128"/>
                  <a:cs typeface="Open Sans" panose="020B0606030504020204" pitchFamily="34" charset="0"/>
                </a:rPr>
                <a:t>?</a:t>
              </a:r>
            </a:p>
          </p:txBody>
        </p:sp>
      </p:grpSp>
    </p:spTree>
    <p:extLst>
      <p:ext uri="{BB962C8B-B14F-4D97-AF65-F5344CB8AC3E}">
        <p14:creationId xmlns:p14="http://schemas.microsoft.com/office/powerpoint/2010/main" val="20066529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2">
            <a:extLst>
              <a:ext uri="{FF2B5EF4-FFF2-40B4-BE49-F238E27FC236}">
                <a16:creationId xmlns:a16="http://schemas.microsoft.com/office/drawing/2014/main" id="{29ACAC99-CC87-B3C5-67D0-53F40D3EE9A8}"/>
              </a:ext>
            </a:extLst>
          </p:cNvPr>
          <p:cNvSpPr txBox="1"/>
          <p:nvPr/>
        </p:nvSpPr>
        <p:spPr>
          <a:xfrm>
            <a:off x="1441237" y="4895828"/>
            <a:ext cx="1774299" cy="477054"/>
          </a:xfrm>
          <a:prstGeom prst="rect">
            <a:avLst/>
          </a:prstGeom>
          <a:noFill/>
        </p:spPr>
        <p:txBody>
          <a:bodyPr wrap="square" rtlCol="0">
            <a:spAutoFit/>
          </a:bodyPr>
          <a:lstStyle/>
          <a:p>
            <a:r>
              <a:rPr lang="fr-FR" sz="2500" dirty="0">
                <a:solidFill>
                  <a:srgbClr val="0DD5E0"/>
                </a:solidFill>
                <a:latin typeface="Open Sans" panose="020B0606030504020204" pitchFamily="34" charset="0"/>
                <a:ea typeface="Open Sans" panose="020B0606030504020204" pitchFamily="34" charset="0"/>
                <a:cs typeface="Open Sans" panose="020B0606030504020204" pitchFamily="34" charset="0"/>
              </a:rPr>
              <a:t>Runtime</a:t>
            </a:r>
            <a:endParaRPr lang="fr-FR" sz="25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6" name="ZoneTexte 2">
            <a:extLst>
              <a:ext uri="{FF2B5EF4-FFF2-40B4-BE49-F238E27FC236}">
                <a16:creationId xmlns:a16="http://schemas.microsoft.com/office/drawing/2014/main" id="{0BC5FCE8-01E2-1F88-B35D-E5AA983A6C37}"/>
              </a:ext>
            </a:extLst>
          </p:cNvPr>
          <p:cNvSpPr txBox="1"/>
          <p:nvPr/>
        </p:nvSpPr>
        <p:spPr>
          <a:xfrm>
            <a:off x="3645489" y="4703468"/>
            <a:ext cx="7848095" cy="1631216"/>
          </a:xfrm>
          <a:prstGeom prst="rect">
            <a:avLst/>
          </a:prstGeom>
          <a:noFill/>
        </p:spPr>
        <p:txBody>
          <a:bodyPr wrap="square" rtlCol="0">
            <a:spAutoFit/>
          </a:bodyPr>
          <a:lstStyle/>
          <a:p>
            <a:r>
              <a:rPr lang="fr-FR" sz="2500" dirty="0">
                <a:solidFill>
                  <a:schemeClr val="bg1"/>
                </a:solidFill>
                <a:latin typeface="Open Sans" panose="020B0606030504020204" pitchFamily="34" charset="0"/>
                <a:ea typeface="Open Sans" panose="020B0606030504020204" pitchFamily="34" charset="0"/>
                <a:cs typeface="Open Sans" panose="020B0606030504020204" pitchFamily="34" charset="0"/>
              </a:rPr>
              <a:t>Un runtime est une pile logicielle offrant les services nécessaires à l'exécution (et uniquement l’exécution) d'applications indépendamment du système d'exploitation.</a:t>
            </a:r>
          </a:p>
        </p:txBody>
      </p:sp>
      <p:sp>
        <p:nvSpPr>
          <p:cNvPr id="7" name="ZoneTexte 16">
            <a:extLst>
              <a:ext uri="{FF2B5EF4-FFF2-40B4-BE49-F238E27FC236}">
                <a16:creationId xmlns:a16="http://schemas.microsoft.com/office/drawing/2014/main" id="{50615104-BA29-7018-0387-C5B291F807DC}"/>
              </a:ext>
            </a:extLst>
          </p:cNvPr>
          <p:cNvSpPr txBox="1"/>
          <p:nvPr/>
        </p:nvSpPr>
        <p:spPr>
          <a:xfrm>
            <a:off x="2137637" y="310244"/>
            <a:ext cx="7539258" cy="707886"/>
          </a:xfrm>
          <a:prstGeom prst="rect">
            <a:avLst/>
          </a:prstGeom>
          <a:noFill/>
        </p:spPr>
        <p:txBody>
          <a:bodyPr wrap="square" rtlCol="0">
            <a:spAutoFit/>
          </a:bodyPr>
          <a:lstStyle/>
          <a:p>
            <a:r>
              <a:rPr lang="fr-FR" sz="4000" b="1" dirty="0">
                <a:solidFill>
                  <a:srgbClr val="0DD5E0"/>
                </a:solidFill>
                <a:latin typeface="Open Sans" panose="020B0606030504020204" pitchFamily="34" charset="0"/>
                <a:ea typeface="Open Sans" panose="020B0606030504020204" pitchFamily="34" charset="0"/>
                <a:cs typeface="Open Sans" panose="020B0606030504020204" pitchFamily="34" charset="0"/>
              </a:rPr>
              <a:t>Vous avez dit runtime ?</a:t>
            </a:r>
          </a:p>
        </p:txBody>
      </p:sp>
      <p:sp>
        <p:nvSpPr>
          <p:cNvPr id="8" name="ZoneTexte 2">
            <a:extLst>
              <a:ext uri="{FF2B5EF4-FFF2-40B4-BE49-F238E27FC236}">
                <a16:creationId xmlns:a16="http://schemas.microsoft.com/office/drawing/2014/main" id="{B867217A-B4A1-4C6D-FC82-1079C60FBC46}"/>
              </a:ext>
            </a:extLst>
          </p:cNvPr>
          <p:cNvSpPr txBox="1"/>
          <p:nvPr/>
        </p:nvSpPr>
        <p:spPr>
          <a:xfrm>
            <a:off x="2980383" y="4895828"/>
            <a:ext cx="556109" cy="477054"/>
          </a:xfrm>
          <a:prstGeom prst="rect">
            <a:avLst/>
          </a:prstGeom>
          <a:noFill/>
        </p:spPr>
        <p:txBody>
          <a:bodyPr wrap="square" rtlCol="0">
            <a:spAutoFit/>
          </a:bodyPr>
          <a:lstStyle/>
          <a:p>
            <a:pPr algn="ctr"/>
            <a:r>
              <a:rPr lang="fr-FR" sz="2500" dirty="0">
                <a:solidFill>
                  <a:schemeClr val="bg1"/>
                </a:solidFill>
                <a:latin typeface="Open Sans" panose="020B0606030504020204" pitchFamily="34" charset="0"/>
                <a:ea typeface="Open Sans" panose="020B0606030504020204" pitchFamily="34" charset="0"/>
                <a:cs typeface="Open Sans" panose="020B0606030504020204" pitchFamily="34" charset="0"/>
              </a:rPr>
              <a:t>=</a:t>
            </a:r>
          </a:p>
        </p:txBody>
      </p:sp>
      <p:grpSp>
        <p:nvGrpSpPr>
          <p:cNvPr id="3" name="Group 2">
            <a:extLst>
              <a:ext uri="{FF2B5EF4-FFF2-40B4-BE49-F238E27FC236}">
                <a16:creationId xmlns:a16="http://schemas.microsoft.com/office/drawing/2014/main" id="{34FA8CC7-A10F-8979-C30D-D8EFF31BEE7A}"/>
              </a:ext>
            </a:extLst>
          </p:cNvPr>
          <p:cNvGrpSpPr/>
          <p:nvPr/>
        </p:nvGrpSpPr>
        <p:grpSpPr>
          <a:xfrm>
            <a:off x="5272434" y="1365058"/>
            <a:ext cx="2991481" cy="2991481"/>
            <a:chOff x="5632744" y="2897747"/>
            <a:chExt cx="2991481" cy="2991481"/>
          </a:xfrm>
        </p:grpSpPr>
        <p:sp>
          <p:nvSpPr>
            <p:cNvPr id="4" name="Oval 3">
              <a:extLst>
                <a:ext uri="{FF2B5EF4-FFF2-40B4-BE49-F238E27FC236}">
                  <a16:creationId xmlns:a16="http://schemas.microsoft.com/office/drawing/2014/main" id="{9BA51D53-0260-0D00-C337-8CE6BA21E784}"/>
                </a:ext>
              </a:extLst>
            </p:cNvPr>
            <p:cNvSpPr/>
            <p:nvPr/>
          </p:nvSpPr>
          <p:spPr>
            <a:xfrm>
              <a:off x="5632744" y="2897747"/>
              <a:ext cx="2991481" cy="2991481"/>
            </a:xfrm>
            <a:prstGeom prst="ellipse">
              <a:avLst/>
            </a:prstGeom>
            <a:noFill/>
            <a:ln w="25400">
              <a:solidFill>
                <a:srgbClr val="0DD5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Oval 8">
              <a:extLst>
                <a:ext uri="{FF2B5EF4-FFF2-40B4-BE49-F238E27FC236}">
                  <a16:creationId xmlns:a16="http://schemas.microsoft.com/office/drawing/2014/main" id="{79FE483A-7BAF-B390-2361-09315674E63C}"/>
                </a:ext>
              </a:extLst>
            </p:cNvPr>
            <p:cNvSpPr/>
            <p:nvPr/>
          </p:nvSpPr>
          <p:spPr>
            <a:xfrm>
              <a:off x="6368373" y="4167468"/>
              <a:ext cx="1520219" cy="1520219"/>
            </a:xfrm>
            <a:prstGeom prst="ellipse">
              <a:avLst/>
            </a:prstGeom>
            <a:solidFill>
              <a:srgbClr val="F88224"/>
            </a:solidFill>
            <a:ln w="25400">
              <a:solidFill>
                <a:srgbClr val="F882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Oval 12">
              <a:extLst>
                <a:ext uri="{FF2B5EF4-FFF2-40B4-BE49-F238E27FC236}">
                  <a16:creationId xmlns:a16="http://schemas.microsoft.com/office/drawing/2014/main" id="{5ED8D854-41F3-B3A3-9716-88F7753CA3FE}"/>
                </a:ext>
              </a:extLst>
            </p:cNvPr>
            <p:cNvSpPr/>
            <p:nvPr/>
          </p:nvSpPr>
          <p:spPr>
            <a:xfrm>
              <a:off x="6834658" y="5100035"/>
              <a:ext cx="587652" cy="587652"/>
            </a:xfrm>
            <a:prstGeom prst="ellipse">
              <a:avLst/>
            </a:prstGeom>
            <a:solidFill>
              <a:srgbClr val="0DD5E0"/>
            </a:solidFill>
            <a:ln w="25400">
              <a:solidFill>
                <a:srgbClr val="0DD5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900" dirty="0"/>
            </a:p>
          </p:txBody>
        </p:sp>
        <p:sp>
          <p:nvSpPr>
            <p:cNvPr id="14" name="ZoneTexte 23">
              <a:extLst>
                <a:ext uri="{FF2B5EF4-FFF2-40B4-BE49-F238E27FC236}">
                  <a16:creationId xmlns:a16="http://schemas.microsoft.com/office/drawing/2014/main" id="{2666C53B-F3E5-388F-B2AB-BE30FCBF69A1}"/>
                </a:ext>
              </a:extLst>
            </p:cNvPr>
            <p:cNvSpPr txBox="1"/>
            <p:nvPr/>
          </p:nvSpPr>
          <p:spPr>
            <a:xfrm>
              <a:off x="6834658" y="5236946"/>
              <a:ext cx="593451" cy="307777"/>
            </a:xfrm>
            <a:prstGeom prst="rect">
              <a:avLst/>
            </a:prstGeom>
            <a:noFill/>
          </p:spPr>
          <p:txBody>
            <a:bodyPr wrap="square" rtlCol="0">
              <a:spAutoFit/>
            </a:bodyPr>
            <a:lstStyle/>
            <a:p>
              <a:pPr algn="ctr"/>
              <a:r>
                <a:rPr lang="fr-FR" sz="1400" b="1" dirty="0">
                  <a:solidFill>
                    <a:schemeClr val="bg1"/>
                  </a:solidFill>
                  <a:latin typeface="Open Sans" panose="020B0606030504020204" pitchFamily="34" charset="0"/>
                  <a:ea typeface="Open Sans" panose="020B0606030504020204" pitchFamily="34" charset="0"/>
                  <a:cs typeface="Open Sans" panose="020B0606030504020204" pitchFamily="34" charset="0"/>
                </a:rPr>
                <a:t>JVM</a:t>
              </a:r>
              <a:endParaRPr lang="fr-FR"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5" name="ZoneTexte 23">
              <a:extLst>
                <a:ext uri="{FF2B5EF4-FFF2-40B4-BE49-F238E27FC236}">
                  <a16:creationId xmlns:a16="http://schemas.microsoft.com/office/drawing/2014/main" id="{E39A8653-5314-94FF-9D19-2E99001C3CB9}"/>
                </a:ext>
              </a:extLst>
            </p:cNvPr>
            <p:cNvSpPr txBox="1"/>
            <p:nvPr/>
          </p:nvSpPr>
          <p:spPr>
            <a:xfrm>
              <a:off x="6834658" y="4215701"/>
              <a:ext cx="593451" cy="307777"/>
            </a:xfrm>
            <a:prstGeom prst="rect">
              <a:avLst/>
            </a:prstGeom>
            <a:noFill/>
          </p:spPr>
          <p:txBody>
            <a:bodyPr wrap="square" rtlCol="0">
              <a:spAutoFit/>
            </a:bodyPr>
            <a:lstStyle/>
            <a:p>
              <a:pPr algn="ctr"/>
              <a:r>
                <a:rPr lang="fr-FR" sz="1400" b="1" dirty="0">
                  <a:solidFill>
                    <a:schemeClr val="bg1"/>
                  </a:solidFill>
                  <a:latin typeface="Open Sans" panose="020B0606030504020204" pitchFamily="34" charset="0"/>
                  <a:ea typeface="Open Sans" panose="020B0606030504020204" pitchFamily="34" charset="0"/>
                  <a:cs typeface="Open Sans" panose="020B0606030504020204" pitchFamily="34" charset="0"/>
                </a:rPr>
                <a:t>JRE</a:t>
              </a:r>
              <a:endParaRPr lang="fr-FR"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6" name="ZoneTexte 23">
              <a:extLst>
                <a:ext uri="{FF2B5EF4-FFF2-40B4-BE49-F238E27FC236}">
                  <a16:creationId xmlns:a16="http://schemas.microsoft.com/office/drawing/2014/main" id="{E599CDCB-69CC-4571-2AF8-5AF83C479A97}"/>
                </a:ext>
              </a:extLst>
            </p:cNvPr>
            <p:cNvSpPr txBox="1"/>
            <p:nvPr/>
          </p:nvSpPr>
          <p:spPr>
            <a:xfrm>
              <a:off x="6320057" y="4496017"/>
              <a:ext cx="1616853" cy="415498"/>
            </a:xfrm>
            <a:prstGeom prst="rect">
              <a:avLst/>
            </a:prstGeom>
            <a:noFill/>
          </p:spPr>
          <p:txBody>
            <a:bodyPr wrap="square" rtlCol="0">
              <a:spAutoFit/>
            </a:bodyPr>
            <a:lstStyle/>
            <a:p>
              <a:pPr algn="ctr"/>
              <a:r>
                <a:rPr lang="fr-FR" sz="1000" dirty="0">
                  <a:solidFill>
                    <a:schemeClr val="bg1"/>
                  </a:solidFill>
                  <a:latin typeface="Open Sans" panose="020B0606030504020204" pitchFamily="34" charset="0"/>
                  <a:ea typeface="Open Sans" panose="020B0606030504020204" pitchFamily="34" charset="0"/>
                  <a:cs typeface="Open Sans" panose="020B0606030504020204" pitchFamily="34" charset="0"/>
                </a:rPr>
                <a:t>Java Class Library</a:t>
              </a:r>
            </a:p>
            <a:p>
              <a:pPr algn="ctr"/>
              <a:r>
                <a:rPr lang="fr-FR" sz="1000" dirty="0">
                  <a:solidFill>
                    <a:schemeClr val="bg1"/>
                  </a:solidFill>
                  <a:latin typeface="Open Sans" panose="020B0606030504020204" pitchFamily="34" charset="0"/>
                  <a:ea typeface="Open Sans" panose="020B0606030504020204" pitchFamily="34" charset="0"/>
                  <a:cs typeface="Open Sans" panose="020B0606030504020204" pitchFamily="34" charset="0"/>
                </a:rPr>
                <a:t>(JCL)</a:t>
              </a:r>
              <a:endParaRPr lang="fr-FR" sz="11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7" name="ZoneTexte 23">
              <a:extLst>
                <a:ext uri="{FF2B5EF4-FFF2-40B4-BE49-F238E27FC236}">
                  <a16:creationId xmlns:a16="http://schemas.microsoft.com/office/drawing/2014/main" id="{AA084640-60D0-28A7-7C08-DC5DF6051BE7}"/>
                </a:ext>
              </a:extLst>
            </p:cNvPr>
            <p:cNvSpPr txBox="1"/>
            <p:nvPr/>
          </p:nvSpPr>
          <p:spPr>
            <a:xfrm>
              <a:off x="6834658" y="3000957"/>
              <a:ext cx="593451" cy="307777"/>
            </a:xfrm>
            <a:prstGeom prst="rect">
              <a:avLst/>
            </a:prstGeom>
            <a:noFill/>
          </p:spPr>
          <p:txBody>
            <a:bodyPr wrap="square" rtlCol="0">
              <a:spAutoFit/>
            </a:bodyPr>
            <a:lstStyle/>
            <a:p>
              <a:pPr algn="ctr"/>
              <a:r>
                <a:rPr lang="fr-FR" sz="1400" b="1" dirty="0">
                  <a:solidFill>
                    <a:schemeClr val="bg1"/>
                  </a:solidFill>
                  <a:latin typeface="Open Sans" panose="020B0606030504020204" pitchFamily="34" charset="0"/>
                  <a:ea typeface="Open Sans" panose="020B0606030504020204" pitchFamily="34" charset="0"/>
                  <a:cs typeface="Open Sans" panose="020B0606030504020204" pitchFamily="34" charset="0"/>
                </a:rPr>
                <a:t>JDK</a:t>
              </a:r>
              <a:endParaRPr lang="fr-FR"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4" name="ZoneTexte 23">
              <a:extLst>
                <a:ext uri="{FF2B5EF4-FFF2-40B4-BE49-F238E27FC236}">
                  <a16:creationId xmlns:a16="http://schemas.microsoft.com/office/drawing/2014/main" id="{6B99EA42-3A15-1B28-88C8-0E53D65BCF2B}"/>
                </a:ext>
              </a:extLst>
            </p:cNvPr>
            <p:cNvSpPr txBox="1"/>
            <p:nvPr/>
          </p:nvSpPr>
          <p:spPr>
            <a:xfrm>
              <a:off x="5989021" y="3274289"/>
              <a:ext cx="2264805" cy="553998"/>
            </a:xfrm>
            <a:prstGeom prst="rect">
              <a:avLst/>
            </a:prstGeom>
            <a:noFill/>
          </p:spPr>
          <p:txBody>
            <a:bodyPr wrap="square" rtlCol="0">
              <a:spAutoFit/>
            </a:bodyPr>
            <a:lstStyle/>
            <a:p>
              <a:pPr algn="ctr"/>
              <a:r>
                <a:rPr lang="fr-FR" sz="10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Development</a:t>
              </a:r>
              <a:r>
                <a:rPr lang="fr-FR" sz="10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fr-FR" sz="10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tools</a:t>
              </a:r>
              <a:r>
                <a:rPr lang="fr-FR" sz="1000" dirty="0">
                  <a:solidFill>
                    <a:schemeClr val="bg1"/>
                  </a:solidFill>
                  <a:latin typeface="Open Sans" panose="020B0606030504020204" pitchFamily="34" charset="0"/>
                  <a:ea typeface="Open Sans" panose="020B0606030504020204" pitchFamily="34" charset="0"/>
                  <a:cs typeface="Open Sans" panose="020B0606030504020204" pitchFamily="34" charset="0"/>
                </a:rPr>
                <a:t> : </a:t>
              </a:r>
              <a:br>
                <a:rPr lang="fr-FR" sz="1000" dirty="0">
                  <a:solidFill>
                    <a:schemeClr val="bg1"/>
                  </a:solidFill>
                  <a:latin typeface="Open Sans" panose="020B0606030504020204" pitchFamily="34" charset="0"/>
                  <a:ea typeface="Open Sans" panose="020B0606030504020204" pitchFamily="34" charset="0"/>
                  <a:cs typeface="Open Sans" panose="020B0606030504020204" pitchFamily="34" charset="0"/>
                </a:rPr>
              </a:br>
              <a:r>
                <a:rPr lang="fr-FR" sz="1000" dirty="0">
                  <a:solidFill>
                    <a:schemeClr val="bg1"/>
                  </a:solidFill>
                  <a:latin typeface="Open Sans" panose="020B0606030504020204" pitchFamily="34" charset="0"/>
                  <a:ea typeface="Open Sans" panose="020B0606030504020204" pitchFamily="34" charset="0"/>
                  <a:cs typeface="Open Sans" panose="020B0606030504020204" pitchFamily="34" charset="0"/>
                </a:rPr>
                <a:t>java, </a:t>
              </a:r>
              <a:r>
                <a:rPr lang="fr-FR" sz="10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javac</a:t>
              </a:r>
              <a:r>
                <a:rPr lang="fr-FR" sz="10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fr-FR" sz="10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JShell</a:t>
              </a:r>
              <a:r>
                <a:rPr lang="fr-FR" sz="1000" dirty="0">
                  <a:solidFill>
                    <a:schemeClr val="bg1"/>
                  </a:solidFill>
                  <a:latin typeface="Open Sans" panose="020B0606030504020204" pitchFamily="34" charset="0"/>
                  <a:ea typeface="Open Sans" panose="020B0606030504020204" pitchFamily="34" charset="0"/>
                  <a:cs typeface="Open Sans" panose="020B0606030504020204" pitchFamily="34" charset="0"/>
                </a:rPr>
                <a:t>, jar, </a:t>
              </a:r>
              <a:r>
                <a:rPr lang="fr-FR" sz="10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debugging</a:t>
              </a:r>
              <a:r>
                <a:rPr lang="fr-FR" sz="10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fr-FR" sz="10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tools</a:t>
              </a:r>
              <a:r>
                <a:rPr lang="fr-FR" sz="1000" dirty="0">
                  <a:solidFill>
                    <a:schemeClr val="bg1"/>
                  </a:solidFill>
                  <a:latin typeface="Open Sans" panose="020B0606030504020204" pitchFamily="34" charset="0"/>
                  <a:ea typeface="Open Sans" panose="020B0606030504020204" pitchFamily="34" charset="0"/>
                  <a:cs typeface="Open Sans" panose="020B0606030504020204" pitchFamily="34" charset="0"/>
                </a:rPr>
                <a:t>, etc. </a:t>
              </a:r>
              <a:endParaRPr lang="fr-FR" sz="11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grpSp>
    </p:spTree>
    <p:extLst>
      <p:ext uri="{BB962C8B-B14F-4D97-AF65-F5344CB8AC3E}">
        <p14:creationId xmlns:p14="http://schemas.microsoft.com/office/powerpoint/2010/main" val="29844497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7429</TotalTime>
  <Words>7521</Words>
  <Application>Microsoft Office PowerPoint</Application>
  <PresentationFormat>Widescreen</PresentationFormat>
  <Paragraphs>787</Paragraphs>
  <Slides>77</Slides>
  <Notes>77</Notes>
  <HiddenSlides>3</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77</vt:i4>
      </vt:variant>
    </vt:vector>
  </HeadingPairs>
  <TitlesOfParts>
    <vt:vector size="88" baseType="lpstr">
      <vt:lpstr>Stick</vt:lpstr>
      <vt:lpstr>Arial</vt:lpstr>
      <vt:lpstr>Berkshire Swash</vt:lpstr>
      <vt:lpstr>Calibri</vt:lpstr>
      <vt:lpstr>Calibri Light</vt:lpstr>
      <vt:lpstr>Consolas</vt:lpstr>
      <vt:lpstr>gg sans</vt:lpstr>
      <vt:lpstr>Open Sans</vt:lpstr>
      <vt:lpstr>Source Sans Pro</vt:lpstr>
      <vt:lpstr>Wingdings</vt:lpstr>
      <vt:lpstr>Thème Office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Stéphane Itschner</dc:creator>
  <cp:lastModifiedBy>SCHWENDER Thomas</cp:lastModifiedBy>
  <cp:revision>470</cp:revision>
  <dcterms:created xsi:type="dcterms:W3CDTF">2023-01-26T08:16:31Z</dcterms:created>
  <dcterms:modified xsi:type="dcterms:W3CDTF">2023-04-13T10:39:34Z</dcterms:modified>
</cp:coreProperties>
</file>